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57" r:id="rId3"/>
    <p:sldId id="294" r:id="rId4"/>
    <p:sldId id="301" r:id="rId5"/>
    <p:sldId id="296" r:id="rId6"/>
    <p:sldId id="264" r:id="rId7"/>
    <p:sldId id="262" r:id="rId8"/>
    <p:sldId id="270" r:id="rId9"/>
    <p:sldId id="282" r:id="rId10"/>
    <p:sldId id="302" r:id="rId11"/>
    <p:sldId id="273" r:id="rId12"/>
    <p:sldId id="274" r:id="rId13"/>
    <p:sldId id="284" r:id="rId14"/>
    <p:sldId id="285" r:id="rId15"/>
    <p:sldId id="286" r:id="rId16"/>
    <p:sldId id="287" r:id="rId17"/>
    <p:sldId id="288" r:id="rId18"/>
    <p:sldId id="275" r:id="rId19"/>
    <p:sldId id="276" r:id="rId20"/>
    <p:sldId id="280" r:id="rId21"/>
    <p:sldId id="281" r:id="rId22"/>
    <p:sldId id="290" r:id="rId23"/>
    <p:sldId id="300" r:id="rId24"/>
    <p:sldId id="291" r:id="rId25"/>
    <p:sldId id="299" r:id="rId26"/>
    <p:sldId id="263" r:id="rId27"/>
    <p:sldId id="297" r:id="rId28"/>
    <p:sldId id="298" r:id="rId29"/>
    <p:sldId id="267" r:id="rId30"/>
    <p:sldId id="266" r:id="rId31"/>
    <p:sldId id="268" r:id="rId32"/>
    <p:sldId id="269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52C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2FEB-BDBA-4694-9C32-CD4C2184FFBE}" type="datetimeFigureOut">
              <a:rPr lang="ru-RU" smtClean="0"/>
              <a:t>28.03.2014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FABE8-2F61-403E-ABE8-013E557837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9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12981" lvl="1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3093155"/>
            <a:ext cx="8827911" cy="189653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7" y="5092172"/>
            <a:ext cx="8827911" cy="9699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1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41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67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6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6" y="699911"/>
            <a:ext cx="8940802" cy="990777"/>
          </a:xfrm>
        </p:spPr>
        <p:txBody>
          <a:bodyPr/>
          <a:lstStyle>
            <a:lvl1pPr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355" y="1825625"/>
            <a:ext cx="8940802" cy="4812242"/>
          </a:xfrm>
        </p:spPr>
        <p:txBody>
          <a:bodyPr/>
          <a:lstStyle>
            <a:lvl1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5" y="699911"/>
            <a:ext cx="8929513" cy="990777"/>
          </a:xfrm>
        </p:spPr>
        <p:txBody>
          <a:bodyPr/>
          <a:lstStyle>
            <a:lvl1pPr>
              <a:defRPr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354" y="1825625"/>
            <a:ext cx="8929513" cy="4812242"/>
          </a:xfrm>
        </p:spPr>
        <p:txBody>
          <a:bodyPr/>
          <a:lstStyle>
            <a:lvl1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9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6" y="699911"/>
            <a:ext cx="8918224" cy="990777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355" y="1825625"/>
            <a:ext cx="8918224" cy="4812242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5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5" y="699911"/>
            <a:ext cx="8963379" cy="990777"/>
          </a:xfrm>
        </p:spPr>
        <p:txBody>
          <a:bodyPr/>
          <a:lstStyle>
            <a:lvl1pPr>
              <a:defRPr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354" y="1825625"/>
            <a:ext cx="8963379" cy="4812242"/>
          </a:xfrm>
        </p:spPr>
        <p:txBody>
          <a:bodyPr/>
          <a:lstStyle>
            <a:lvl1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6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6" y="699911"/>
            <a:ext cx="8895646" cy="990777"/>
          </a:xfrm>
        </p:spPr>
        <p:txBody>
          <a:bodyPr/>
          <a:lstStyle>
            <a:lvl1pPr>
              <a:defRPr>
                <a:solidFill>
                  <a:srgbClr val="52CEC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355" y="1825625"/>
            <a:ext cx="8895646" cy="4812242"/>
          </a:xfrm>
        </p:spPr>
        <p:txBody>
          <a:bodyPr/>
          <a:lstStyle>
            <a:lvl1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3093155"/>
            <a:ext cx="8827911" cy="1896533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7" y="5092172"/>
            <a:ext cx="8827911" cy="9699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8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B0F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44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7030A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4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12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2D050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CEC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52CECB"/>
              </a:buCl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8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248930"/>
            <a:ext cx="9552517" cy="2313545"/>
          </a:xfr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6325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075935"/>
            <a:ext cx="9552517" cy="2486540"/>
          </a:xfrm>
        </p:spPr>
        <p:txBody>
          <a:bodyPr anchor="b"/>
          <a:lstStyle>
            <a:lvl1pPr>
              <a:defRPr sz="600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755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915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978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00649"/>
            <a:ext cx="9552517" cy="2461826"/>
          </a:xfrm>
        </p:spPr>
        <p:txBody>
          <a:bodyPr anchor="b"/>
          <a:lstStyle>
            <a:lvl1pPr>
              <a:defRPr sz="6000">
                <a:solidFill>
                  <a:srgbClr val="52CEC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34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938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248930"/>
            <a:ext cx="9552517" cy="2313545"/>
          </a:xfr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15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075935"/>
            <a:ext cx="9552517" cy="2486540"/>
          </a:xfrm>
        </p:spPr>
        <p:txBody>
          <a:bodyPr anchor="b"/>
          <a:lstStyle>
            <a:lvl1pPr>
              <a:defRPr sz="600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746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91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1357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00649"/>
            <a:ext cx="9552517" cy="2461826"/>
          </a:xfrm>
        </p:spPr>
        <p:txBody>
          <a:bodyPr anchor="b"/>
          <a:lstStyle>
            <a:lvl1pPr>
              <a:defRPr sz="6000">
                <a:solidFill>
                  <a:srgbClr val="52CEC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005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248930"/>
            <a:ext cx="9552517" cy="2313545"/>
          </a:xfr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9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075935"/>
            <a:ext cx="9552517" cy="2486540"/>
          </a:xfrm>
        </p:spPr>
        <p:txBody>
          <a:bodyPr anchor="b"/>
          <a:lstStyle>
            <a:lvl1pPr>
              <a:defRPr sz="600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50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703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13005"/>
            <a:ext cx="9552517" cy="2449470"/>
          </a:xfrm>
        </p:spPr>
        <p:txBody>
          <a:bodyPr anchor="b"/>
          <a:lstStyle>
            <a:lvl1pPr>
              <a:defRPr sz="600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346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32" y="2100649"/>
            <a:ext cx="9552517" cy="2461826"/>
          </a:xfrm>
        </p:spPr>
        <p:txBody>
          <a:bodyPr anchor="b"/>
          <a:lstStyle>
            <a:lvl1pPr>
              <a:defRPr sz="6000">
                <a:solidFill>
                  <a:srgbClr val="52CEC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4932" y="4589463"/>
            <a:ext cx="95525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4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3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450" y="1594022"/>
            <a:ext cx="10194324" cy="654908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3451" y="2360141"/>
            <a:ext cx="10194322" cy="40283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7735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450" y="1594022"/>
            <a:ext cx="10194324" cy="654908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3451" y="2360141"/>
            <a:ext cx="10194322" cy="40283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6929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450" y="1594022"/>
            <a:ext cx="10194324" cy="654908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FF99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3451" y="2360141"/>
            <a:ext cx="10194322" cy="40283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517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450" y="1594022"/>
            <a:ext cx="10194324" cy="654908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3451" y="2360141"/>
            <a:ext cx="10194322" cy="40283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722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10515600" cy="1047221"/>
          </a:xfrm>
        </p:spPr>
        <p:txBody>
          <a:bodyPr/>
          <a:lstStyle>
            <a:lvl1pPr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88064"/>
          </a:xfrm>
        </p:spPr>
        <p:txBody>
          <a:bodyPr/>
          <a:lstStyle>
            <a:lvl1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8064"/>
          </a:xfrm>
        </p:spPr>
        <p:txBody>
          <a:bodyPr/>
          <a:lstStyle>
            <a:lvl1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B0F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117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9556"/>
          </a:xfrm>
        </p:spPr>
        <p:txBody>
          <a:bodyPr/>
          <a:lstStyle>
            <a:lvl1pPr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0230"/>
            <a:ext cx="5157787" cy="4053769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50230"/>
            <a:ext cx="5183188" cy="4053769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16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61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4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858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3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01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87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133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022" y="365125"/>
            <a:ext cx="100809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4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997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6489"/>
            <a:ext cx="3932237" cy="1416756"/>
          </a:xfrm>
        </p:spPr>
        <p:txBody>
          <a:bodyPr anchor="t"/>
          <a:lstStyle>
            <a:lvl1pPr>
              <a:defRPr sz="320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76490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76689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2183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5692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6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8508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8867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124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605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1675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4338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055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475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Azure_rgb_Wht_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5" y="291073"/>
            <a:ext cx="2862679" cy="747151"/>
          </a:xfrm>
          <a:prstGeom prst="rect">
            <a:avLst/>
          </a:prstGeom>
        </p:spPr>
      </p:pic>
      <p:pic>
        <p:nvPicPr>
          <p:cNvPr id="4" name="Picture 3" descr="MSFT_logotyp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827" y="6029991"/>
            <a:ext cx="1320936" cy="50608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3274"/>
            <a:ext cx="6273419" cy="1794661"/>
          </a:xfrm>
          <a:noFill/>
        </p:spPr>
        <p:txBody>
          <a:bodyPr lIns="143392" tIns="107544" rIns="143392" bIns="107544">
            <a:noAutofit/>
          </a:bodyPr>
          <a:lstStyle>
            <a:lvl1pPr marL="0" indent="0">
              <a:spcBef>
                <a:spcPts val="0"/>
              </a:spcBef>
              <a:buNone/>
              <a:defRPr sz="3500" spc="0" baseline="0">
                <a:solidFill>
                  <a:srgbClr val="0054A6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81142"/>
            <a:ext cx="9860611" cy="919687"/>
          </a:xfrm>
          <a:noFill/>
        </p:spPr>
        <p:txBody>
          <a:bodyPr lIns="143392" tIns="89620" rIns="143392" bIns="89620" anchor="t" anchorCtr="0"/>
          <a:lstStyle>
            <a:lvl1pPr>
              <a:defRPr sz="5300" spc="-99" baseline="0">
                <a:solidFill>
                  <a:srgbClr val="0054A6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5034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6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0088" y="1122363"/>
            <a:ext cx="8827911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088" y="3602038"/>
            <a:ext cx="88279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7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5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2" r:id="rId2"/>
    <p:sldLayoutId id="2147483649" r:id="rId3"/>
    <p:sldLayoutId id="2147483706" r:id="rId4"/>
    <p:sldLayoutId id="2147483677" r:id="rId5"/>
    <p:sldLayoutId id="2147483678" r:id="rId6"/>
    <p:sldLayoutId id="2147483679" r:id="rId7"/>
    <p:sldLayoutId id="2147483680" r:id="rId8"/>
    <p:sldLayoutId id="2147483650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686" r:id="rId15"/>
    <p:sldLayoutId id="2147483692" r:id="rId16"/>
    <p:sldLayoutId id="2147483693" r:id="rId17"/>
    <p:sldLayoutId id="2147483694" r:id="rId18"/>
    <p:sldLayoutId id="2147483695" r:id="rId19"/>
    <p:sldLayoutId id="2147483691" r:id="rId20"/>
    <p:sldLayoutId id="2147483687" r:id="rId21"/>
    <p:sldLayoutId id="2147483688" r:id="rId22"/>
    <p:sldLayoutId id="2147483689" r:id="rId23"/>
    <p:sldLayoutId id="2147483690" r:id="rId24"/>
    <p:sldLayoutId id="2147483658" r:id="rId25"/>
    <p:sldLayoutId id="2147483666" r:id="rId26"/>
    <p:sldLayoutId id="2147483667" r:id="rId27"/>
    <p:sldLayoutId id="2147483668" r:id="rId28"/>
    <p:sldLayoutId id="2147483670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651" r:id="rId40"/>
    <p:sldLayoutId id="2147483701" r:id="rId41"/>
    <p:sldLayoutId id="2147483702" r:id="rId42"/>
    <p:sldLayoutId id="2147483703" r:id="rId43"/>
    <p:sldLayoutId id="2147483652" r:id="rId44"/>
    <p:sldLayoutId id="2147483653" r:id="rId45"/>
    <p:sldLayoutId id="2147483654" r:id="rId46"/>
    <p:sldLayoutId id="2147483662" r:id="rId47"/>
    <p:sldLayoutId id="2147483663" r:id="rId48"/>
    <p:sldLayoutId id="2147483704" r:id="rId49"/>
    <p:sldLayoutId id="2147483664" r:id="rId50"/>
    <p:sldLayoutId id="2147483665" r:id="rId51"/>
    <p:sldLayoutId id="2147483671" r:id="rId52"/>
    <p:sldLayoutId id="2147483655" r:id="rId53"/>
    <p:sldLayoutId id="2147483657" r:id="rId54"/>
    <p:sldLayoutId id="2147483676" r:id="rId55"/>
    <p:sldLayoutId id="2147483705" r:id="rId56"/>
    <p:sldLayoutId id="2147483672" r:id="rId57"/>
    <p:sldLayoutId id="2147483673" r:id="rId58"/>
    <p:sldLayoutId id="2147483674" r:id="rId59"/>
    <p:sldLayoutId id="2147483675" r:id="rId60"/>
    <p:sldLayoutId id="2147483718" r:id="rId61"/>
    <p:sldLayoutId id="2147483719" r:id="rId62"/>
    <p:sldLayoutId id="2147483720" r:id="rId63"/>
    <p:sldLayoutId id="2147483721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tfs.visualstudio.com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4.wdp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ka.ms/azure-camp-kiev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://ou.gs/wadc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ou.gs/wadc" TargetMode="Externa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Відкриті технології у хмарі </a:t>
            </a:r>
            <a:r>
              <a:rPr lang="en-US" b="1" dirty="0"/>
              <a:t>Windows 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Олексій Боков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Технічний евангеліст </a:t>
            </a:r>
            <a:r>
              <a:rPr lang="en-US" dirty="0"/>
              <a:t>Windows Azure </a:t>
            </a:r>
            <a:r>
              <a:rPr lang="ru-RU" dirty="0"/>
              <a:t>у центральній та східній європі, </a:t>
            </a:r>
            <a:r>
              <a:rPr lang="en-US" dirty="0"/>
              <a:t>Microsoft, </a:t>
            </a:r>
            <a:r>
              <a:rPr lang="ru-RU" dirty="0"/>
              <a:t>Росія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336000" y="1229314"/>
            <a:ext cx="6582258" cy="5079686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Определение сервиса – </a:t>
            </a:r>
            <a:r>
              <a:rPr lang="en-US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ServiceDefinition.csdef</a:t>
            </a: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Конфигурация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сервиса – </a:t>
            </a:r>
            <a:r>
              <a:rPr lang="en-US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ServiceConfiguration.cscfg</a:t>
            </a:r>
            <a:endParaRPr lang="en-US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package file – zip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архив с кодом приложения, скриптами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настройки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файлом определения сервиса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Загрузка сервиса в 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Azure :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Через веб-портал </a:t>
            </a: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package file 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загружается в </a:t>
            </a: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Azure ( 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Red-Dog Front End – RDFE )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RDFE 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выполняет преобразования </a:t>
            </a: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package file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загружает его в </a:t>
            </a: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Controller 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нужного региона</a:t>
            </a:r>
          </a:p>
          <a:p>
            <a:pPr marL="798513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Controller </a:t>
            </a:r>
            <a:r>
              <a:rPr lang="ru-RU" sz="29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сохраняет образ сервиса в репозитории, загружает сервис в виртуальную машину и начинает выполнение сервиса </a:t>
            </a:r>
          </a:p>
          <a:p>
            <a:pPr lvl="2">
              <a:lnSpc>
                <a:spcPct val="120000"/>
              </a:lnSpc>
            </a:pP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516000" y="509314"/>
            <a:ext cx="10297800" cy="720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Немного о том как работает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58" y="1447419"/>
            <a:ext cx="4964500" cy="34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4"/>
          <p:cNvSpPr>
            <a:spLocks noGrp="1"/>
          </p:cNvSpPr>
          <p:nvPr>
            <p:ph idx="1"/>
          </p:nvPr>
        </p:nvSpPr>
        <p:spPr>
          <a:xfrm>
            <a:off x="527151" y="1928502"/>
            <a:ext cx="9462257" cy="4293877"/>
          </a:xfrm>
        </p:spPr>
        <p:txBody>
          <a:bodyPr>
            <a:normAutofit fontScale="92500" lnSpcReduction="20000"/>
          </a:bodyPr>
          <a:lstStyle/>
          <a:p>
            <a:pPr marL="87312" lvl="2" indent="0">
              <a:lnSpc>
                <a:spcPct val="160000"/>
              </a:lnSpc>
              <a:buNone/>
            </a:pPr>
            <a:r>
              <a:rPr lang="en-US" dirty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ServiceDefinition</a:t>
            </a:r>
            <a:r>
              <a:rPr lang="en-US" dirty="0">
                <a:solidFill>
                  <a:srgbClr val="00B0F0"/>
                </a:solidFill>
              </a:rPr>
              <a:t> name="</a:t>
            </a:r>
            <a:r>
              <a:rPr lang="en-US" dirty="0" err="1">
                <a:solidFill>
                  <a:srgbClr val="00B0F0"/>
                </a:solidFill>
              </a:rPr>
              <a:t>MyService</a:t>
            </a:r>
            <a:r>
              <a:rPr lang="en-US" dirty="0">
                <a:solidFill>
                  <a:srgbClr val="00B0F0"/>
                </a:solidFill>
              </a:rPr>
              <a:t>" </a:t>
            </a:r>
            <a:r>
              <a:rPr lang="en-US" dirty="0" err="1">
                <a:solidFill>
                  <a:srgbClr val="00B0F0"/>
                </a:solidFill>
              </a:rPr>
              <a:t>xmlns</a:t>
            </a:r>
            <a:r>
              <a:rPr lang="en-US" dirty="0">
                <a:solidFill>
                  <a:srgbClr val="00B0F0"/>
                </a:solidFill>
              </a:rPr>
              <a:t>="http://schemas.microsoft.com/</a:t>
            </a:r>
            <a:r>
              <a:rPr lang="en-US" dirty="0" err="1">
                <a:solidFill>
                  <a:srgbClr val="00B0F0"/>
                </a:solidFill>
              </a:rPr>
              <a:t>ServiceHosting</a:t>
            </a:r>
            <a:r>
              <a:rPr lang="en-US" dirty="0">
                <a:solidFill>
                  <a:srgbClr val="00B0F0"/>
                </a:solidFill>
              </a:rPr>
              <a:t>/2008/10/</a:t>
            </a:r>
            <a:r>
              <a:rPr lang="en-US" dirty="0" err="1">
                <a:solidFill>
                  <a:srgbClr val="00B0F0"/>
                </a:solidFill>
              </a:rPr>
              <a:t>ServiceDefinition</a:t>
            </a:r>
            <a:r>
              <a:rPr lang="en-US" dirty="0">
                <a:solidFill>
                  <a:srgbClr val="00B0F0"/>
                </a:solidFill>
              </a:rPr>
              <a:t>"&gt; </a:t>
            </a:r>
            <a:r>
              <a:rPr lang="en-US" dirty="0" smtClean="0">
                <a:solidFill>
                  <a:srgbClr val="00B0F0"/>
                </a:solidFill>
              </a:rPr>
              <a:t>&lt;</a:t>
            </a:r>
            <a:r>
              <a:rPr lang="en-US" dirty="0" err="1">
                <a:solidFill>
                  <a:srgbClr val="00B0F0"/>
                </a:solidFill>
              </a:rPr>
              <a:t>WebRole</a:t>
            </a:r>
            <a:r>
              <a:rPr lang="en-US" dirty="0">
                <a:solidFill>
                  <a:srgbClr val="00B0F0"/>
                </a:solidFill>
              </a:rPr>
              <a:t> name="WebRole1"&gt; </a:t>
            </a:r>
            <a:endParaRPr lang="ru-RU" dirty="0">
              <a:solidFill>
                <a:srgbClr val="00B0F0"/>
              </a:solidFill>
            </a:endParaRPr>
          </a:p>
          <a:p>
            <a:pPr marL="87312" lvl="2" indent="0">
              <a:lnSpc>
                <a:spcPct val="160000"/>
              </a:lnSpc>
              <a:buNone/>
            </a:pPr>
            <a:r>
              <a:rPr lang="ru-RU" dirty="0" smtClean="0">
                <a:solidFill>
                  <a:srgbClr val="00B0F0"/>
                </a:solidFill>
              </a:rPr>
              <a:t>	</a:t>
            </a:r>
            <a:r>
              <a:rPr lang="en-US" dirty="0" smtClean="0">
                <a:solidFill>
                  <a:srgbClr val="00B0F0"/>
                </a:solidFill>
              </a:rPr>
              <a:t>&lt;</a:t>
            </a:r>
            <a:r>
              <a:rPr lang="en-US" dirty="0">
                <a:solidFill>
                  <a:srgbClr val="00B0F0"/>
                </a:solidFill>
              </a:rPr>
              <a:t>Startup&gt; </a:t>
            </a:r>
            <a:endParaRPr lang="ru-RU" dirty="0" smtClean="0">
              <a:solidFill>
                <a:srgbClr val="00B0F0"/>
              </a:solidFill>
            </a:endParaRPr>
          </a:p>
          <a:p>
            <a:pPr marL="87312" lvl="2" indent="0">
              <a:lnSpc>
                <a:spcPct val="160000"/>
              </a:lnSpc>
              <a:buNone/>
            </a:pPr>
            <a:r>
              <a:rPr lang="ru-RU" dirty="0">
                <a:solidFill>
                  <a:srgbClr val="00B0F0"/>
                </a:solidFill>
              </a:rPr>
              <a:t>	</a:t>
            </a:r>
            <a:r>
              <a:rPr lang="ru-RU" dirty="0" smtClean="0">
                <a:solidFill>
                  <a:srgbClr val="00B0F0"/>
                </a:solidFill>
              </a:rPr>
              <a:t>	</a:t>
            </a:r>
            <a:r>
              <a:rPr lang="en-US" dirty="0" smtClean="0">
                <a:solidFill>
                  <a:srgbClr val="00B0F0"/>
                </a:solidFill>
              </a:rPr>
              <a:t>&lt;</a:t>
            </a:r>
            <a:r>
              <a:rPr lang="en-US" dirty="0">
                <a:solidFill>
                  <a:srgbClr val="00B0F0"/>
                </a:solidFill>
              </a:rPr>
              <a:t>Task </a:t>
            </a:r>
            <a:r>
              <a:rPr lang="en-US" dirty="0" err="1">
                <a:solidFill>
                  <a:srgbClr val="00B0F0"/>
                </a:solidFill>
              </a:rPr>
              <a:t>commandLine</a:t>
            </a:r>
            <a:r>
              <a:rPr lang="en-US" b="1" dirty="0">
                <a:solidFill>
                  <a:srgbClr val="00B0F0"/>
                </a:solidFill>
              </a:rPr>
              <a:t>="Startup.cmd" </a:t>
            </a:r>
            <a:r>
              <a:rPr lang="en-US" dirty="0" err="1">
                <a:solidFill>
                  <a:srgbClr val="00B0F0"/>
                </a:solidFill>
              </a:rPr>
              <a:t>executionContext</a:t>
            </a:r>
            <a:r>
              <a:rPr lang="en-US" dirty="0">
                <a:solidFill>
                  <a:srgbClr val="00B0F0"/>
                </a:solidFill>
              </a:rPr>
              <a:t>="limited" </a:t>
            </a:r>
            <a:r>
              <a:rPr lang="ru-RU" dirty="0" smtClean="0">
                <a:solidFill>
                  <a:srgbClr val="00B0F0"/>
                </a:solidFill>
              </a:rPr>
              <a:t>				</a:t>
            </a:r>
            <a:r>
              <a:rPr lang="en-US" dirty="0" err="1" smtClean="0">
                <a:solidFill>
                  <a:srgbClr val="00B0F0"/>
                </a:solidFill>
              </a:rPr>
              <a:t>taskType</a:t>
            </a:r>
            <a:r>
              <a:rPr lang="en-US" dirty="0">
                <a:solidFill>
                  <a:srgbClr val="00B0F0"/>
                </a:solidFill>
              </a:rPr>
              <a:t>="simple"&gt; </a:t>
            </a:r>
            <a:endParaRPr lang="ru-RU" dirty="0" smtClean="0">
              <a:solidFill>
                <a:srgbClr val="00B0F0"/>
              </a:solidFill>
            </a:endParaRPr>
          </a:p>
          <a:p>
            <a:pPr marL="87312" lvl="2" indent="0">
              <a:lnSpc>
                <a:spcPct val="160000"/>
              </a:lnSpc>
              <a:buNone/>
            </a:pPr>
            <a:r>
              <a:rPr lang="ru-RU" dirty="0">
                <a:solidFill>
                  <a:srgbClr val="00B0F0"/>
                </a:solidFill>
              </a:rPr>
              <a:t>	</a:t>
            </a:r>
            <a:r>
              <a:rPr lang="ru-RU" dirty="0" smtClean="0">
                <a:solidFill>
                  <a:srgbClr val="00B0F0"/>
                </a:solidFill>
              </a:rPr>
              <a:t>	</a:t>
            </a:r>
            <a:r>
              <a:rPr lang="en-US" dirty="0" smtClean="0">
                <a:solidFill>
                  <a:srgbClr val="00B0F0"/>
                </a:solidFill>
              </a:rPr>
              <a:t>&lt;/</a:t>
            </a:r>
            <a:r>
              <a:rPr lang="en-US" dirty="0">
                <a:solidFill>
                  <a:srgbClr val="00B0F0"/>
                </a:solidFill>
              </a:rPr>
              <a:t>Task&gt; </a:t>
            </a:r>
            <a:endParaRPr lang="ru-RU" dirty="0" smtClean="0">
              <a:solidFill>
                <a:srgbClr val="00B0F0"/>
              </a:solidFill>
            </a:endParaRPr>
          </a:p>
          <a:p>
            <a:pPr marL="87312" lvl="2" indent="0">
              <a:lnSpc>
                <a:spcPct val="160000"/>
              </a:lnSpc>
              <a:buNone/>
            </a:pPr>
            <a:r>
              <a:rPr lang="ru-RU" dirty="0" smtClean="0">
                <a:solidFill>
                  <a:srgbClr val="00B0F0"/>
                </a:solidFill>
              </a:rPr>
              <a:t>	</a:t>
            </a:r>
            <a:r>
              <a:rPr lang="en-US" dirty="0" smtClean="0">
                <a:solidFill>
                  <a:srgbClr val="00B0F0"/>
                </a:solidFill>
              </a:rPr>
              <a:t>&lt;/</a:t>
            </a:r>
            <a:r>
              <a:rPr lang="en-US" dirty="0">
                <a:solidFill>
                  <a:srgbClr val="00B0F0"/>
                </a:solidFill>
              </a:rPr>
              <a:t>Startup&gt; </a:t>
            </a:r>
            <a:endParaRPr lang="ru-RU" dirty="0" smtClean="0">
              <a:solidFill>
                <a:srgbClr val="00B0F0"/>
              </a:solidFill>
            </a:endParaRPr>
          </a:p>
          <a:p>
            <a:pPr marL="87312" lvl="2" indent="0">
              <a:lnSpc>
                <a:spcPct val="160000"/>
              </a:lnSpc>
              <a:buNone/>
            </a:pPr>
            <a:r>
              <a:rPr lang="en-US" dirty="0" smtClean="0">
                <a:solidFill>
                  <a:srgbClr val="00B0F0"/>
                </a:solidFill>
              </a:rPr>
              <a:t>&lt;/</a:t>
            </a:r>
            <a:r>
              <a:rPr lang="en-US" dirty="0" err="1">
                <a:solidFill>
                  <a:srgbClr val="00B0F0"/>
                </a:solidFill>
              </a:rPr>
              <a:t>WebRole</a:t>
            </a:r>
            <a:r>
              <a:rPr lang="en-US" dirty="0">
                <a:solidFill>
                  <a:srgbClr val="00B0F0"/>
                </a:solidFill>
              </a:rPr>
              <a:t>&gt; &lt;/</a:t>
            </a:r>
            <a:r>
              <a:rPr lang="en-US" dirty="0" err="1">
                <a:solidFill>
                  <a:srgbClr val="00B0F0"/>
                </a:solidFill>
              </a:rPr>
              <a:t>ServiceDefinition</a:t>
            </a:r>
            <a:r>
              <a:rPr lang="en-US" dirty="0">
                <a:solidFill>
                  <a:srgbClr val="00B0F0"/>
                </a:solidFill>
              </a:rPr>
              <a:t>&gt; 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itle 11"/>
          <p:cNvSpPr>
            <a:spLocks noGrp="1"/>
          </p:cNvSpPr>
          <p:nvPr>
            <p:ph type="title"/>
          </p:nvPr>
        </p:nvSpPr>
        <p:spPr>
          <a:xfrm>
            <a:off x="449092" y="1049224"/>
            <a:ext cx="10297800" cy="720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ServiceDefinition.csdef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7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4"/>
          <p:cNvSpPr>
            <a:spLocks noGrp="1"/>
          </p:cNvSpPr>
          <p:nvPr>
            <p:ph idx="1"/>
          </p:nvPr>
        </p:nvSpPr>
        <p:spPr>
          <a:xfrm>
            <a:off x="-226387" y="1154104"/>
            <a:ext cx="7020000" cy="1860943"/>
          </a:xfrm>
        </p:spPr>
        <p:txBody>
          <a:bodyPr>
            <a:normAutofit fontScale="85000" lnSpcReduction="10000"/>
          </a:bodyPr>
          <a:lstStyle/>
          <a:p>
            <a:pPr lvl="2">
              <a:lnSpc>
                <a:spcPct val="200000"/>
              </a:lnSpc>
            </a:pPr>
            <a:r>
              <a:rPr lang="ru-RU" dirty="0" smtClean="0"/>
              <a:t>Модицифируем </a:t>
            </a:r>
            <a:r>
              <a:rPr lang="en-US" dirty="0" smtClean="0"/>
              <a:t>WorkerRole1\</a:t>
            </a:r>
            <a:r>
              <a:rPr lang="en-US" dirty="0" err="1" smtClean="0"/>
              <a:t>approot</a:t>
            </a:r>
            <a:r>
              <a:rPr lang="en-US" dirty="0" smtClean="0"/>
              <a:t>\startup.cmd</a:t>
            </a:r>
          </a:p>
          <a:p>
            <a:pPr lvl="2">
              <a:lnSpc>
                <a:spcPct val="200000"/>
              </a:lnSpc>
            </a:pPr>
            <a:r>
              <a:rPr lang="ru-RU" dirty="0" smtClean="0"/>
              <a:t>На примере ниже мы скачиваем и устанавливаем </a:t>
            </a:r>
            <a:r>
              <a:rPr lang="en-US" dirty="0" smtClean="0"/>
              <a:t>tomcat</a:t>
            </a:r>
            <a:r>
              <a:rPr lang="ru-RU" dirty="0" smtClean="0"/>
              <a:t>, но ничего не мешает делать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ru-RU" dirty="0" smtClean="0"/>
              <a:t>или </a:t>
            </a:r>
            <a:r>
              <a:rPr lang="en-US" dirty="0" err="1" smtClean="0"/>
              <a:t>svn</a:t>
            </a:r>
            <a:r>
              <a:rPr lang="en-US" dirty="0" smtClean="0"/>
              <a:t> co</a:t>
            </a:r>
            <a:endParaRPr lang="ru-RU" dirty="0" smtClean="0"/>
          </a:p>
          <a:p>
            <a:pPr lvl="2">
              <a:lnSpc>
                <a:spcPct val="200000"/>
              </a:lnSpc>
            </a:pPr>
            <a:endParaRPr lang="en-US" dirty="0" smtClean="0"/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66835" y="3620151"/>
            <a:ext cx="11120057" cy="3669943"/>
          </a:xfrm>
          <a:prstGeom prst="rect">
            <a:avLst/>
          </a:prstGeom>
        </p:spPr>
        <p:txBody>
          <a:bodyPr vert="horz" lIns="36000" tIns="45720" rIns="3600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 lang="en-US" sz="320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3050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 smtClean="0">
              <a:solidFill>
                <a:schemeClr val="tx1"/>
              </a:solidFill>
              <a:latin typeface="Terminal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cscript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/B /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Nologo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%APPROOT%\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util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\unzip.vbs apache-tomcat-6.0.32-windows-x86.zip %APPROOT%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cscript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"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util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\download.vbs" "http://tcontepub.blob.core.windows.net/packages/jre6.zip"</a:t>
            </a:r>
          </a:p>
          <a:p>
            <a:pPr lvl="1"/>
            <a:endParaRPr lang="en-US" sz="1800" dirty="0" smtClean="0">
              <a:solidFill>
                <a:schemeClr val="tx1"/>
              </a:solidFill>
              <a:latin typeface="Terminal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cscript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/B /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Nologo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%APPROOT%\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util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\unzip.vbs jre6.zip %APPROOT%</a:t>
            </a:r>
          </a:p>
          <a:p>
            <a:pPr lvl="1"/>
            <a:endParaRPr lang="en-US" sz="1800" dirty="0" smtClean="0">
              <a:solidFill>
                <a:schemeClr val="tx1"/>
              </a:solidFill>
              <a:latin typeface="Terminal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copy %APPROOT%\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foo.war</a:t>
            </a:r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 %APPROOT%\apache-tomcat-6.0.32\</a:t>
            </a:r>
            <a:r>
              <a:rPr lang="en-US" sz="1800" dirty="0" err="1" smtClean="0">
                <a:solidFill>
                  <a:schemeClr val="tx1"/>
                </a:solidFill>
                <a:latin typeface="Terminal"/>
              </a:rPr>
              <a:t>webapps</a:t>
            </a:r>
            <a:endParaRPr lang="en-US" sz="1800" dirty="0" smtClean="0">
              <a:solidFill>
                <a:schemeClr val="tx1"/>
              </a:solidFill>
              <a:latin typeface="Terminal"/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cd %APPROOT%\apache-tomcat-6.0.32\bin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Terminal"/>
              </a:rPr>
              <a:t>set JRE_HOME=%APPROOT%\jre6</a:t>
            </a:r>
            <a:endParaRPr lang="ru-RU" sz="1800" dirty="0" smtClean="0">
              <a:solidFill>
                <a:schemeClr val="tx1"/>
              </a:solidFill>
              <a:latin typeface="Terminal"/>
            </a:endParaRPr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-100361" y="434669"/>
            <a:ext cx="10813800" cy="720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 теперь мы можем делать интересные вещи!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13" y="1154104"/>
            <a:ext cx="447738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0" y="325491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Let’s go to Java world!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-446048" y="1585491"/>
            <a:ext cx="6362047" cy="1980000"/>
          </a:xfrm>
        </p:spPr>
        <p:txBody>
          <a:bodyPr>
            <a:noAutofit/>
          </a:bodyPr>
          <a:lstStyle/>
          <a:p>
            <a:pPr lvl="2">
              <a:lnSpc>
                <a:spcPct val="100000"/>
              </a:lnSpc>
            </a:pP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Пишем код в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Eclipse (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пока только под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)</a:t>
            </a:r>
          </a:p>
          <a:p>
            <a:pPr lvl="2">
              <a:lnSpc>
                <a:spcPct val="100000"/>
              </a:lnSpc>
            </a:pP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сборки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ANT to build/deploy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Startup. 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md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как тул для того чтобы поставить все что надо</a:t>
            </a:r>
            <a:endParaRPr lang="en-US" sz="2800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Не подходит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PaaS –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есть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REST API 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 виртуалкам с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Linux ( 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стартуем, а потом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root </a:t>
            </a:r>
            <a:r>
              <a:rPr lang="en-US" sz="28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ssh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) – 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 как в старые добрые времена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endParaRPr lang="en-US" sz="28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endParaRPr lang="ru-RU" sz="28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955491"/>
            <a:ext cx="57698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08" y="1605776"/>
            <a:ext cx="5059128" cy="3858322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345123" y="650609"/>
            <a:ext cx="10297800" cy="1260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If Java, why Oracle* ?</a:t>
            </a:r>
            <a:endParaRPr lang="ru-RU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5027985" y="5159265"/>
            <a:ext cx="102978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*Why not </a:t>
            </a:r>
            <a:r>
              <a:rPr lang="en-US" sz="3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Zoidberg</a:t>
            </a:r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  <a:endParaRPr lang="ru-RU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4"/>
          <p:cNvSpPr>
            <a:spLocks noGrp="1"/>
          </p:cNvSpPr>
          <p:nvPr>
            <p:ph idx="1"/>
          </p:nvPr>
        </p:nvSpPr>
        <p:spPr>
          <a:xfrm>
            <a:off x="141594" y="675834"/>
            <a:ext cx="10305426" cy="5580000"/>
          </a:xfrm>
        </p:spPr>
        <p:txBody>
          <a:bodyPr>
            <a:noAutofit/>
          </a:bodyPr>
          <a:lstStyle/>
          <a:p>
            <a:pPr marL="87312" lvl="2" indent="0">
              <a:lnSpc>
                <a:spcPct val="150000"/>
              </a:lnSpc>
              <a:buNone/>
            </a:pPr>
            <a:r>
              <a:rPr lang="ru-RU" sz="3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Круто ведь теперь у нас есть </a:t>
            </a:r>
            <a:r>
              <a:rPr lang="en-US" sz="3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ZULU*!</a:t>
            </a:r>
            <a:endParaRPr lang="ru-RU" sz="36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8" y="1633742"/>
            <a:ext cx="9558612" cy="4622092"/>
          </a:xfrm>
          <a:prstGeom prst="rect">
            <a:avLst/>
          </a:prstGeom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4228187" y="6340669"/>
            <a:ext cx="10391062" cy="55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2"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</a:t>
            </a:r>
            <a:r>
              <a:rPr lang="ru-RU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Это изображение народного танца </a:t>
            </a: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Zulu</a:t>
            </a:r>
            <a:r>
              <a:rPr lang="ru-RU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не имеет никакого отношения к </a:t>
            </a: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Azul</a:t>
            </a:r>
            <a:r>
              <a:rPr lang="ru-RU" sz="16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ru-RU" sz="16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9" y="665097"/>
            <a:ext cx="2813863" cy="2705637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/>
          </p:cNvSpPr>
          <p:nvPr>
            <p:ph type="title"/>
          </p:nvPr>
        </p:nvSpPr>
        <p:spPr>
          <a:xfrm>
            <a:off x="2036917" y="845185"/>
            <a:ext cx="10297800" cy="1260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Enjoy Zulu java!</a:t>
            </a:r>
            <a:endParaRPr lang="ru-RU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Объект 4"/>
          <p:cNvSpPr>
            <a:spLocks noGrp="1"/>
          </p:cNvSpPr>
          <p:nvPr>
            <p:ph idx="1"/>
          </p:nvPr>
        </p:nvSpPr>
        <p:spPr>
          <a:xfrm>
            <a:off x="-747131" y="3717916"/>
            <a:ext cx="9653865" cy="5580000"/>
          </a:xfrm>
        </p:spPr>
        <p:txBody>
          <a:bodyPr>
            <a:noAutofit/>
          </a:bodyPr>
          <a:lstStyle/>
          <a:p>
            <a:pPr lvl="2">
              <a:lnSpc>
                <a:spcPct val="100000"/>
              </a:lnSpc>
            </a:pPr>
            <a:r>
              <a:rPr lang="en-US" sz="24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Zulu – </a:t>
            </a:r>
            <a:r>
              <a:rPr lang="en-US" sz="24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OpenJDK</a:t>
            </a:r>
            <a:r>
              <a:rPr lang="ru-RU" sz="24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порт</a:t>
            </a:r>
            <a:r>
              <a:rPr lang="en-US" sz="24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 by Azul ) for Windows Azure</a:t>
            </a:r>
          </a:p>
          <a:p>
            <a:pPr lvl="2">
              <a:lnSpc>
                <a:spcPct val="100000"/>
              </a:lnSpc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Лицензия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GPL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что намного удобнее для разработчиков</a:t>
            </a: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Azul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Systems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гораздо более открыт к сотрудничеству</a:t>
            </a:r>
            <a:endParaRPr lang="en-US" sz="24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24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Check it out: </a:t>
            </a:r>
            <a:r>
              <a:rPr lang="en-US" sz="2800" b="1" u="sng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azulsystems.com/products/</a:t>
            </a:r>
            <a:r>
              <a:rPr lang="en-US" sz="2800" b="1" u="sng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zulu</a:t>
            </a:r>
            <a:endParaRPr lang="en-US" sz="2800" b="1" u="sng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endParaRPr lang="en-US" sz="24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endParaRPr lang="en-US" sz="24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0000"/>
              </a:lnSpc>
            </a:pPr>
            <a:endParaRPr lang="ru-RU" sz="24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41" y="845185"/>
            <a:ext cx="4416676" cy="48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203812" y="233034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Your own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linux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Azure ?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Объект 4"/>
          <p:cNvSpPr>
            <a:spLocks noGrp="1"/>
          </p:cNvSpPr>
          <p:nvPr>
            <p:ph idx="1"/>
          </p:nvPr>
        </p:nvSpPr>
        <p:spPr>
          <a:xfrm>
            <a:off x="-175330" y="1245117"/>
            <a:ext cx="6972187" cy="5400000"/>
          </a:xfrm>
        </p:spPr>
        <p:txBody>
          <a:bodyPr>
            <a:noAutofit/>
          </a:bodyPr>
          <a:lstStyle/>
          <a:p>
            <a:pPr lvl="2">
              <a:lnSpc>
                <a:spcPct val="100000"/>
              </a:lnSpc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целом – да</a:t>
            </a:r>
            <a:r>
              <a:rPr lang="ru-RU" sz="32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 если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HyperV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поддерживает)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кому нибудь интересен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FreeBSD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кстати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lvl="2">
              <a:lnSpc>
                <a:spcPct val="100000"/>
              </a:lnSpc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Надо добавить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Azure Linux agent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Linux agent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отвечает за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Azure Fabric Controller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Есть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 +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открытые исходники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ru-RU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57" y="796127"/>
            <a:ext cx="5225532" cy="52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>
            <a:spLocks noGrp="1"/>
          </p:cNvSpPr>
          <p:nvPr>
            <p:ph type="title"/>
          </p:nvPr>
        </p:nvSpPr>
        <p:spPr>
          <a:xfrm>
            <a:off x="156000" y="189000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Development in cloud…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Объект 4"/>
          <p:cNvSpPr>
            <a:spLocks noGrp="1"/>
          </p:cNvSpPr>
          <p:nvPr>
            <p:ph idx="1"/>
          </p:nvPr>
        </p:nvSpPr>
        <p:spPr>
          <a:xfrm>
            <a:off x="203812" y="1088999"/>
            <a:ext cx="5717485" cy="2245215"/>
          </a:xfrm>
        </p:spPr>
        <p:txBody>
          <a:bodyPr>
            <a:noAutofit/>
          </a:bodyPr>
          <a:lstStyle/>
          <a:p>
            <a:pPr lvl="2">
              <a:lnSpc>
                <a:spcPct val="150000"/>
              </a:lnSpc>
            </a:pP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Окружение для разработки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репозиторий, вики, баг треккер, </a:t>
            </a: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8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QA </a:t>
            </a: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стенд</a:t>
            </a:r>
          </a:p>
          <a:p>
            <a:pPr lvl="2">
              <a:lnSpc>
                <a:spcPct val="150000"/>
              </a:lnSpc>
            </a:pPr>
            <a:r>
              <a:rPr lang="ru-RU" sz="28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многое другое</a:t>
            </a:r>
            <a:endParaRPr lang="ru-RU" sz="28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86" y="1629001"/>
            <a:ext cx="57698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>
            <a:spLocks noGrp="1"/>
          </p:cNvSpPr>
          <p:nvPr>
            <p:ph type="title"/>
          </p:nvPr>
        </p:nvSpPr>
        <p:spPr>
          <a:xfrm>
            <a:off x="156000" y="702527"/>
            <a:ext cx="10297800" cy="1260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приложений – репозитории исходных текстов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Объект 4"/>
          <p:cNvSpPr>
            <a:spLocks noGrp="1"/>
          </p:cNvSpPr>
          <p:nvPr>
            <p:ph idx="1"/>
          </p:nvPr>
        </p:nvSpPr>
        <p:spPr>
          <a:xfrm>
            <a:off x="-669191" y="1962527"/>
            <a:ext cx="8012460" cy="4140000"/>
          </a:xfrm>
        </p:spPr>
        <p:txBody>
          <a:bodyPr>
            <a:noAutofit/>
          </a:bodyPr>
          <a:lstStyle/>
          <a:p>
            <a:pPr lvl="2">
              <a:lnSpc>
                <a:spcPct val="160000"/>
              </a:lnSpc>
            </a:pP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 – 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подключаемся на 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tfs.visualstudio.com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привязываем проект к 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работаем 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60000"/>
              </a:lnSpc>
            </a:pP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Есть еще </a:t>
            </a:r>
            <a:r>
              <a:rPr lang="en-US" sz="20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bitbucket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lvl="2">
              <a:lnSpc>
                <a:spcPct val="160000"/>
              </a:lnSpc>
            </a:pP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Stand-alone – </a:t>
            </a:r>
            <a:r>
              <a:rPr lang="en-US" sz="20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cvs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svn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mercurial 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тп -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ставим на виртуальные машины</a:t>
            </a:r>
          </a:p>
          <a:p>
            <a:pPr lvl="2">
              <a:lnSpc>
                <a:spcPct val="160000"/>
              </a:lnSpc>
            </a:pP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Если для приложения достаточно </a:t>
            </a:r>
            <a:r>
              <a:rPr lang="en-US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web-sites – </a:t>
            </a:r>
            <a:r>
              <a:rPr lang="ru-RU" sz="2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то там есть интеграция почти со всеми популярными репозиториями</a:t>
            </a:r>
          </a:p>
          <a:p>
            <a:pPr lvl="2">
              <a:lnSpc>
                <a:spcPct val="160000"/>
              </a:lnSpc>
            </a:pPr>
            <a:endParaRPr lang="en-US" sz="20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60000"/>
              </a:lnSpc>
            </a:pPr>
            <a:endParaRPr lang="en-US" sz="20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08" y="1463312"/>
            <a:ext cx="4796551" cy="35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61478" y="2191951"/>
            <a:ext cx="9552518" cy="352862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Содержание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Что же такое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(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тезисы капитана Очевидность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(зачем то ) Делаем странное с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  <a:endParaRPr lang="ru-RU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Новости народа Зулу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в облаке – улыбаемся и машем! </a:t>
            </a: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Полезности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>
            <a:spLocks noGrp="1"/>
          </p:cNvSpPr>
          <p:nvPr>
            <p:ph type="title"/>
          </p:nvPr>
        </p:nvSpPr>
        <p:spPr>
          <a:xfrm>
            <a:off x="304780" y="319105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Вики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 облаке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Объект 4"/>
          <p:cNvSpPr>
            <a:spLocks noGrp="1"/>
          </p:cNvSpPr>
          <p:nvPr>
            <p:ph idx="1"/>
          </p:nvPr>
        </p:nvSpPr>
        <p:spPr>
          <a:xfrm>
            <a:off x="-276405" y="1260000"/>
            <a:ext cx="11460171" cy="198000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Конечно же </a:t>
            </a:r>
            <a:r>
              <a:rPr lang="en-US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см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Установка и конфигурирование в 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- </a:t>
            </a:r>
            <a:r>
              <a:rPr lang="en-US" sz="3200" b="1" u="sng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bit.ly/1fbqXev</a:t>
            </a:r>
          </a:p>
          <a:p>
            <a:pPr lvl="2">
              <a:lnSpc>
                <a:spcPct val="150000"/>
              </a:lnSpc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Другие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опции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использовать образы на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 Depot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 популярными вики</a:t>
            </a:r>
          </a:p>
          <a:p>
            <a:pPr lvl="2">
              <a:lnSpc>
                <a:spcPct val="150000"/>
              </a:lnSpc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Web-site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есть </a:t>
            </a:r>
            <a:r>
              <a:rPr lang="en-US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MediaWiki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Ince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tive</a:t>
            </a:r>
            <a:endParaRPr lang="ru-RU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7312" lvl="2" indent="0">
              <a:lnSpc>
                <a:spcPct val="150000"/>
              </a:lnSpc>
              <a:buNone/>
            </a:pP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3069000"/>
            <a:ext cx="7920000" cy="3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>
            <a:spLocks noGrp="1"/>
          </p:cNvSpPr>
          <p:nvPr>
            <p:ph type="title"/>
          </p:nvPr>
        </p:nvSpPr>
        <p:spPr>
          <a:xfrm>
            <a:off x="-133387" y="369000"/>
            <a:ext cx="10297800" cy="1260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Широкий выбор тулов в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IaaS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сценариях 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Объект 4"/>
          <p:cNvSpPr>
            <a:spLocks noGrp="1"/>
          </p:cNvSpPr>
          <p:nvPr>
            <p:ph idx="1"/>
          </p:nvPr>
        </p:nvSpPr>
        <p:spPr>
          <a:xfrm>
            <a:off x="-837346" y="1343583"/>
            <a:ext cx="9802926" cy="1980000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виртуалке (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Windows, Linux )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поднять можно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 что угодно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например 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Confluence</a:t>
            </a:r>
          </a:p>
          <a:p>
            <a:pPr lvl="2">
              <a:lnSpc>
                <a:spcPct val="150000"/>
              </a:lnSpc>
            </a:pP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 Depot (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vmdepot.msopentech.com )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есть </a:t>
            </a:r>
            <a:r>
              <a:rPr lang="en-US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redmine</a:t>
            </a:r>
            <a:endParaRPr lang="en-US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" y="2865863"/>
            <a:ext cx="7777989" cy="3866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42" y="1326629"/>
            <a:ext cx="3264830" cy="26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8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0" y="178395"/>
            <a:ext cx="102978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</a:t>
            </a:r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 облаке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Объект 4"/>
          <p:cNvSpPr>
            <a:spLocks noGrp="1"/>
          </p:cNvSpPr>
          <p:nvPr>
            <p:ph idx="1"/>
          </p:nvPr>
        </p:nvSpPr>
        <p:spPr>
          <a:xfrm>
            <a:off x="-315872" y="1033092"/>
            <a:ext cx="6683218" cy="1505771"/>
          </a:xfrm>
        </p:spPr>
        <p:txBody>
          <a:bodyPr>
            <a:normAutofit fontScale="92500"/>
          </a:bodyPr>
          <a:lstStyle/>
          <a:p>
            <a:pPr lvl="2"/>
            <a:r>
              <a:rPr lang="ru-RU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Конечно же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через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 –  </a:t>
            </a:r>
            <a:r>
              <a:rPr lang="en-US" sz="3200" b="1" u="sng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bit.ly/1dyDbxr</a:t>
            </a:r>
            <a:endParaRPr lang="ru-RU" b="1" u="sng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Можно использовать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Jenkins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к которому есть плагин для блобов ( для артефактов )</a:t>
            </a:r>
          </a:p>
          <a:p>
            <a:pPr lvl="2"/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vmdepot.msopentech.com </a:t>
            </a:r>
            <a:r>
              <a:rPr lang="ru-RU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есть готовые образы</a:t>
            </a:r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endParaRPr lang="en-US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26" y="1001625"/>
            <a:ext cx="4680096" cy="15057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5" y="2507395"/>
            <a:ext cx="7619100" cy="40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1908" y="699911"/>
            <a:ext cx="8940802" cy="990777"/>
          </a:xfrm>
        </p:spPr>
        <p:txBody>
          <a:bodyPr>
            <a:noAutofit/>
          </a:bodyPr>
          <a:lstStyle/>
          <a:p>
            <a:r>
              <a:rPr lang="ru-RU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Полезности</a:t>
            </a:r>
            <a:endParaRPr lang="ru-RU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66" y="1770070"/>
            <a:ext cx="5900621" cy="41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2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45315" y="615229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Полезные советы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12" y="1269000"/>
            <a:ext cx="972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Никто не застрахован от проблем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Всегда при возникновении проблем создавайте тикет в тех поддержке (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24x7 )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Связывайтесь с аккаунт менеджером и техническим эвангелистом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Статусная панель всегда доступна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u="sng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windowsazurestatus.com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Используйте архитектуру с размещением приложения в нескольких регионах и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Traffic Manager 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управления трафиком на уровне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DNS</a:t>
            </a:r>
            <a:endParaRPr lang="ru-RU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59" y="535336"/>
            <a:ext cx="1547728" cy="14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40" y="555314"/>
            <a:ext cx="11469530" cy="747897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Теперь у нас есть автомасштабирование!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6751" y="1258606"/>
            <a:ext cx="7369013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Встроенный в платформу сервис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Мониторинг по утилизации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CPU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и длине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Azure Queues</a:t>
            </a:r>
          </a:p>
          <a:p>
            <a:pPr marL="460375" indent="-457200">
              <a:buFont typeface="Wingdings" panose="05000000000000000000" pitchFamily="2" charset="2"/>
              <a:buChar char="§"/>
            </a:pPr>
            <a:endParaRPr lang="ru-RU" sz="3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8" y="1971937"/>
            <a:ext cx="3810000" cy="2533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27" y="2982578"/>
            <a:ext cx="5008543" cy="3506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483" y="4735908"/>
            <a:ext cx="554051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0375" indent="-457200"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Если нужны более кастомные настройки – есть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библиотека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Wasabi</a:t>
            </a:r>
            <a:endParaRPr lang="ru-RU" sz="3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71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679282"/>
            <a:ext cx="10515600" cy="1047221"/>
          </a:xfrm>
        </p:spPr>
        <p:txBody>
          <a:bodyPr>
            <a:normAutofit fontScale="90000"/>
          </a:bodyPr>
          <a:lstStyle/>
          <a:p>
            <a:r>
              <a:rPr lang="ru-RU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Опции д</a:t>
            </a:r>
            <a:r>
              <a:rPr lang="ru-RU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ля </a:t>
            </a:r>
            <a:br>
              <a:rPr lang="ru-RU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стартапов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604024" y="3420249"/>
            <a:ext cx="10515600" cy="468806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BizSpark</a:t>
            </a:r>
            <a:r>
              <a:rPr lang="en-US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: </a:t>
            </a:r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облачные ресурсы с лимитом </a:t>
            </a:r>
            <a:r>
              <a:rPr lang="en-US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$150 </a:t>
            </a:r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месяц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BizSpark</a:t>
            </a:r>
            <a:r>
              <a:rPr lang="en-US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 : </a:t>
            </a:r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облачные ресурсы на </a:t>
            </a:r>
            <a:r>
              <a:rPr lang="en-US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$5</a:t>
            </a:r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 в месяц в течении одного года</a:t>
            </a:r>
          </a:p>
          <a:p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 превышении лимитов – скидка 25-40% на ресурсы относительно цены на портале</a:t>
            </a:r>
          </a:p>
          <a:p>
            <a:r>
              <a:rPr lang="ru-RU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Подробнее</a:t>
            </a: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600" i="1" u="sng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microsoft.com/</a:t>
            </a:r>
            <a:r>
              <a:rPr lang="en-US" sz="3600" i="1" u="sng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BizSpark</a:t>
            </a:r>
            <a:endParaRPr lang="ru-RU" i="1" u="sng" dirty="0" smtClean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90" y="792977"/>
            <a:ext cx="6875679" cy="23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74326" y="529269"/>
            <a:ext cx="11373923" cy="890885"/>
          </a:xfrm>
        </p:spPr>
        <p:txBody>
          <a:bodyPr>
            <a:normAutofit/>
          </a:bodyPr>
          <a:lstStyle/>
          <a:p>
            <a:r>
              <a:rPr lang="ru-RU" sz="5099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Статус по сертификации</a:t>
            </a:r>
            <a:endParaRPr lang="en-US" sz="5099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5" name="Content Placeholder 6"/>
          <p:cNvGraphicFramePr>
            <a:graphicFrameLocks/>
          </p:cNvGraphicFramePr>
          <p:nvPr>
            <p:extLst/>
          </p:nvPr>
        </p:nvGraphicFramePr>
        <p:xfrm>
          <a:off x="606236" y="1406039"/>
          <a:ext cx="8254379" cy="493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078"/>
                <a:gridCol w="3984770"/>
                <a:gridCol w="1914531"/>
              </a:tblGrid>
              <a:tr h="46768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Program</a:t>
                      </a:r>
                      <a:endParaRPr lang="en-US" sz="2000" dirty="0">
                        <a:solidFill>
                          <a:schemeClr val="lt1">
                            <a:alpha val="99000"/>
                          </a:schemeClr>
                        </a:solidFill>
                        <a:latin typeface="Segoe UI Light" pitchFamily="34" charset="0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dirty="0">
                        <a:solidFill>
                          <a:schemeClr val="lt1">
                            <a:alpha val="99000"/>
                          </a:schemeClr>
                        </a:solidFill>
                        <a:latin typeface="Segoe UI Light" pitchFamily="34" charset="0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Status</a:t>
                      </a:r>
                      <a:endParaRPr lang="en-US" sz="2000" dirty="0">
                        <a:solidFill>
                          <a:schemeClr val="lt1">
                            <a:alpha val="99000"/>
                          </a:schemeClr>
                        </a:solidFill>
                        <a:latin typeface="Segoe UI Light" pitchFamily="34" charset="0"/>
                      </a:endParaRPr>
                    </a:p>
                  </a:txBody>
                  <a:tcPr marL="93285" marR="93285" marT="46630" marB="46630"/>
                </a:tc>
              </a:tr>
              <a:tr h="498662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EU-US Safe Harbor Framework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Legal transfer of data to Microsoft from within EU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566434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ISO27001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Broad international information security standard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</a:p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(for core services)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467686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SAS 70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US accounting audit standard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Replaced by SSAE 16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566434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SSAE 16 (SOC 1 Type 2)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Replacement for SAS 70 Type 2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</a:p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(for core services)</a:t>
                      </a:r>
                    </a:p>
                  </a:txBody>
                  <a:tcPr marL="93285" marR="93285" marT="46630" marB="46630"/>
                </a:tc>
              </a:tr>
              <a:tr h="642802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FISMA / </a:t>
                      </a:r>
                      <a:r>
                        <a:rPr kumimoji="0" lang="en-US" sz="140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FedRAMP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Required by law for US Federal agencies and looked on favorably by other government agencies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Complete</a:t>
                      </a:r>
                    </a:p>
                    <a:p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566434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EU Model Clauses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Robust commitment for handling EU personal data and transfer to US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</a:p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(for core services)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566434"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</a:rPr>
                        <a:t>HIPAA BAA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Protected health information in the US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r>
                        <a:rPr kumimoji="0" lang="es-MX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  <a:endParaRPr kumimoji="0" lang="en-US" sz="1400" u="none" strike="noStrike" kern="1200" cap="none" spc="0" normalizeH="0" baseline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r>
                        <a:rPr kumimoji="0" lang="en-US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(for core services)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  <a:tr h="566434"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PCI DSS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u="none" strike="noStrike" kern="1200" cap="none" spc="0" normalizeH="0" baseline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Payment</a:t>
                      </a:r>
                      <a:r>
                        <a:rPr kumimoji="0" lang="es-MX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s-MX" sz="1400" u="none" strike="noStrike" kern="1200" cap="none" spc="0" normalizeH="0" baseline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Card</a:t>
                      </a:r>
                      <a:r>
                        <a:rPr kumimoji="0" lang="es-MX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s-MX" sz="1400" u="none" strike="noStrike" kern="1200" cap="none" spc="0" normalizeH="0" baseline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Industry</a:t>
                      </a:r>
                      <a:r>
                        <a:rPr kumimoji="0" lang="es-MX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Data Security </a:t>
                      </a:r>
                      <a:r>
                        <a:rPr kumimoji="0" lang="es-MX" sz="1400" u="none" strike="noStrike" kern="1200" cap="none" spc="0" normalizeH="0" baseline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Standards</a:t>
                      </a:r>
                      <a:endParaRPr kumimoji="0" lang="en-US" sz="1400" u="none" strike="noStrike" kern="1200" cap="none" spc="0" normalizeH="0" baseline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Complete</a:t>
                      </a:r>
                      <a:endParaRPr kumimoji="0" lang="en-US" sz="1400" u="none" strike="noStrike" kern="1200" cap="none" spc="0" normalizeH="0" baseline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alpha val="99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85" marR="93285" marT="46630" marB="4663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23015" y="6491576"/>
            <a:ext cx="7825292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014"/>
            <a:r>
              <a:rPr lang="en-US" sz="1360" dirty="0"/>
              <a:t>Core Services: Compute, Storage, Virtual Network, Virtual </a:t>
            </a:r>
            <a:r>
              <a:rPr lang="en-US" sz="1360" dirty="0" smtClean="0"/>
              <a:t>Machine</a:t>
            </a:r>
            <a:endParaRPr lang="en-US" sz="1360" dirty="0"/>
          </a:p>
        </p:txBody>
      </p:sp>
      <p:sp>
        <p:nvSpPr>
          <p:cNvPr id="17" name="Freeform 16"/>
          <p:cNvSpPr/>
          <p:nvPr/>
        </p:nvSpPr>
        <p:spPr>
          <a:xfrm>
            <a:off x="9248813" y="1558019"/>
            <a:ext cx="2325206" cy="3640035"/>
          </a:xfrm>
          <a:custGeom>
            <a:avLst/>
            <a:gdLst>
              <a:gd name="connsiteX0" fmla="*/ 0 w 1929372"/>
              <a:gd name="connsiteY0" fmla="*/ 812292 h 1624584"/>
              <a:gd name="connsiteX1" fmla="*/ 964686 w 1929372"/>
              <a:gd name="connsiteY1" fmla="*/ 0 h 1624584"/>
              <a:gd name="connsiteX2" fmla="*/ 1929372 w 1929372"/>
              <a:gd name="connsiteY2" fmla="*/ 812292 h 1624584"/>
              <a:gd name="connsiteX3" fmla="*/ 964686 w 1929372"/>
              <a:gd name="connsiteY3" fmla="*/ 1624584 h 1624584"/>
              <a:gd name="connsiteX4" fmla="*/ 0 w 1929372"/>
              <a:gd name="connsiteY4" fmla="*/ 812292 h 16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372" h="1624584">
                <a:moveTo>
                  <a:pt x="0" y="812292"/>
                </a:moveTo>
                <a:cubicBezTo>
                  <a:pt x="0" y="363676"/>
                  <a:pt x="431905" y="0"/>
                  <a:pt x="964686" y="0"/>
                </a:cubicBezTo>
                <a:cubicBezTo>
                  <a:pt x="1497467" y="0"/>
                  <a:pt x="1929372" y="363676"/>
                  <a:pt x="1929372" y="812292"/>
                </a:cubicBezTo>
                <a:cubicBezTo>
                  <a:pt x="1929372" y="1260908"/>
                  <a:pt x="1497467" y="1624584"/>
                  <a:pt x="964686" y="1624584"/>
                </a:cubicBezTo>
                <a:cubicBezTo>
                  <a:pt x="431905" y="1624584"/>
                  <a:pt x="0" y="1260908"/>
                  <a:pt x="0" y="8122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2397374"/>
              <a:satOff val="18550"/>
              <a:lumOff val="-20783"/>
              <a:alphaOff val="0"/>
            </a:schemeClr>
          </a:fillRef>
          <a:effectRef idx="0">
            <a:schemeClr val="accent5">
              <a:alpha val="50000"/>
              <a:hueOff val="-12397374"/>
              <a:satOff val="18550"/>
              <a:lumOff val="-20783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26125" tIns="159301" rIns="543957" bIns="0" numCol="1" spcCol="1270" anchor="ctr" anchorCtr="0">
            <a:noAutofit/>
          </a:bodyPr>
          <a:lstStyle/>
          <a:p>
            <a:pPr defTabSz="1088066">
              <a:lnSpc>
                <a:spcPct val="90000"/>
              </a:lnSpc>
              <a:spcBef>
                <a:spcPct val="0"/>
              </a:spcBef>
            </a:pPr>
            <a:r>
              <a:rPr lang="en-US" sz="3655" dirty="0">
                <a:solidFill>
                  <a:srgbClr val="FFFFFF"/>
                </a:solidFill>
              </a:rPr>
              <a:t>  FISMA</a:t>
            </a:r>
          </a:p>
        </p:txBody>
      </p:sp>
      <p:sp>
        <p:nvSpPr>
          <p:cNvPr id="18" name="Freeform 17"/>
          <p:cNvSpPr/>
          <p:nvPr/>
        </p:nvSpPr>
        <p:spPr>
          <a:xfrm>
            <a:off x="10209630" y="2497489"/>
            <a:ext cx="1565767" cy="2487167"/>
          </a:xfrm>
          <a:custGeom>
            <a:avLst/>
            <a:gdLst>
              <a:gd name="connsiteX0" fmla="*/ 0 w 2615044"/>
              <a:gd name="connsiteY0" fmla="*/ 1147111 h 2294221"/>
              <a:gd name="connsiteX1" fmla="*/ 1307522 w 2615044"/>
              <a:gd name="connsiteY1" fmla="*/ 0 h 2294221"/>
              <a:gd name="connsiteX2" fmla="*/ 2615044 w 2615044"/>
              <a:gd name="connsiteY2" fmla="*/ 1147111 h 2294221"/>
              <a:gd name="connsiteX3" fmla="*/ 1307522 w 2615044"/>
              <a:gd name="connsiteY3" fmla="*/ 2294222 h 2294221"/>
              <a:gd name="connsiteX4" fmla="*/ 0 w 2615044"/>
              <a:gd name="connsiteY4" fmla="*/ 1147111 h 22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5044" h="2294221">
                <a:moveTo>
                  <a:pt x="0" y="1147111"/>
                </a:moveTo>
                <a:cubicBezTo>
                  <a:pt x="0" y="513579"/>
                  <a:pt x="585398" y="0"/>
                  <a:pt x="1307522" y="0"/>
                </a:cubicBezTo>
                <a:cubicBezTo>
                  <a:pt x="2029646" y="0"/>
                  <a:pt x="2615044" y="513579"/>
                  <a:pt x="2615044" y="1147111"/>
                </a:cubicBezTo>
                <a:cubicBezTo>
                  <a:pt x="2615044" y="1780643"/>
                  <a:pt x="2029646" y="2294222"/>
                  <a:pt x="1307522" y="2294222"/>
                </a:cubicBezTo>
                <a:cubicBezTo>
                  <a:pt x="585398" y="2294222"/>
                  <a:pt x="0" y="1780643"/>
                  <a:pt x="0" y="1147111"/>
                </a:cubicBezTo>
                <a:close/>
              </a:path>
            </a:pathLst>
          </a:custGeom>
          <a:solidFill>
            <a:schemeClr val="accent5">
              <a:hueOff val="0"/>
              <a:satOff val="0"/>
              <a:lumOff val="0"/>
              <a:alpha val="7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56423" tIns="262458" rIns="256423" bIns="1068580" numCol="1" spcCol="1270" anchor="ctr" anchorCtr="0">
            <a:noAutofit/>
          </a:bodyPr>
          <a:lstStyle/>
          <a:p>
            <a:pPr algn="ctr" defTabSz="18134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80" dirty="0">
                <a:solidFill>
                  <a:srgbClr val="FFFFFF"/>
                </a:solidFill>
              </a:rPr>
              <a:t>ISO</a:t>
            </a:r>
          </a:p>
        </p:txBody>
      </p:sp>
      <p:sp>
        <p:nvSpPr>
          <p:cNvPr id="19" name="Freeform 18"/>
          <p:cNvSpPr/>
          <p:nvPr/>
        </p:nvSpPr>
        <p:spPr>
          <a:xfrm>
            <a:off x="10589757" y="4611272"/>
            <a:ext cx="528111" cy="793830"/>
          </a:xfrm>
          <a:custGeom>
            <a:avLst/>
            <a:gdLst>
              <a:gd name="connsiteX0" fmla="*/ 0 w 672659"/>
              <a:gd name="connsiteY0" fmla="*/ 366124 h 732248"/>
              <a:gd name="connsiteX1" fmla="*/ 336330 w 672659"/>
              <a:gd name="connsiteY1" fmla="*/ 0 h 732248"/>
              <a:gd name="connsiteX2" fmla="*/ 672660 w 672659"/>
              <a:gd name="connsiteY2" fmla="*/ 366124 h 732248"/>
              <a:gd name="connsiteX3" fmla="*/ 336330 w 672659"/>
              <a:gd name="connsiteY3" fmla="*/ 732248 h 732248"/>
              <a:gd name="connsiteX4" fmla="*/ 0 w 672659"/>
              <a:gd name="connsiteY4" fmla="*/ 366124 h 7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659" h="732248">
                <a:moveTo>
                  <a:pt x="0" y="366124"/>
                </a:moveTo>
                <a:cubicBezTo>
                  <a:pt x="0" y="163919"/>
                  <a:pt x="150580" y="0"/>
                  <a:pt x="336330" y="0"/>
                </a:cubicBezTo>
                <a:cubicBezTo>
                  <a:pt x="522080" y="0"/>
                  <a:pt x="672660" y="163919"/>
                  <a:pt x="672660" y="366124"/>
                </a:cubicBezTo>
                <a:cubicBezTo>
                  <a:pt x="672660" y="568329"/>
                  <a:pt x="522080" y="732248"/>
                  <a:pt x="336330" y="732248"/>
                </a:cubicBezTo>
                <a:cubicBezTo>
                  <a:pt x="150580" y="732248"/>
                  <a:pt x="0" y="568329"/>
                  <a:pt x="0" y="36612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4132458"/>
              <a:satOff val="6183"/>
              <a:lumOff val="-6928"/>
              <a:alphaOff val="0"/>
            </a:schemeClr>
          </a:fillRef>
          <a:effectRef idx="0">
            <a:schemeClr val="accent5">
              <a:alpha val="50000"/>
              <a:hueOff val="-4132458"/>
              <a:satOff val="6183"/>
              <a:lumOff val="-6928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71802" rIns="43972" bIns="71802" numCol="1" spcCol="1270" anchor="ctr" anchorCtr="0">
            <a:noAutofit/>
          </a:bodyPr>
          <a:lstStyle/>
          <a:p>
            <a:pPr algn="ctr" defTabSz="47602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60" dirty="0">
                <a:solidFill>
                  <a:srgbClr val="FFFFFF"/>
                </a:solidFill>
              </a:rPr>
              <a:t>HIPAA</a:t>
            </a:r>
          </a:p>
        </p:txBody>
      </p:sp>
      <p:sp>
        <p:nvSpPr>
          <p:cNvPr id="20" name="Freeform 19"/>
          <p:cNvSpPr/>
          <p:nvPr/>
        </p:nvSpPr>
        <p:spPr>
          <a:xfrm rot="469508">
            <a:off x="10907788" y="3280002"/>
            <a:ext cx="813646" cy="1918509"/>
          </a:xfrm>
          <a:custGeom>
            <a:avLst/>
            <a:gdLst>
              <a:gd name="connsiteX0" fmla="*/ 0 w 1196392"/>
              <a:gd name="connsiteY0" fmla="*/ 439060 h 878120"/>
              <a:gd name="connsiteX1" fmla="*/ 598196 w 1196392"/>
              <a:gd name="connsiteY1" fmla="*/ 0 h 878120"/>
              <a:gd name="connsiteX2" fmla="*/ 1196392 w 1196392"/>
              <a:gd name="connsiteY2" fmla="*/ 439060 h 878120"/>
              <a:gd name="connsiteX3" fmla="*/ 598196 w 1196392"/>
              <a:gd name="connsiteY3" fmla="*/ 878120 h 878120"/>
              <a:gd name="connsiteX4" fmla="*/ 0 w 1196392"/>
              <a:gd name="connsiteY4" fmla="*/ 439060 h 87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392" h="878120">
                <a:moveTo>
                  <a:pt x="0" y="439060"/>
                </a:moveTo>
                <a:cubicBezTo>
                  <a:pt x="0" y="196574"/>
                  <a:pt x="267821" y="0"/>
                  <a:pt x="598196" y="0"/>
                </a:cubicBezTo>
                <a:cubicBezTo>
                  <a:pt x="928571" y="0"/>
                  <a:pt x="1196392" y="196574"/>
                  <a:pt x="1196392" y="439060"/>
                </a:cubicBezTo>
                <a:cubicBezTo>
                  <a:pt x="1196392" y="681546"/>
                  <a:pt x="928571" y="878120"/>
                  <a:pt x="598196" y="878120"/>
                </a:cubicBezTo>
                <a:cubicBezTo>
                  <a:pt x="267821" y="878120"/>
                  <a:pt x="0" y="681546"/>
                  <a:pt x="0" y="43906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8264916"/>
              <a:satOff val="12367"/>
              <a:lumOff val="-13855"/>
              <a:alphaOff val="0"/>
            </a:schemeClr>
          </a:fillRef>
          <a:effectRef idx="0">
            <a:schemeClr val="accent5">
              <a:alpha val="50000"/>
              <a:hueOff val="-8264916"/>
              <a:satOff val="12367"/>
              <a:lumOff val="-13855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17314" tIns="271978" rIns="117315" bIns="100457" numCol="1" spcCol="1270" anchor="t" anchorCtr="0">
            <a:noAutofit/>
          </a:bodyPr>
          <a:lstStyle/>
          <a:p>
            <a:pPr algn="ctr" defTabSz="9067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 dirty="0">
                <a:solidFill>
                  <a:srgbClr val="FFFFFF"/>
                </a:solidFill>
              </a:rPr>
              <a:t>SSAE</a:t>
            </a:r>
          </a:p>
        </p:txBody>
      </p:sp>
    </p:spTree>
    <p:extLst>
      <p:ext uri="{BB962C8B-B14F-4D97-AF65-F5344CB8AC3E}">
        <p14:creationId xmlns:p14="http://schemas.microsoft.com/office/powerpoint/2010/main" val="3785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45112" y="571281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Тюнинг и настройка дисковых устройств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112" y="1717643"/>
            <a:ext cx="972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Оптимизируем приложение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например размещаем разные индексы 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разных дисках )</a:t>
            </a:r>
            <a:endParaRPr lang="ru-RU" sz="3200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Создаем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virtual RAID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: http://bit.ly/1gIvfKr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Linux : http://bit.ly/1eYtZRs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Получаем для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RAID 0</a:t>
            </a: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 что рекомендуется )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запись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~90Mbs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Чтение </a:t>
            </a:r>
            <a:r>
              <a:rPr lang="en-US" sz="32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 65 </a:t>
            </a:r>
            <a:r>
              <a:rPr lang="en-US" sz="3200" dirty="0" err="1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Mbs</a:t>
            </a: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91" y="1350582"/>
            <a:ext cx="4498984" cy="25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 txBox="1">
            <a:spLocks/>
          </p:cNvSpPr>
          <p:nvPr/>
        </p:nvSpPr>
        <p:spPr>
          <a:xfrm>
            <a:off x="4619699" y="933524"/>
            <a:ext cx="8361760" cy="567848"/>
          </a:xfrm>
          <a:prstGeom prst="rect">
            <a:avLst/>
          </a:prstGeom>
        </p:spPr>
        <p:txBody>
          <a:bodyPr/>
          <a:lstStyle>
            <a:lvl1pPr algn="l" defTabSz="10960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20" baseline="0" dirty="0" smtClean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ru-RU" sz="4125">
                <a:solidFill>
                  <a:srgbClr val="FFFFFF"/>
                </a:solidFill>
                <a:latin typeface="Segoe UI Light"/>
              </a:rPr>
              <a:t>Изучайте и присоединяйтесь!</a:t>
            </a:r>
          </a:p>
        </p:txBody>
      </p:sp>
      <p:sp>
        <p:nvSpPr>
          <p:cNvPr id="9" name="Объект 4"/>
          <p:cNvSpPr txBox="1">
            <a:spLocks/>
          </p:cNvSpPr>
          <p:nvPr/>
        </p:nvSpPr>
        <p:spPr>
          <a:xfrm>
            <a:off x="7973600" y="4657365"/>
            <a:ext cx="4486269" cy="1080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551854" indent="-551854" algn="l" defTabSz="109604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8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025686" indent="-473832" algn="l" defTabSz="109604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509032" indent="-483357" algn="l" defTabSz="109604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9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923875" indent="-414836" algn="l" defTabSz="109604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327301" indent="-403423" algn="l" defTabSz="1096049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14140" indent="-274012" algn="l" defTabSz="1096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2166" indent="-274012" algn="l" defTabSz="1096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0191" indent="-274012" algn="l" defTabSz="1096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58221" indent="-274012" algn="l" defTabSz="10960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51" dirty="0" err="1">
                <a:solidFill>
                  <a:srgbClr val="FFFFFF"/>
                </a:solidFill>
                <a:latin typeface="Segoe UI Light"/>
              </a:rPr>
              <a:t>Центр</a:t>
            </a:r>
            <a:r>
              <a:rPr lang="en-US" sz="175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51" dirty="0" err="1">
                <a:solidFill>
                  <a:srgbClr val="FFFFFF"/>
                </a:solidFill>
                <a:latin typeface="Segoe UI Light"/>
              </a:rPr>
              <a:t>разработки</a:t>
            </a:r>
            <a:r>
              <a:rPr lang="en-US" sz="1751" dirty="0">
                <a:solidFill>
                  <a:srgbClr val="FFFFFF"/>
                </a:solidFill>
                <a:latin typeface="Segoe UI Light"/>
              </a:rPr>
              <a:t> </a:t>
            </a:r>
          </a:p>
          <a:p>
            <a:pPr marL="0" indent="0">
              <a:buNone/>
            </a:pPr>
            <a:r>
              <a:rPr lang="en-US" sz="3200" b="1" u="sng" dirty="0">
                <a:solidFill>
                  <a:srgbClr val="00188F"/>
                </a:solidFill>
                <a:latin typeface="Segoe UI Light"/>
              </a:rPr>
              <a:t>azurehub.ru </a:t>
            </a:r>
          </a:p>
          <a:p>
            <a:endParaRPr lang="en-US" sz="1751" dirty="0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62" y="5560299"/>
            <a:ext cx="922079" cy="86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39106" y="16416"/>
            <a:ext cx="69563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ru-RU" sz="6000" dirty="0">
                <a:solidFill>
                  <a:srgbClr val="FFFFFF"/>
                </a:solidFill>
                <a:latin typeface="Segoe UI Light"/>
              </a:rPr>
              <a:t>Полезные  ресурсы</a:t>
            </a:r>
            <a:endParaRPr lang="en-US" sz="6000" dirty="0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4" name="Picture 2" descr="http://www.apse.org/images/f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95" y="3555728"/>
            <a:ext cx="1148940" cy="11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New Twitt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49" y="2578540"/>
            <a:ext cx="1223433" cy="8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36" y="4571380"/>
            <a:ext cx="1105875" cy="109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9" y="1053202"/>
            <a:ext cx="2537017" cy="3008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6142" y="5479290"/>
            <a:ext cx="385426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/>
            <a:r>
              <a:rPr lang="ru-RU" sz="2000" dirty="0">
                <a:solidFill>
                  <a:srgbClr val="FFFFFF"/>
                </a:solidFill>
                <a:latin typeface="Segoe UI Light"/>
              </a:rPr>
              <a:t>Контактный емейл для всех 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defTabSz="914377"/>
            <a:r>
              <a:rPr lang="ru-RU" sz="2000" dirty="0">
                <a:solidFill>
                  <a:srgbClr val="FFFFFF"/>
                </a:solidFill>
                <a:latin typeface="Segoe UI Light"/>
              </a:rPr>
              <a:t>вопросов по</a:t>
            </a:r>
            <a:r>
              <a:rPr lang="en-US" sz="2000" dirty="0">
                <a:solidFill>
                  <a:srgbClr val="FFFFFF"/>
                </a:solidFill>
                <a:latin typeface="Segoe UI Light"/>
              </a:rPr>
              <a:t> Windows Azure</a:t>
            </a:r>
          </a:p>
          <a:p>
            <a:pPr defTabSz="914377"/>
            <a:r>
              <a:rPr lang="en-US" b="1" dirty="0" smtClean="0">
                <a:solidFill>
                  <a:srgbClr val="FFFFFF"/>
                </a:solidFill>
                <a:latin typeface="Segoe UI Light"/>
              </a:rPr>
              <a:t>Azure_CEE@microsoft.com</a:t>
            </a:r>
            <a:endParaRPr lang="ru-RU" b="1" dirty="0">
              <a:solidFill>
                <a:srgbClr val="FFFFFF"/>
              </a:solidFill>
              <a:latin typeface="Segoe UI Light"/>
            </a:endParaRPr>
          </a:p>
          <a:p>
            <a:pPr defTabSz="914377"/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marL="460363" indent="-460363" defTabSz="914377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8"/>
              </a:buBlip>
            </a:pPr>
            <a:endParaRPr lang="ru-RU" sz="200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0379" y="3672329"/>
            <a:ext cx="5541197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7"/>
            <a:r>
              <a:rPr lang="ru-RU" sz="2000" dirty="0">
                <a:solidFill>
                  <a:srgbClr val="FFFFFF"/>
                </a:solidFill>
                <a:latin typeface="Segoe UI Light"/>
              </a:rPr>
              <a:t>Сообщество</a:t>
            </a:r>
            <a:r>
              <a:rPr lang="en-US" sz="200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Segoe UI Light"/>
              </a:rPr>
              <a:t>пользователей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defTabSz="914377"/>
            <a:r>
              <a:rPr lang="en-US" sz="3200" b="1" u="sng" dirty="0" smtClean="0">
                <a:solidFill>
                  <a:srgbClr val="00188F"/>
                </a:solidFill>
                <a:latin typeface="Segoe UI Light"/>
              </a:rPr>
              <a:t>facebook.com/groups/azure.ua/</a:t>
            </a:r>
            <a:endParaRPr lang="ru-RU" sz="2800" b="1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9271" y="2293843"/>
            <a:ext cx="2205732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7"/>
            <a:endParaRPr lang="ru-RU" sz="2000" dirty="0">
              <a:solidFill>
                <a:srgbClr val="FFFFFF"/>
              </a:solidFill>
              <a:latin typeface="Segoe UI Light"/>
            </a:endParaRPr>
          </a:p>
          <a:p>
            <a:pPr defTabSz="914377"/>
            <a:r>
              <a:rPr lang="ru-RU" sz="2000" dirty="0">
                <a:solidFill>
                  <a:srgbClr val="FFFFFF"/>
                </a:solidFill>
                <a:latin typeface="Segoe UI Light"/>
              </a:rPr>
              <a:t>Последние новости</a:t>
            </a:r>
          </a:p>
          <a:p>
            <a:pPr defTabSz="914377"/>
            <a:r>
              <a:rPr lang="en-US" sz="2000" b="1" u="sng" dirty="0" smtClean="0">
                <a:solidFill>
                  <a:srgbClr val="FFFFFF"/>
                </a:solidFill>
                <a:latin typeface="Segoe UI Light"/>
              </a:rPr>
              <a:t>@</a:t>
            </a:r>
            <a:r>
              <a:rPr lang="en-US" sz="2000" b="1" u="sng" dirty="0" err="1" smtClean="0">
                <a:solidFill>
                  <a:srgbClr val="FFFFFF"/>
                </a:solidFill>
                <a:latin typeface="Segoe UI Light"/>
              </a:rPr>
              <a:t>dpeua</a:t>
            </a:r>
            <a:endParaRPr lang="en-US" sz="2000" b="1" u="sng" dirty="0">
              <a:solidFill>
                <a:srgbClr val="FFFFFF"/>
              </a:solidFill>
              <a:latin typeface="Segoe UI Light"/>
            </a:endParaRPr>
          </a:p>
          <a:p>
            <a:pPr marL="460363" indent="-460363" defTabSz="914377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8"/>
              </a:buBlip>
            </a:pPr>
            <a:endParaRPr lang="ru-RU" sz="200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7656" y="1889294"/>
            <a:ext cx="3694922" cy="1520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4000" u="sng" dirty="0" smtClean="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sopentech.com</a:t>
            </a:r>
            <a:endParaRPr lang="ru-RU" sz="2000" u="sng" dirty="0">
              <a:solidFill>
                <a:schemeClr val="accent5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800" u="sng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0375" indent="-460375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8"/>
              </a:buBlip>
            </a:pPr>
            <a:endParaRPr lang="ru-RU" sz="28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518" y="1832810"/>
            <a:ext cx="867138" cy="8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4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Picture 19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3" y="2097613"/>
            <a:ext cx="7004549" cy="4169374"/>
          </a:xfrm>
          <a:prstGeom prst="rect">
            <a:avLst/>
          </a:prstGeom>
        </p:spPr>
      </p:pic>
      <p:sp>
        <p:nvSpPr>
          <p:cNvPr id="2000" name="TextBox 1999"/>
          <p:cNvSpPr txBox="1"/>
          <p:nvPr/>
        </p:nvSpPr>
        <p:spPr>
          <a:xfrm>
            <a:off x="714375" y="774174"/>
            <a:ext cx="102585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Что же такое </a:t>
            </a:r>
            <a:r>
              <a:rPr lang="en-US" sz="4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ru-RU" sz="4000" dirty="0" smtClean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 капитана Очевидность</a:t>
            </a:r>
            <a:endParaRPr lang="ru-RU" sz="4000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059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674" y="40061"/>
            <a:ext cx="4637326" cy="3547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441" y="795313"/>
            <a:ext cx="1054605" cy="710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8315" y="169238"/>
            <a:ext cx="75161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29 марта ( завтра, в субботу! ) у нас проходит 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Bootcamp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Программа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1)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Автоматизация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создания окружения в облаке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использование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скриптов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2) NET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WebApi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Использование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 Web Services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ASP.NET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3)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Roadmap и обновления в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платформе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4)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Дизайн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сессия с обсуждение архитектурных решений для 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высоконагруженных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проектов в облаке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5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Mobile Services and using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(neo4j ) on backend   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</a:pP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2095" y="5821556"/>
            <a:ext cx="70155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Место проведения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офис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ул. Жилянская 75</a:t>
            </a:r>
          </a:p>
          <a:p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Начало в 11 утра, участие бесплатное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7597" y="4501083"/>
            <a:ext cx="5170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</a:t>
            </a:r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блоге Антона Бойко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-RU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aka.ms/azure-camp-kiev2</a:t>
            </a:r>
            <a:endParaRPr lang="ru-RU" sz="3200" i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22" y="4506346"/>
            <a:ext cx="493436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</a:t>
            </a:r>
            <a:r>
              <a:rPr lang="ru-RU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нашей группе в 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-RU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u="sng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aka.ms/azure-camp-</a:t>
            </a:r>
            <a:r>
              <a:rPr lang="en-US" sz="3200" b="1" u="sng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kiev</a:t>
            </a:r>
            <a:endParaRPr lang="en-US" sz="32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853103" y="3869716"/>
            <a:ext cx="60805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Зарегистрироваться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конференцию можо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603" y="601291"/>
            <a:ext cx="5181600" cy="468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Ваши вопросы</a:t>
            </a:r>
            <a:r>
              <a:rPr lang="en-US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….</a:t>
            </a:r>
            <a:endParaRPr lang="ru-RU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3" y="1362019"/>
            <a:ext cx="7911879" cy="52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5729" y="712803"/>
            <a:ext cx="10721987" cy="468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 !</a:t>
            </a:r>
            <a:endParaRPr lang="ru-RU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29" y="1848183"/>
            <a:ext cx="6250144" cy="46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216" y="3946165"/>
            <a:ext cx="4922184" cy="1776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bg1"/>
            </a:bgClr>
          </a:pattFill>
          <a:ln w="9525" cap="flat" cmpd="sng" algn="ctr">
            <a:noFill/>
            <a:prstDash val="sysDash"/>
          </a:ln>
          <a:effectLst/>
        </p:spPr>
        <p:txBody>
          <a:bodyPr lIns="221961" tIns="77717" rIns="110981" bIns="77717" rtlCol="0" anchor="b" anchorCtr="0"/>
          <a:lstStyle/>
          <a:p>
            <a:pPr algn="r" defTabSz="1479384"/>
            <a:endParaRPr lang="en-US" sz="1530" dirty="0">
              <a:solidFill>
                <a:srgbClr val="50505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mall box shadow"/>
          <p:cNvSpPr/>
          <p:nvPr/>
        </p:nvSpPr>
        <p:spPr bwMode="auto">
          <a:xfrm>
            <a:off x="9814547" y="10549715"/>
            <a:ext cx="3599922" cy="421243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>
            <a:softEdge rad="2413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3260" tIns="46631" rIns="93260" bIns="46631" numCol="1" rtlCol="0" anchor="ctr" anchorCtr="0" compatLnSpc="1">
            <a:prstTxWarp prst="textNoShape">
              <a:avLst/>
            </a:prstTxWarp>
          </a:bodyPr>
          <a:lstStyle/>
          <a:p>
            <a:pPr algn="ctr" defTabSz="932215" fontAlgn="base">
              <a:spcBef>
                <a:spcPct val="0"/>
              </a:spcBef>
              <a:spcAft>
                <a:spcPct val="0"/>
              </a:spcAft>
            </a:pPr>
            <a:endParaRPr lang="en-US" sz="221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AutoShape 59"/>
          <p:cNvSpPr>
            <a:spLocks noChangeAspect="1" noChangeArrowheads="1" noTextEdit="1"/>
          </p:cNvSpPr>
          <p:nvPr/>
        </p:nvSpPr>
        <p:spPr bwMode="auto">
          <a:xfrm>
            <a:off x="559305" y="4199264"/>
            <a:ext cx="4890891" cy="17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5" name="Freeform 68"/>
          <p:cNvSpPr>
            <a:spLocks noEditPoints="1"/>
          </p:cNvSpPr>
          <p:nvPr/>
        </p:nvSpPr>
        <p:spPr bwMode="auto">
          <a:xfrm>
            <a:off x="4687659" y="5511700"/>
            <a:ext cx="196408" cy="341727"/>
          </a:xfrm>
          <a:custGeom>
            <a:avLst/>
            <a:gdLst>
              <a:gd name="T0" fmla="*/ 24 w 73"/>
              <a:gd name="T1" fmla="*/ 84 h 127"/>
              <a:gd name="T2" fmla="*/ 24 w 73"/>
              <a:gd name="T3" fmla="*/ 127 h 127"/>
              <a:gd name="T4" fmla="*/ 0 w 73"/>
              <a:gd name="T5" fmla="*/ 127 h 127"/>
              <a:gd name="T6" fmla="*/ 0 w 73"/>
              <a:gd name="T7" fmla="*/ 0 h 127"/>
              <a:gd name="T8" fmla="*/ 36 w 73"/>
              <a:gd name="T9" fmla="*/ 0 h 127"/>
              <a:gd name="T10" fmla="*/ 63 w 73"/>
              <a:gd name="T11" fmla="*/ 10 h 127"/>
              <a:gd name="T12" fmla="*/ 73 w 73"/>
              <a:gd name="T13" fmla="*/ 40 h 127"/>
              <a:gd name="T14" fmla="*/ 62 w 73"/>
              <a:gd name="T15" fmla="*/ 72 h 127"/>
              <a:gd name="T16" fmla="*/ 34 w 73"/>
              <a:gd name="T17" fmla="*/ 84 h 127"/>
              <a:gd name="T18" fmla="*/ 24 w 73"/>
              <a:gd name="T19" fmla="*/ 84 h 127"/>
              <a:gd name="T20" fmla="*/ 24 w 73"/>
              <a:gd name="T21" fmla="*/ 21 h 127"/>
              <a:gd name="T22" fmla="*/ 24 w 73"/>
              <a:gd name="T23" fmla="*/ 63 h 127"/>
              <a:gd name="T24" fmla="*/ 32 w 73"/>
              <a:gd name="T25" fmla="*/ 63 h 127"/>
              <a:gd name="T26" fmla="*/ 48 w 73"/>
              <a:gd name="T27" fmla="*/ 42 h 127"/>
              <a:gd name="T28" fmla="*/ 44 w 73"/>
              <a:gd name="T29" fmla="*/ 26 h 127"/>
              <a:gd name="T30" fmla="*/ 32 w 73"/>
              <a:gd name="T31" fmla="*/ 21 h 127"/>
              <a:gd name="T32" fmla="*/ 24 w 73"/>
              <a:gd name="T33" fmla="*/ 2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127">
                <a:moveTo>
                  <a:pt x="24" y="84"/>
                </a:moveTo>
                <a:cubicBezTo>
                  <a:pt x="24" y="127"/>
                  <a:pt x="24" y="127"/>
                  <a:pt x="24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0"/>
                  <a:pt x="0" y="0"/>
                  <a:pt x="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57" y="3"/>
                  <a:pt x="63" y="10"/>
                </a:cubicBezTo>
                <a:cubicBezTo>
                  <a:pt x="70" y="17"/>
                  <a:pt x="73" y="27"/>
                  <a:pt x="73" y="40"/>
                </a:cubicBezTo>
                <a:cubicBezTo>
                  <a:pt x="73" y="53"/>
                  <a:pt x="70" y="63"/>
                  <a:pt x="62" y="72"/>
                </a:cubicBezTo>
                <a:cubicBezTo>
                  <a:pt x="55" y="80"/>
                  <a:pt x="46" y="84"/>
                  <a:pt x="34" y="84"/>
                </a:cubicBezTo>
                <a:lnTo>
                  <a:pt x="24" y="84"/>
                </a:lnTo>
                <a:close/>
                <a:moveTo>
                  <a:pt x="24" y="21"/>
                </a:moveTo>
                <a:cubicBezTo>
                  <a:pt x="24" y="63"/>
                  <a:pt x="24" y="63"/>
                  <a:pt x="24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43" y="63"/>
                  <a:pt x="48" y="56"/>
                  <a:pt x="48" y="42"/>
                </a:cubicBezTo>
                <a:cubicBezTo>
                  <a:pt x="48" y="35"/>
                  <a:pt x="47" y="30"/>
                  <a:pt x="44" y="26"/>
                </a:cubicBezTo>
                <a:cubicBezTo>
                  <a:pt x="41" y="23"/>
                  <a:pt x="37" y="21"/>
                  <a:pt x="32" y="21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6" name="Freeform 69"/>
          <p:cNvSpPr>
            <a:spLocks noEditPoints="1"/>
          </p:cNvSpPr>
          <p:nvPr/>
        </p:nvSpPr>
        <p:spPr bwMode="auto">
          <a:xfrm>
            <a:off x="4876119" y="5511700"/>
            <a:ext cx="257714" cy="341727"/>
          </a:xfrm>
          <a:custGeom>
            <a:avLst/>
            <a:gdLst>
              <a:gd name="T0" fmla="*/ 70 w 96"/>
              <a:gd name="T1" fmla="*/ 127 h 127"/>
              <a:gd name="T2" fmla="*/ 63 w 96"/>
              <a:gd name="T3" fmla="*/ 96 h 127"/>
              <a:gd name="T4" fmla="*/ 32 w 96"/>
              <a:gd name="T5" fmla="*/ 96 h 127"/>
              <a:gd name="T6" fmla="*/ 25 w 96"/>
              <a:gd name="T7" fmla="*/ 127 h 127"/>
              <a:gd name="T8" fmla="*/ 0 w 96"/>
              <a:gd name="T9" fmla="*/ 127 h 127"/>
              <a:gd name="T10" fmla="*/ 35 w 96"/>
              <a:gd name="T11" fmla="*/ 0 h 127"/>
              <a:gd name="T12" fmla="*/ 63 w 96"/>
              <a:gd name="T13" fmla="*/ 0 h 127"/>
              <a:gd name="T14" fmla="*/ 96 w 96"/>
              <a:gd name="T15" fmla="*/ 127 h 127"/>
              <a:gd name="T16" fmla="*/ 70 w 96"/>
              <a:gd name="T17" fmla="*/ 127 h 127"/>
              <a:gd name="T18" fmla="*/ 51 w 96"/>
              <a:gd name="T19" fmla="*/ 36 h 127"/>
              <a:gd name="T20" fmla="*/ 49 w 96"/>
              <a:gd name="T21" fmla="*/ 23 h 127"/>
              <a:gd name="T22" fmla="*/ 48 w 96"/>
              <a:gd name="T23" fmla="*/ 20 h 127"/>
              <a:gd name="T24" fmla="*/ 48 w 96"/>
              <a:gd name="T25" fmla="*/ 20 h 127"/>
              <a:gd name="T26" fmla="*/ 45 w 96"/>
              <a:gd name="T27" fmla="*/ 36 h 127"/>
              <a:gd name="T28" fmla="*/ 36 w 96"/>
              <a:gd name="T29" fmla="*/ 77 h 127"/>
              <a:gd name="T30" fmla="*/ 59 w 96"/>
              <a:gd name="T31" fmla="*/ 77 h 127"/>
              <a:gd name="T32" fmla="*/ 51 w 96"/>
              <a:gd name="T33" fmla="*/ 3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" h="127">
                <a:moveTo>
                  <a:pt x="70" y="127"/>
                </a:moveTo>
                <a:cubicBezTo>
                  <a:pt x="63" y="96"/>
                  <a:pt x="63" y="96"/>
                  <a:pt x="63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35" y="0"/>
                  <a:pt x="35" y="0"/>
                  <a:pt x="3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96" y="127"/>
                  <a:pt x="96" y="127"/>
                  <a:pt x="96" y="127"/>
                </a:cubicBezTo>
                <a:lnTo>
                  <a:pt x="70" y="127"/>
                </a:lnTo>
                <a:close/>
                <a:moveTo>
                  <a:pt x="51" y="36"/>
                </a:moveTo>
                <a:cubicBezTo>
                  <a:pt x="50" y="34"/>
                  <a:pt x="49" y="29"/>
                  <a:pt x="49" y="23"/>
                </a:cubicBezTo>
                <a:cubicBezTo>
                  <a:pt x="49" y="22"/>
                  <a:pt x="48" y="21"/>
                  <a:pt x="48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7" y="28"/>
                  <a:pt x="46" y="33"/>
                  <a:pt x="45" y="36"/>
                </a:cubicBezTo>
                <a:cubicBezTo>
                  <a:pt x="36" y="77"/>
                  <a:pt x="36" y="77"/>
                  <a:pt x="36" y="77"/>
                </a:cubicBezTo>
                <a:cubicBezTo>
                  <a:pt x="59" y="77"/>
                  <a:pt x="59" y="77"/>
                  <a:pt x="59" y="77"/>
                </a:cubicBezTo>
                <a:lnTo>
                  <a:pt x="51" y="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7" name="Rectangle 70"/>
          <p:cNvSpPr>
            <a:spLocks noChangeArrowheads="1"/>
          </p:cNvSpPr>
          <p:nvPr/>
        </p:nvSpPr>
        <p:spPr bwMode="auto">
          <a:xfrm>
            <a:off x="5165622" y="5511700"/>
            <a:ext cx="64713" cy="3417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8" name="Freeform 71"/>
          <p:cNvSpPr>
            <a:spLocks noEditPoints="1"/>
          </p:cNvSpPr>
          <p:nvPr/>
        </p:nvSpPr>
        <p:spPr bwMode="auto">
          <a:xfrm>
            <a:off x="5287099" y="5511700"/>
            <a:ext cx="228197" cy="341727"/>
          </a:xfrm>
          <a:custGeom>
            <a:avLst/>
            <a:gdLst>
              <a:gd name="T0" fmla="*/ 0 w 85"/>
              <a:gd name="T1" fmla="*/ 127 h 127"/>
              <a:gd name="T2" fmla="*/ 0 w 85"/>
              <a:gd name="T3" fmla="*/ 0 h 127"/>
              <a:gd name="T4" fmla="*/ 33 w 85"/>
              <a:gd name="T5" fmla="*/ 0 h 127"/>
              <a:gd name="T6" fmla="*/ 85 w 85"/>
              <a:gd name="T7" fmla="*/ 62 h 127"/>
              <a:gd name="T8" fmla="*/ 71 w 85"/>
              <a:gd name="T9" fmla="*/ 110 h 127"/>
              <a:gd name="T10" fmla="*/ 33 w 85"/>
              <a:gd name="T11" fmla="*/ 127 h 127"/>
              <a:gd name="T12" fmla="*/ 0 w 85"/>
              <a:gd name="T13" fmla="*/ 127 h 127"/>
              <a:gd name="T14" fmla="*/ 23 w 85"/>
              <a:gd name="T15" fmla="*/ 21 h 127"/>
              <a:gd name="T16" fmla="*/ 23 w 85"/>
              <a:gd name="T17" fmla="*/ 106 h 127"/>
              <a:gd name="T18" fmla="*/ 33 w 85"/>
              <a:gd name="T19" fmla="*/ 106 h 127"/>
              <a:gd name="T20" fmla="*/ 53 w 85"/>
              <a:gd name="T21" fmla="*/ 95 h 127"/>
              <a:gd name="T22" fmla="*/ 60 w 85"/>
              <a:gd name="T23" fmla="*/ 62 h 127"/>
              <a:gd name="T24" fmla="*/ 53 w 85"/>
              <a:gd name="T25" fmla="*/ 32 h 127"/>
              <a:gd name="T26" fmla="*/ 33 w 85"/>
              <a:gd name="T27" fmla="*/ 21 h 127"/>
              <a:gd name="T28" fmla="*/ 23 w 85"/>
              <a:gd name="T29" fmla="*/ 2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127">
                <a:moveTo>
                  <a:pt x="0" y="127"/>
                </a:moveTo>
                <a:cubicBezTo>
                  <a:pt x="0" y="0"/>
                  <a:pt x="0" y="0"/>
                  <a:pt x="0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67" y="0"/>
                  <a:pt x="85" y="21"/>
                  <a:pt x="85" y="62"/>
                </a:cubicBezTo>
                <a:cubicBezTo>
                  <a:pt x="85" y="82"/>
                  <a:pt x="80" y="98"/>
                  <a:pt x="71" y="110"/>
                </a:cubicBezTo>
                <a:cubicBezTo>
                  <a:pt x="62" y="122"/>
                  <a:pt x="49" y="127"/>
                  <a:pt x="33" y="127"/>
                </a:cubicBezTo>
                <a:lnTo>
                  <a:pt x="0" y="127"/>
                </a:lnTo>
                <a:close/>
                <a:moveTo>
                  <a:pt x="23" y="21"/>
                </a:moveTo>
                <a:cubicBezTo>
                  <a:pt x="23" y="106"/>
                  <a:pt x="23" y="106"/>
                  <a:pt x="23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41" y="106"/>
                  <a:pt x="48" y="102"/>
                  <a:pt x="53" y="95"/>
                </a:cubicBezTo>
                <a:cubicBezTo>
                  <a:pt x="57" y="87"/>
                  <a:pt x="60" y="76"/>
                  <a:pt x="60" y="62"/>
                </a:cubicBezTo>
                <a:cubicBezTo>
                  <a:pt x="60" y="49"/>
                  <a:pt x="57" y="39"/>
                  <a:pt x="53" y="32"/>
                </a:cubicBezTo>
                <a:cubicBezTo>
                  <a:pt x="48" y="25"/>
                  <a:pt x="42" y="21"/>
                  <a:pt x="33" y="21"/>
                </a:cubicBezTo>
                <a:lnTo>
                  <a:pt x="23" y="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auto">
          <a:xfrm>
            <a:off x="4685388" y="5886350"/>
            <a:ext cx="51089" cy="104448"/>
          </a:xfrm>
          <a:custGeom>
            <a:avLst/>
            <a:gdLst>
              <a:gd name="T0" fmla="*/ 0 w 19"/>
              <a:gd name="T1" fmla="*/ 37 h 39"/>
              <a:gd name="T2" fmla="*/ 0 w 19"/>
              <a:gd name="T3" fmla="*/ 29 h 39"/>
              <a:gd name="T4" fmla="*/ 8 w 19"/>
              <a:gd name="T5" fmla="*/ 32 h 39"/>
              <a:gd name="T6" fmla="*/ 11 w 19"/>
              <a:gd name="T7" fmla="*/ 31 h 39"/>
              <a:gd name="T8" fmla="*/ 12 w 19"/>
              <a:gd name="T9" fmla="*/ 28 h 39"/>
              <a:gd name="T10" fmla="*/ 11 w 19"/>
              <a:gd name="T11" fmla="*/ 25 h 39"/>
              <a:gd name="T12" fmla="*/ 7 w 19"/>
              <a:gd name="T13" fmla="*/ 22 h 39"/>
              <a:gd name="T14" fmla="*/ 0 w 19"/>
              <a:gd name="T15" fmla="*/ 11 h 39"/>
              <a:gd name="T16" fmla="*/ 3 w 19"/>
              <a:gd name="T17" fmla="*/ 3 h 39"/>
              <a:gd name="T18" fmla="*/ 11 w 19"/>
              <a:gd name="T19" fmla="*/ 0 h 39"/>
              <a:gd name="T20" fmla="*/ 18 w 19"/>
              <a:gd name="T21" fmla="*/ 1 h 39"/>
              <a:gd name="T22" fmla="*/ 18 w 19"/>
              <a:gd name="T23" fmla="*/ 8 h 39"/>
              <a:gd name="T24" fmla="*/ 11 w 19"/>
              <a:gd name="T25" fmla="*/ 6 h 39"/>
              <a:gd name="T26" fmla="*/ 9 w 19"/>
              <a:gd name="T27" fmla="*/ 8 h 39"/>
              <a:gd name="T28" fmla="*/ 7 w 19"/>
              <a:gd name="T29" fmla="*/ 10 h 39"/>
              <a:gd name="T30" fmla="*/ 12 w 19"/>
              <a:gd name="T31" fmla="*/ 16 h 39"/>
              <a:gd name="T32" fmla="*/ 18 w 19"/>
              <a:gd name="T33" fmla="*/ 22 h 39"/>
              <a:gd name="T34" fmla="*/ 19 w 19"/>
              <a:gd name="T35" fmla="*/ 28 h 39"/>
              <a:gd name="T36" fmla="*/ 16 w 19"/>
              <a:gd name="T37" fmla="*/ 36 h 39"/>
              <a:gd name="T38" fmla="*/ 8 w 19"/>
              <a:gd name="T39" fmla="*/ 39 h 39"/>
              <a:gd name="T40" fmla="*/ 4 w 19"/>
              <a:gd name="T41" fmla="*/ 38 h 39"/>
              <a:gd name="T42" fmla="*/ 0 w 19"/>
              <a:gd name="T43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" h="39">
                <a:moveTo>
                  <a:pt x="0" y="37"/>
                </a:moveTo>
                <a:cubicBezTo>
                  <a:pt x="0" y="29"/>
                  <a:pt x="0" y="29"/>
                  <a:pt x="0" y="29"/>
                </a:cubicBezTo>
                <a:cubicBezTo>
                  <a:pt x="3" y="31"/>
                  <a:pt x="5" y="32"/>
                  <a:pt x="8" y="32"/>
                </a:cubicBezTo>
                <a:cubicBezTo>
                  <a:pt x="9" y="32"/>
                  <a:pt x="10" y="32"/>
                  <a:pt x="11" y="31"/>
                </a:cubicBezTo>
                <a:cubicBezTo>
                  <a:pt x="12" y="30"/>
                  <a:pt x="12" y="29"/>
                  <a:pt x="12" y="28"/>
                </a:cubicBezTo>
                <a:cubicBezTo>
                  <a:pt x="12" y="27"/>
                  <a:pt x="12" y="26"/>
                  <a:pt x="11" y="25"/>
                </a:cubicBezTo>
                <a:cubicBezTo>
                  <a:pt x="10" y="24"/>
                  <a:pt x="9" y="23"/>
                  <a:pt x="7" y="22"/>
                </a:cubicBezTo>
                <a:cubicBezTo>
                  <a:pt x="2" y="19"/>
                  <a:pt x="0" y="16"/>
                  <a:pt x="0" y="11"/>
                </a:cubicBezTo>
                <a:cubicBezTo>
                  <a:pt x="0" y="8"/>
                  <a:pt x="1" y="5"/>
                  <a:pt x="3" y="3"/>
                </a:cubicBezTo>
                <a:cubicBezTo>
                  <a:pt x="5" y="1"/>
                  <a:pt x="7" y="0"/>
                  <a:pt x="11" y="0"/>
                </a:cubicBezTo>
                <a:cubicBezTo>
                  <a:pt x="13" y="0"/>
                  <a:pt x="16" y="1"/>
                  <a:pt x="18" y="1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4" y="6"/>
                  <a:pt x="11" y="6"/>
                </a:cubicBezTo>
                <a:cubicBezTo>
                  <a:pt x="10" y="6"/>
                  <a:pt x="9" y="7"/>
                  <a:pt x="9" y="8"/>
                </a:cubicBezTo>
                <a:cubicBezTo>
                  <a:pt x="8" y="8"/>
                  <a:pt x="7" y="9"/>
                  <a:pt x="7" y="10"/>
                </a:cubicBezTo>
                <a:cubicBezTo>
                  <a:pt x="7" y="13"/>
                  <a:pt x="9" y="15"/>
                  <a:pt x="12" y="16"/>
                </a:cubicBezTo>
                <a:cubicBezTo>
                  <a:pt x="15" y="18"/>
                  <a:pt x="16" y="20"/>
                  <a:pt x="18" y="22"/>
                </a:cubicBezTo>
                <a:cubicBezTo>
                  <a:pt x="19" y="23"/>
                  <a:pt x="19" y="25"/>
                  <a:pt x="19" y="28"/>
                </a:cubicBezTo>
                <a:cubicBezTo>
                  <a:pt x="19" y="31"/>
                  <a:pt x="18" y="34"/>
                  <a:pt x="16" y="36"/>
                </a:cubicBezTo>
                <a:cubicBezTo>
                  <a:pt x="14" y="38"/>
                  <a:pt x="12" y="39"/>
                  <a:pt x="8" y="39"/>
                </a:cubicBezTo>
                <a:cubicBezTo>
                  <a:pt x="7" y="39"/>
                  <a:pt x="5" y="38"/>
                  <a:pt x="4" y="38"/>
                </a:cubicBezTo>
                <a:cubicBezTo>
                  <a:pt x="2" y="38"/>
                  <a:pt x="1" y="37"/>
                  <a:pt x="0" y="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0" name="Freeform 73"/>
          <p:cNvSpPr>
            <a:spLocks/>
          </p:cNvSpPr>
          <p:nvPr/>
        </p:nvSpPr>
        <p:spPr bwMode="auto">
          <a:xfrm>
            <a:off x="4748965" y="5888621"/>
            <a:ext cx="59036" cy="102177"/>
          </a:xfrm>
          <a:custGeom>
            <a:avLst/>
            <a:gdLst>
              <a:gd name="T0" fmla="*/ 22 w 22"/>
              <a:gd name="T1" fmla="*/ 21 h 38"/>
              <a:gd name="T2" fmla="*/ 11 w 22"/>
              <a:gd name="T3" fmla="*/ 38 h 38"/>
              <a:gd name="T4" fmla="*/ 0 w 22"/>
              <a:gd name="T5" fmla="*/ 22 h 38"/>
              <a:gd name="T6" fmla="*/ 0 w 22"/>
              <a:gd name="T7" fmla="*/ 0 h 38"/>
              <a:gd name="T8" fmla="*/ 7 w 22"/>
              <a:gd name="T9" fmla="*/ 0 h 38"/>
              <a:gd name="T10" fmla="*/ 7 w 22"/>
              <a:gd name="T11" fmla="*/ 22 h 38"/>
              <a:gd name="T12" fmla="*/ 11 w 22"/>
              <a:gd name="T13" fmla="*/ 31 h 38"/>
              <a:gd name="T14" fmla="*/ 14 w 22"/>
              <a:gd name="T15" fmla="*/ 29 h 38"/>
              <a:gd name="T16" fmla="*/ 15 w 22"/>
              <a:gd name="T17" fmla="*/ 23 h 38"/>
              <a:gd name="T18" fmla="*/ 15 w 22"/>
              <a:gd name="T19" fmla="*/ 0 h 38"/>
              <a:gd name="T20" fmla="*/ 22 w 22"/>
              <a:gd name="T21" fmla="*/ 0 h 38"/>
              <a:gd name="T22" fmla="*/ 22 w 22"/>
              <a:gd name="T23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" h="38">
                <a:moveTo>
                  <a:pt x="22" y="21"/>
                </a:moveTo>
                <a:cubicBezTo>
                  <a:pt x="22" y="32"/>
                  <a:pt x="18" y="38"/>
                  <a:pt x="11" y="38"/>
                </a:cubicBezTo>
                <a:cubicBezTo>
                  <a:pt x="3" y="38"/>
                  <a:pt x="0" y="32"/>
                  <a:pt x="0" y="22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8"/>
                  <a:pt x="8" y="31"/>
                  <a:pt x="11" y="31"/>
                </a:cubicBezTo>
                <a:cubicBezTo>
                  <a:pt x="12" y="31"/>
                  <a:pt x="14" y="31"/>
                  <a:pt x="14" y="29"/>
                </a:cubicBezTo>
                <a:cubicBezTo>
                  <a:pt x="15" y="28"/>
                  <a:pt x="15" y="26"/>
                  <a:pt x="15" y="23"/>
                </a:cubicBezTo>
                <a:cubicBezTo>
                  <a:pt x="15" y="0"/>
                  <a:pt x="15" y="0"/>
                  <a:pt x="15" y="0"/>
                </a:cubicBezTo>
                <a:cubicBezTo>
                  <a:pt x="22" y="0"/>
                  <a:pt x="22" y="0"/>
                  <a:pt x="22" y="0"/>
                </a:cubicBezTo>
                <a:lnTo>
                  <a:pt x="22" y="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1" name="Freeform 74"/>
          <p:cNvSpPr>
            <a:spLocks noEditPoints="1"/>
          </p:cNvSpPr>
          <p:nvPr/>
        </p:nvSpPr>
        <p:spPr bwMode="auto">
          <a:xfrm>
            <a:off x="4825030" y="5888621"/>
            <a:ext cx="59036" cy="99907"/>
          </a:xfrm>
          <a:custGeom>
            <a:avLst/>
            <a:gdLst>
              <a:gd name="T0" fmla="*/ 0 w 22"/>
              <a:gd name="T1" fmla="*/ 37 h 37"/>
              <a:gd name="T2" fmla="*/ 0 w 22"/>
              <a:gd name="T3" fmla="*/ 0 h 37"/>
              <a:gd name="T4" fmla="*/ 11 w 22"/>
              <a:gd name="T5" fmla="*/ 0 h 37"/>
              <a:gd name="T6" fmla="*/ 21 w 22"/>
              <a:gd name="T7" fmla="*/ 9 h 37"/>
              <a:gd name="T8" fmla="*/ 19 w 22"/>
              <a:gd name="T9" fmla="*/ 14 h 37"/>
              <a:gd name="T10" fmla="*/ 15 w 22"/>
              <a:gd name="T11" fmla="*/ 17 h 37"/>
              <a:gd name="T12" fmla="*/ 15 w 22"/>
              <a:gd name="T13" fmla="*/ 17 h 37"/>
              <a:gd name="T14" fmla="*/ 20 w 22"/>
              <a:gd name="T15" fmla="*/ 20 h 37"/>
              <a:gd name="T16" fmla="*/ 22 w 22"/>
              <a:gd name="T17" fmla="*/ 26 h 37"/>
              <a:gd name="T18" fmla="*/ 19 w 22"/>
              <a:gd name="T19" fmla="*/ 34 h 37"/>
              <a:gd name="T20" fmla="*/ 12 w 22"/>
              <a:gd name="T21" fmla="*/ 37 h 37"/>
              <a:gd name="T22" fmla="*/ 0 w 22"/>
              <a:gd name="T23" fmla="*/ 37 h 37"/>
              <a:gd name="T24" fmla="*/ 7 w 22"/>
              <a:gd name="T25" fmla="*/ 6 h 37"/>
              <a:gd name="T26" fmla="*/ 7 w 22"/>
              <a:gd name="T27" fmla="*/ 15 h 37"/>
              <a:gd name="T28" fmla="*/ 10 w 22"/>
              <a:gd name="T29" fmla="*/ 15 h 37"/>
              <a:gd name="T30" fmla="*/ 13 w 22"/>
              <a:gd name="T31" fmla="*/ 14 h 37"/>
              <a:gd name="T32" fmla="*/ 14 w 22"/>
              <a:gd name="T33" fmla="*/ 10 h 37"/>
              <a:gd name="T34" fmla="*/ 9 w 22"/>
              <a:gd name="T35" fmla="*/ 6 h 37"/>
              <a:gd name="T36" fmla="*/ 7 w 22"/>
              <a:gd name="T37" fmla="*/ 6 h 37"/>
              <a:gd name="T38" fmla="*/ 7 w 22"/>
              <a:gd name="T39" fmla="*/ 21 h 37"/>
              <a:gd name="T40" fmla="*/ 7 w 22"/>
              <a:gd name="T41" fmla="*/ 31 h 37"/>
              <a:gd name="T42" fmla="*/ 10 w 22"/>
              <a:gd name="T43" fmla="*/ 31 h 37"/>
              <a:gd name="T44" fmla="*/ 14 w 22"/>
              <a:gd name="T45" fmla="*/ 29 h 37"/>
              <a:gd name="T46" fmla="*/ 15 w 22"/>
              <a:gd name="T47" fmla="*/ 26 h 37"/>
              <a:gd name="T48" fmla="*/ 14 w 22"/>
              <a:gd name="T49" fmla="*/ 22 h 37"/>
              <a:gd name="T50" fmla="*/ 10 w 22"/>
              <a:gd name="T51" fmla="*/ 21 h 37"/>
              <a:gd name="T52" fmla="*/ 7 w 22"/>
              <a:gd name="T53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2" h="37">
                <a:moveTo>
                  <a:pt x="0" y="37"/>
                </a:move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8" y="0"/>
                  <a:pt x="21" y="3"/>
                  <a:pt x="21" y="9"/>
                </a:cubicBezTo>
                <a:cubicBezTo>
                  <a:pt x="21" y="11"/>
                  <a:pt x="20" y="12"/>
                  <a:pt x="19" y="14"/>
                </a:cubicBezTo>
                <a:cubicBezTo>
                  <a:pt x="18" y="15"/>
                  <a:pt x="17" y="16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7" y="17"/>
                  <a:pt x="19" y="18"/>
                  <a:pt x="20" y="20"/>
                </a:cubicBezTo>
                <a:cubicBezTo>
                  <a:pt x="21" y="22"/>
                  <a:pt x="22" y="24"/>
                  <a:pt x="22" y="26"/>
                </a:cubicBezTo>
                <a:cubicBezTo>
                  <a:pt x="22" y="29"/>
                  <a:pt x="21" y="32"/>
                  <a:pt x="19" y="34"/>
                </a:cubicBezTo>
                <a:cubicBezTo>
                  <a:pt x="18" y="36"/>
                  <a:pt x="15" y="37"/>
                  <a:pt x="12" y="37"/>
                </a:cubicBezTo>
                <a:lnTo>
                  <a:pt x="0" y="37"/>
                </a:lnTo>
                <a:close/>
                <a:moveTo>
                  <a:pt x="7" y="6"/>
                </a:moveTo>
                <a:cubicBezTo>
                  <a:pt x="7" y="15"/>
                  <a:pt x="7" y="15"/>
                  <a:pt x="7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1" y="15"/>
                  <a:pt x="12" y="14"/>
                  <a:pt x="13" y="14"/>
                </a:cubicBezTo>
                <a:cubicBezTo>
                  <a:pt x="13" y="13"/>
                  <a:pt x="14" y="12"/>
                  <a:pt x="14" y="10"/>
                </a:cubicBezTo>
                <a:cubicBezTo>
                  <a:pt x="14" y="7"/>
                  <a:pt x="12" y="6"/>
                  <a:pt x="9" y="6"/>
                </a:cubicBezTo>
                <a:lnTo>
                  <a:pt x="7" y="6"/>
                </a:lnTo>
                <a:close/>
                <a:moveTo>
                  <a:pt x="7" y="21"/>
                </a:moveTo>
                <a:cubicBezTo>
                  <a:pt x="7" y="31"/>
                  <a:pt x="7" y="31"/>
                  <a:pt x="7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2" y="31"/>
                  <a:pt x="13" y="30"/>
                  <a:pt x="14" y="29"/>
                </a:cubicBezTo>
                <a:cubicBezTo>
                  <a:pt x="14" y="29"/>
                  <a:pt x="15" y="27"/>
                  <a:pt x="15" y="26"/>
                </a:cubicBezTo>
                <a:cubicBezTo>
                  <a:pt x="15" y="24"/>
                  <a:pt x="14" y="23"/>
                  <a:pt x="14" y="22"/>
                </a:cubicBezTo>
                <a:cubicBezTo>
                  <a:pt x="13" y="21"/>
                  <a:pt x="12" y="21"/>
                  <a:pt x="10" y="21"/>
                </a:cubicBezTo>
                <a:lnTo>
                  <a:pt x="7" y="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2" name="Freeform 75"/>
          <p:cNvSpPr>
            <a:spLocks/>
          </p:cNvSpPr>
          <p:nvPr/>
        </p:nvSpPr>
        <p:spPr bwMode="auto">
          <a:xfrm>
            <a:off x="4894284" y="5886350"/>
            <a:ext cx="51089" cy="104448"/>
          </a:xfrm>
          <a:custGeom>
            <a:avLst/>
            <a:gdLst>
              <a:gd name="T0" fmla="*/ 0 w 19"/>
              <a:gd name="T1" fmla="*/ 37 h 39"/>
              <a:gd name="T2" fmla="*/ 0 w 19"/>
              <a:gd name="T3" fmla="*/ 29 h 39"/>
              <a:gd name="T4" fmla="*/ 7 w 19"/>
              <a:gd name="T5" fmla="*/ 32 h 39"/>
              <a:gd name="T6" fmla="*/ 10 w 19"/>
              <a:gd name="T7" fmla="*/ 31 h 39"/>
              <a:gd name="T8" fmla="*/ 11 w 19"/>
              <a:gd name="T9" fmla="*/ 28 h 39"/>
              <a:gd name="T10" fmla="*/ 10 w 19"/>
              <a:gd name="T11" fmla="*/ 25 h 39"/>
              <a:gd name="T12" fmla="*/ 6 w 19"/>
              <a:gd name="T13" fmla="*/ 22 h 39"/>
              <a:gd name="T14" fmla="*/ 0 w 19"/>
              <a:gd name="T15" fmla="*/ 11 h 39"/>
              <a:gd name="T16" fmla="*/ 2 w 19"/>
              <a:gd name="T17" fmla="*/ 3 h 39"/>
              <a:gd name="T18" fmla="*/ 10 w 19"/>
              <a:gd name="T19" fmla="*/ 0 h 39"/>
              <a:gd name="T20" fmla="*/ 17 w 19"/>
              <a:gd name="T21" fmla="*/ 1 h 39"/>
              <a:gd name="T22" fmla="*/ 17 w 19"/>
              <a:gd name="T23" fmla="*/ 8 h 39"/>
              <a:gd name="T24" fmla="*/ 11 w 19"/>
              <a:gd name="T25" fmla="*/ 6 h 39"/>
              <a:gd name="T26" fmla="*/ 8 w 19"/>
              <a:gd name="T27" fmla="*/ 8 h 39"/>
              <a:gd name="T28" fmla="*/ 7 w 19"/>
              <a:gd name="T29" fmla="*/ 10 h 39"/>
              <a:gd name="T30" fmla="*/ 11 w 19"/>
              <a:gd name="T31" fmla="*/ 16 h 39"/>
              <a:gd name="T32" fmla="*/ 17 w 19"/>
              <a:gd name="T33" fmla="*/ 22 h 39"/>
              <a:gd name="T34" fmla="*/ 19 w 19"/>
              <a:gd name="T35" fmla="*/ 28 h 39"/>
              <a:gd name="T36" fmla="*/ 16 w 19"/>
              <a:gd name="T37" fmla="*/ 36 h 39"/>
              <a:gd name="T38" fmla="*/ 8 w 19"/>
              <a:gd name="T39" fmla="*/ 39 h 39"/>
              <a:gd name="T40" fmla="*/ 3 w 19"/>
              <a:gd name="T41" fmla="*/ 38 h 39"/>
              <a:gd name="T42" fmla="*/ 0 w 19"/>
              <a:gd name="T43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" h="39">
                <a:moveTo>
                  <a:pt x="0" y="37"/>
                </a:move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5" y="32"/>
                  <a:pt x="7" y="32"/>
                </a:cubicBezTo>
                <a:cubicBezTo>
                  <a:pt x="9" y="32"/>
                  <a:pt x="10" y="32"/>
                  <a:pt x="10" y="31"/>
                </a:cubicBezTo>
                <a:cubicBezTo>
                  <a:pt x="11" y="30"/>
                  <a:pt x="11" y="29"/>
                  <a:pt x="11" y="28"/>
                </a:cubicBezTo>
                <a:cubicBezTo>
                  <a:pt x="11" y="27"/>
                  <a:pt x="11" y="26"/>
                  <a:pt x="10" y="25"/>
                </a:cubicBezTo>
                <a:cubicBezTo>
                  <a:pt x="10" y="24"/>
                  <a:pt x="8" y="23"/>
                  <a:pt x="6" y="22"/>
                </a:cubicBezTo>
                <a:cubicBezTo>
                  <a:pt x="2" y="19"/>
                  <a:pt x="0" y="16"/>
                  <a:pt x="0" y="11"/>
                </a:cubicBezTo>
                <a:cubicBezTo>
                  <a:pt x="0" y="8"/>
                  <a:pt x="1" y="5"/>
                  <a:pt x="2" y="3"/>
                </a:cubicBezTo>
                <a:cubicBezTo>
                  <a:pt x="4" y="1"/>
                  <a:pt x="7" y="0"/>
                  <a:pt x="10" y="0"/>
                </a:cubicBezTo>
                <a:cubicBezTo>
                  <a:pt x="13" y="0"/>
                  <a:pt x="15" y="1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15" y="7"/>
                  <a:pt x="13" y="6"/>
                  <a:pt x="11" y="6"/>
                </a:cubicBezTo>
                <a:cubicBezTo>
                  <a:pt x="10" y="6"/>
                  <a:pt x="9" y="7"/>
                  <a:pt x="8" y="8"/>
                </a:cubicBezTo>
                <a:cubicBezTo>
                  <a:pt x="7" y="8"/>
                  <a:pt x="7" y="9"/>
                  <a:pt x="7" y="10"/>
                </a:cubicBezTo>
                <a:cubicBezTo>
                  <a:pt x="7" y="13"/>
                  <a:pt x="8" y="15"/>
                  <a:pt x="11" y="16"/>
                </a:cubicBezTo>
                <a:cubicBezTo>
                  <a:pt x="14" y="18"/>
                  <a:pt x="16" y="20"/>
                  <a:pt x="17" y="22"/>
                </a:cubicBezTo>
                <a:cubicBezTo>
                  <a:pt x="18" y="23"/>
                  <a:pt x="19" y="25"/>
                  <a:pt x="19" y="28"/>
                </a:cubicBezTo>
                <a:cubicBezTo>
                  <a:pt x="19" y="31"/>
                  <a:pt x="18" y="34"/>
                  <a:pt x="16" y="36"/>
                </a:cubicBezTo>
                <a:cubicBezTo>
                  <a:pt x="14" y="38"/>
                  <a:pt x="11" y="39"/>
                  <a:pt x="8" y="39"/>
                </a:cubicBezTo>
                <a:cubicBezTo>
                  <a:pt x="6" y="39"/>
                  <a:pt x="5" y="38"/>
                  <a:pt x="3" y="38"/>
                </a:cubicBezTo>
                <a:cubicBezTo>
                  <a:pt x="2" y="38"/>
                  <a:pt x="1" y="37"/>
                  <a:pt x="0" y="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" name="Freeform 76"/>
          <p:cNvSpPr>
            <a:spLocks/>
          </p:cNvSpPr>
          <p:nvPr/>
        </p:nvSpPr>
        <p:spPr bwMode="auto">
          <a:xfrm>
            <a:off x="4953320" y="5886350"/>
            <a:ext cx="56765" cy="104448"/>
          </a:xfrm>
          <a:custGeom>
            <a:avLst/>
            <a:gdLst>
              <a:gd name="T0" fmla="*/ 21 w 21"/>
              <a:gd name="T1" fmla="*/ 37 h 39"/>
              <a:gd name="T2" fmla="*/ 14 w 21"/>
              <a:gd name="T3" fmla="*/ 39 h 39"/>
              <a:gd name="T4" fmla="*/ 4 w 21"/>
              <a:gd name="T5" fmla="*/ 34 h 39"/>
              <a:gd name="T6" fmla="*/ 0 w 21"/>
              <a:gd name="T7" fmla="*/ 20 h 39"/>
              <a:gd name="T8" fmla="*/ 4 w 21"/>
              <a:gd name="T9" fmla="*/ 5 h 39"/>
              <a:gd name="T10" fmla="*/ 15 w 21"/>
              <a:gd name="T11" fmla="*/ 0 h 39"/>
              <a:gd name="T12" fmla="*/ 21 w 21"/>
              <a:gd name="T13" fmla="*/ 1 h 39"/>
              <a:gd name="T14" fmla="*/ 21 w 21"/>
              <a:gd name="T15" fmla="*/ 8 h 39"/>
              <a:gd name="T16" fmla="*/ 15 w 21"/>
              <a:gd name="T17" fmla="*/ 6 h 39"/>
              <a:gd name="T18" fmla="*/ 9 w 21"/>
              <a:gd name="T19" fmla="*/ 10 h 39"/>
              <a:gd name="T20" fmla="*/ 7 w 21"/>
              <a:gd name="T21" fmla="*/ 20 h 39"/>
              <a:gd name="T22" fmla="*/ 9 w 21"/>
              <a:gd name="T23" fmla="*/ 29 h 39"/>
              <a:gd name="T24" fmla="*/ 15 w 21"/>
              <a:gd name="T25" fmla="*/ 32 h 39"/>
              <a:gd name="T26" fmla="*/ 21 w 21"/>
              <a:gd name="T27" fmla="*/ 30 h 39"/>
              <a:gd name="T28" fmla="*/ 21 w 21"/>
              <a:gd name="T29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39">
                <a:moveTo>
                  <a:pt x="21" y="37"/>
                </a:moveTo>
                <a:cubicBezTo>
                  <a:pt x="19" y="38"/>
                  <a:pt x="17" y="39"/>
                  <a:pt x="14" y="39"/>
                </a:cubicBezTo>
                <a:cubicBezTo>
                  <a:pt x="10" y="39"/>
                  <a:pt x="6" y="37"/>
                  <a:pt x="4" y="34"/>
                </a:cubicBezTo>
                <a:cubicBezTo>
                  <a:pt x="1" y="30"/>
                  <a:pt x="0" y="26"/>
                  <a:pt x="0" y="20"/>
                </a:cubicBezTo>
                <a:cubicBezTo>
                  <a:pt x="0" y="14"/>
                  <a:pt x="1" y="9"/>
                  <a:pt x="4" y="5"/>
                </a:cubicBezTo>
                <a:cubicBezTo>
                  <a:pt x="7" y="2"/>
                  <a:pt x="10" y="0"/>
                  <a:pt x="15" y="0"/>
                </a:cubicBezTo>
                <a:cubicBezTo>
                  <a:pt x="17" y="0"/>
                  <a:pt x="19" y="0"/>
                  <a:pt x="21" y="1"/>
                </a:cubicBezTo>
                <a:cubicBezTo>
                  <a:pt x="21" y="8"/>
                  <a:pt x="21" y="8"/>
                  <a:pt x="21" y="8"/>
                </a:cubicBezTo>
                <a:cubicBezTo>
                  <a:pt x="19" y="7"/>
                  <a:pt x="17" y="6"/>
                  <a:pt x="15" y="6"/>
                </a:cubicBezTo>
                <a:cubicBezTo>
                  <a:pt x="13" y="6"/>
                  <a:pt x="11" y="8"/>
                  <a:pt x="9" y="10"/>
                </a:cubicBezTo>
                <a:cubicBezTo>
                  <a:pt x="8" y="12"/>
                  <a:pt x="7" y="15"/>
                  <a:pt x="7" y="20"/>
                </a:cubicBezTo>
                <a:cubicBezTo>
                  <a:pt x="7" y="24"/>
                  <a:pt x="8" y="27"/>
                  <a:pt x="9" y="29"/>
                </a:cubicBezTo>
                <a:cubicBezTo>
                  <a:pt x="11" y="31"/>
                  <a:pt x="13" y="32"/>
                  <a:pt x="15" y="32"/>
                </a:cubicBezTo>
                <a:cubicBezTo>
                  <a:pt x="17" y="32"/>
                  <a:pt x="19" y="32"/>
                  <a:pt x="21" y="30"/>
                </a:cubicBezTo>
                <a:lnTo>
                  <a:pt x="21" y="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" name="Freeform 77"/>
          <p:cNvSpPr>
            <a:spLocks noEditPoints="1"/>
          </p:cNvSpPr>
          <p:nvPr/>
        </p:nvSpPr>
        <p:spPr bwMode="auto">
          <a:xfrm>
            <a:off x="5023709" y="5888621"/>
            <a:ext cx="61306" cy="99907"/>
          </a:xfrm>
          <a:custGeom>
            <a:avLst/>
            <a:gdLst>
              <a:gd name="T0" fmla="*/ 15 w 23"/>
              <a:gd name="T1" fmla="*/ 37 h 37"/>
              <a:gd name="T2" fmla="*/ 12 w 23"/>
              <a:gd name="T3" fmla="*/ 28 h 37"/>
              <a:gd name="T4" fmla="*/ 8 w 23"/>
              <a:gd name="T5" fmla="*/ 23 h 37"/>
              <a:gd name="T6" fmla="*/ 7 w 23"/>
              <a:gd name="T7" fmla="*/ 23 h 37"/>
              <a:gd name="T8" fmla="*/ 7 w 23"/>
              <a:gd name="T9" fmla="*/ 37 h 37"/>
              <a:gd name="T10" fmla="*/ 0 w 23"/>
              <a:gd name="T11" fmla="*/ 37 h 37"/>
              <a:gd name="T12" fmla="*/ 0 w 23"/>
              <a:gd name="T13" fmla="*/ 0 h 37"/>
              <a:gd name="T14" fmla="*/ 10 w 23"/>
              <a:gd name="T15" fmla="*/ 0 h 37"/>
              <a:gd name="T16" fmla="*/ 21 w 23"/>
              <a:gd name="T17" fmla="*/ 10 h 37"/>
              <a:gd name="T18" fmla="*/ 15 w 23"/>
              <a:gd name="T19" fmla="*/ 20 h 37"/>
              <a:gd name="T20" fmla="*/ 15 w 23"/>
              <a:gd name="T21" fmla="*/ 20 h 37"/>
              <a:gd name="T22" fmla="*/ 19 w 23"/>
              <a:gd name="T23" fmla="*/ 27 h 37"/>
              <a:gd name="T24" fmla="*/ 23 w 23"/>
              <a:gd name="T25" fmla="*/ 37 h 37"/>
              <a:gd name="T26" fmla="*/ 15 w 23"/>
              <a:gd name="T27" fmla="*/ 37 h 37"/>
              <a:gd name="T28" fmla="*/ 7 w 23"/>
              <a:gd name="T29" fmla="*/ 6 h 37"/>
              <a:gd name="T30" fmla="*/ 7 w 23"/>
              <a:gd name="T31" fmla="*/ 17 h 37"/>
              <a:gd name="T32" fmla="*/ 9 w 23"/>
              <a:gd name="T33" fmla="*/ 17 h 37"/>
              <a:gd name="T34" fmla="*/ 13 w 23"/>
              <a:gd name="T35" fmla="*/ 15 h 37"/>
              <a:gd name="T36" fmla="*/ 14 w 23"/>
              <a:gd name="T37" fmla="*/ 11 h 37"/>
              <a:gd name="T38" fmla="*/ 13 w 23"/>
              <a:gd name="T39" fmla="*/ 7 h 37"/>
              <a:gd name="T40" fmla="*/ 9 w 23"/>
              <a:gd name="T41" fmla="*/ 6 h 37"/>
              <a:gd name="T42" fmla="*/ 7 w 23"/>
              <a:gd name="T43" fmla="*/ 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" h="37">
                <a:moveTo>
                  <a:pt x="15" y="37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4"/>
                  <a:pt x="10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37"/>
                  <a:pt x="7" y="37"/>
                  <a:pt x="7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7" y="0"/>
                  <a:pt x="21" y="3"/>
                  <a:pt x="21" y="10"/>
                </a:cubicBezTo>
                <a:cubicBezTo>
                  <a:pt x="21" y="15"/>
                  <a:pt x="19" y="18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7" y="21"/>
                  <a:pt x="18" y="23"/>
                  <a:pt x="19" y="27"/>
                </a:cubicBezTo>
                <a:cubicBezTo>
                  <a:pt x="23" y="37"/>
                  <a:pt x="23" y="37"/>
                  <a:pt x="23" y="37"/>
                </a:cubicBezTo>
                <a:lnTo>
                  <a:pt x="15" y="37"/>
                </a:lnTo>
                <a:close/>
                <a:moveTo>
                  <a:pt x="7" y="6"/>
                </a:moveTo>
                <a:cubicBezTo>
                  <a:pt x="7" y="17"/>
                  <a:pt x="7" y="17"/>
                  <a:pt x="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1" y="17"/>
                  <a:pt x="12" y="16"/>
                  <a:pt x="13" y="15"/>
                </a:cubicBezTo>
                <a:cubicBezTo>
                  <a:pt x="13" y="14"/>
                  <a:pt x="14" y="12"/>
                  <a:pt x="14" y="11"/>
                </a:cubicBezTo>
                <a:cubicBezTo>
                  <a:pt x="14" y="9"/>
                  <a:pt x="13" y="8"/>
                  <a:pt x="13" y="7"/>
                </a:cubicBezTo>
                <a:cubicBezTo>
                  <a:pt x="12" y="6"/>
                  <a:pt x="11" y="6"/>
                  <a:pt x="9" y="6"/>
                </a:cubicBezTo>
                <a:lnTo>
                  <a:pt x="7" y="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" name="Rectangle 78"/>
          <p:cNvSpPr>
            <a:spLocks noChangeArrowheads="1"/>
          </p:cNvSpPr>
          <p:nvPr/>
        </p:nvSpPr>
        <p:spPr bwMode="auto">
          <a:xfrm>
            <a:off x="5092962" y="5888621"/>
            <a:ext cx="19301" cy="99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" name="Freeform 79"/>
          <p:cNvSpPr>
            <a:spLocks noEditPoints="1"/>
          </p:cNvSpPr>
          <p:nvPr/>
        </p:nvSpPr>
        <p:spPr bwMode="auto">
          <a:xfrm>
            <a:off x="5130428" y="5888621"/>
            <a:ext cx="56765" cy="99907"/>
          </a:xfrm>
          <a:custGeom>
            <a:avLst/>
            <a:gdLst>
              <a:gd name="T0" fmla="*/ 7 w 21"/>
              <a:gd name="T1" fmla="*/ 24 h 37"/>
              <a:gd name="T2" fmla="*/ 7 w 21"/>
              <a:gd name="T3" fmla="*/ 37 h 37"/>
              <a:gd name="T4" fmla="*/ 0 w 21"/>
              <a:gd name="T5" fmla="*/ 37 h 37"/>
              <a:gd name="T6" fmla="*/ 0 w 21"/>
              <a:gd name="T7" fmla="*/ 0 h 37"/>
              <a:gd name="T8" fmla="*/ 10 w 21"/>
              <a:gd name="T9" fmla="*/ 0 h 37"/>
              <a:gd name="T10" fmla="*/ 18 w 21"/>
              <a:gd name="T11" fmla="*/ 3 h 37"/>
              <a:gd name="T12" fmla="*/ 21 w 21"/>
              <a:gd name="T13" fmla="*/ 12 h 37"/>
              <a:gd name="T14" fmla="*/ 18 w 21"/>
              <a:gd name="T15" fmla="*/ 21 h 37"/>
              <a:gd name="T16" fmla="*/ 10 w 21"/>
              <a:gd name="T17" fmla="*/ 24 h 37"/>
              <a:gd name="T18" fmla="*/ 7 w 21"/>
              <a:gd name="T19" fmla="*/ 24 h 37"/>
              <a:gd name="T20" fmla="*/ 7 w 21"/>
              <a:gd name="T21" fmla="*/ 6 h 37"/>
              <a:gd name="T22" fmla="*/ 7 w 21"/>
              <a:gd name="T23" fmla="*/ 18 h 37"/>
              <a:gd name="T24" fmla="*/ 9 w 21"/>
              <a:gd name="T25" fmla="*/ 18 h 37"/>
              <a:gd name="T26" fmla="*/ 14 w 21"/>
              <a:gd name="T27" fmla="*/ 12 h 37"/>
              <a:gd name="T28" fmla="*/ 12 w 21"/>
              <a:gd name="T29" fmla="*/ 7 h 37"/>
              <a:gd name="T30" fmla="*/ 9 w 21"/>
              <a:gd name="T31" fmla="*/ 6 h 37"/>
              <a:gd name="T32" fmla="*/ 7 w 21"/>
              <a:gd name="T33" fmla="*/ 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" h="37">
                <a:moveTo>
                  <a:pt x="7" y="24"/>
                </a:moveTo>
                <a:cubicBezTo>
                  <a:pt x="7" y="37"/>
                  <a:pt x="7" y="37"/>
                  <a:pt x="7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4" y="0"/>
                  <a:pt x="16" y="1"/>
                  <a:pt x="18" y="3"/>
                </a:cubicBezTo>
                <a:cubicBezTo>
                  <a:pt x="20" y="5"/>
                  <a:pt x="21" y="8"/>
                  <a:pt x="21" y="12"/>
                </a:cubicBezTo>
                <a:cubicBezTo>
                  <a:pt x="21" y="15"/>
                  <a:pt x="20" y="18"/>
                  <a:pt x="18" y="21"/>
                </a:cubicBezTo>
                <a:cubicBezTo>
                  <a:pt x="16" y="23"/>
                  <a:pt x="13" y="24"/>
                  <a:pt x="10" y="24"/>
                </a:cubicBezTo>
                <a:lnTo>
                  <a:pt x="7" y="24"/>
                </a:lnTo>
                <a:close/>
                <a:moveTo>
                  <a:pt x="7" y="6"/>
                </a:moveTo>
                <a:cubicBezTo>
                  <a:pt x="7" y="18"/>
                  <a:pt x="7" y="18"/>
                  <a:pt x="7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2" y="18"/>
                  <a:pt x="14" y="16"/>
                  <a:pt x="14" y="12"/>
                </a:cubicBezTo>
                <a:cubicBezTo>
                  <a:pt x="14" y="10"/>
                  <a:pt x="13" y="8"/>
                  <a:pt x="12" y="7"/>
                </a:cubicBezTo>
                <a:cubicBezTo>
                  <a:pt x="12" y="6"/>
                  <a:pt x="10" y="6"/>
                  <a:pt x="9" y="6"/>
                </a:cubicBezTo>
                <a:lnTo>
                  <a:pt x="7" y="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" name="Freeform 80"/>
          <p:cNvSpPr>
            <a:spLocks/>
          </p:cNvSpPr>
          <p:nvPr/>
        </p:nvSpPr>
        <p:spPr bwMode="auto">
          <a:xfrm>
            <a:off x="5192869" y="5888621"/>
            <a:ext cx="59036" cy="99907"/>
          </a:xfrm>
          <a:custGeom>
            <a:avLst/>
            <a:gdLst>
              <a:gd name="T0" fmla="*/ 35 w 52"/>
              <a:gd name="T1" fmla="*/ 14 h 88"/>
              <a:gd name="T2" fmla="*/ 35 w 52"/>
              <a:gd name="T3" fmla="*/ 88 h 88"/>
              <a:gd name="T4" fmla="*/ 19 w 52"/>
              <a:gd name="T5" fmla="*/ 88 h 88"/>
              <a:gd name="T6" fmla="*/ 19 w 52"/>
              <a:gd name="T7" fmla="*/ 14 h 88"/>
              <a:gd name="T8" fmla="*/ 0 w 52"/>
              <a:gd name="T9" fmla="*/ 14 h 88"/>
              <a:gd name="T10" fmla="*/ 0 w 52"/>
              <a:gd name="T11" fmla="*/ 0 h 88"/>
              <a:gd name="T12" fmla="*/ 52 w 52"/>
              <a:gd name="T13" fmla="*/ 0 h 88"/>
              <a:gd name="T14" fmla="*/ 52 w 52"/>
              <a:gd name="T15" fmla="*/ 14 h 88"/>
              <a:gd name="T16" fmla="*/ 35 w 52"/>
              <a:gd name="T17" fmla="*/ 1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8">
                <a:moveTo>
                  <a:pt x="35" y="14"/>
                </a:moveTo>
                <a:lnTo>
                  <a:pt x="35" y="88"/>
                </a:lnTo>
                <a:lnTo>
                  <a:pt x="19" y="88"/>
                </a:lnTo>
                <a:lnTo>
                  <a:pt x="19" y="14"/>
                </a:lnTo>
                <a:lnTo>
                  <a:pt x="0" y="14"/>
                </a:lnTo>
                <a:lnTo>
                  <a:pt x="0" y="0"/>
                </a:lnTo>
                <a:lnTo>
                  <a:pt x="52" y="0"/>
                </a:lnTo>
                <a:lnTo>
                  <a:pt x="52" y="14"/>
                </a:lnTo>
                <a:lnTo>
                  <a:pt x="35" y="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" name="Rectangle 81"/>
          <p:cNvSpPr>
            <a:spLocks noChangeArrowheads="1"/>
          </p:cNvSpPr>
          <p:nvPr/>
        </p:nvSpPr>
        <p:spPr bwMode="auto">
          <a:xfrm>
            <a:off x="5262123" y="5888621"/>
            <a:ext cx="19301" cy="99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" name="Freeform 82"/>
          <p:cNvSpPr>
            <a:spLocks noEditPoints="1"/>
          </p:cNvSpPr>
          <p:nvPr/>
        </p:nvSpPr>
        <p:spPr bwMode="auto">
          <a:xfrm>
            <a:off x="5295046" y="5886350"/>
            <a:ext cx="69254" cy="104448"/>
          </a:xfrm>
          <a:custGeom>
            <a:avLst/>
            <a:gdLst>
              <a:gd name="T0" fmla="*/ 13 w 26"/>
              <a:gd name="T1" fmla="*/ 39 h 39"/>
              <a:gd name="T2" fmla="*/ 3 w 26"/>
              <a:gd name="T3" fmla="*/ 34 h 39"/>
              <a:gd name="T4" fmla="*/ 0 w 26"/>
              <a:gd name="T5" fmla="*/ 20 h 39"/>
              <a:gd name="T6" fmla="*/ 3 w 26"/>
              <a:gd name="T7" fmla="*/ 5 h 39"/>
              <a:gd name="T8" fmla="*/ 13 w 26"/>
              <a:gd name="T9" fmla="*/ 0 h 39"/>
              <a:gd name="T10" fmla="*/ 23 w 26"/>
              <a:gd name="T11" fmla="*/ 5 h 39"/>
              <a:gd name="T12" fmla="*/ 26 w 26"/>
              <a:gd name="T13" fmla="*/ 19 h 39"/>
              <a:gd name="T14" fmla="*/ 22 w 26"/>
              <a:gd name="T15" fmla="*/ 34 h 39"/>
              <a:gd name="T16" fmla="*/ 13 w 26"/>
              <a:gd name="T17" fmla="*/ 39 h 39"/>
              <a:gd name="T18" fmla="*/ 13 w 26"/>
              <a:gd name="T19" fmla="*/ 6 h 39"/>
              <a:gd name="T20" fmla="*/ 7 w 26"/>
              <a:gd name="T21" fmla="*/ 19 h 39"/>
              <a:gd name="T22" fmla="*/ 13 w 26"/>
              <a:gd name="T23" fmla="*/ 32 h 39"/>
              <a:gd name="T24" fmla="*/ 17 w 26"/>
              <a:gd name="T25" fmla="*/ 29 h 39"/>
              <a:gd name="T26" fmla="*/ 19 w 26"/>
              <a:gd name="T27" fmla="*/ 20 h 39"/>
              <a:gd name="T28" fmla="*/ 13 w 26"/>
              <a:gd name="T29" fmla="*/ 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39">
                <a:moveTo>
                  <a:pt x="13" y="39"/>
                </a:moveTo>
                <a:cubicBezTo>
                  <a:pt x="9" y="39"/>
                  <a:pt x="5" y="37"/>
                  <a:pt x="3" y="34"/>
                </a:cubicBezTo>
                <a:cubicBezTo>
                  <a:pt x="1" y="30"/>
                  <a:pt x="0" y="26"/>
                  <a:pt x="0" y="20"/>
                </a:cubicBezTo>
                <a:cubicBezTo>
                  <a:pt x="0" y="14"/>
                  <a:pt x="1" y="9"/>
                  <a:pt x="3" y="5"/>
                </a:cubicBezTo>
                <a:cubicBezTo>
                  <a:pt x="6" y="2"/>
                  <a:pt x="9" y="0"/>
                  <a:pt x="13" y="0"/>
                </a:cubicBezTo>
                <a:cubicBezTo>
                  <a:pt x="17" y="0"/>
                  <a:pt x="20" y="2"/>
                  <a:pt x="23" y="5"/>
                </a:cubicBezTo>
                <a:cubicBezTo>
                  <a:pt x="25" y="8"/>
                  <a:pt x="26" y="13"/>
                  <a:pt x="26" y="19"/>
                </a:cubicBezTo>
                <a:cubicBezTo>
                  <a:pt x="26" y="25"/>
                  <a:pt x="25" y="30"/>
                  <a:pt x="22" y="34"/>
                </a:cubicBezTo>
                <a:cubicBezTo>
                  <a:pt x="20" y="37"/>
                  <a:pt x="17" y="39"/>
                  <a:pt x="13" y="39"/>
                </a:cubicBezTo>
                <a:close/>
                <a:moveTo>
                  <a:pt x="13" y="6"/>
                </a:moveTo>
                <a:cubicBezTo>
                  <a:pt x="9" y="6"/>
                  <a:pt x="7" y="11"/>
                  <a:pt x="7" y="19"/>
                </a:cubicBezTo>
                <a:cubicBezTo>
                  <a:pt x="7" y="28"/>
                  <a:pt x="9" y="32"/>
                  <a:pt x="13" y="32"/>
                </a:cubicBezTo>
                <a:cubicBezTo>
                  <a:pt x="15" y="32"/>
                  <a:pt x="16" y="31"/>
                  <a:pt x="17" y="29"/>
                </a:cubicBezTo>
                <a:cubicBezTo>
                  <a:pt x="18" y="27"/>
                  <a:pt x="19" y="24"/>
                  <a:pt x="19" y="20"/>
                </a:cubicBezTo>
                <a:cubicBezTo>
                  <a:pt x="19" y="11"/>
                  <a:pt x="17" y="6"/>
                  <a:pt x="13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" name="Freeform 83"/>
          <p:cNvSpPr>
            <a:spLocks/>
          </p:cNvSpPr>
          <p:nvPr/>
        </p:nvSpPr>
        <p:spPr bwMode="auto">
          <a:xfrm>
            <a:off x="5377924" y="5888621"/>
            <a:ext cx="61306" cy="99907"/>
          </a:xfrm>
          <a:custGeom>
            <a:avLst/>
            <a:gdLst>
              <a:gd name="T0" fmla="*/ 15 w 23"/>
              <a:gd name="T1" fmla="*/ 37 h 37"/>
              <a:gd name="T2" fmla="*/ 7 w 23"/>
              <a:gd name="T3" fmla="*/ 16 h 37"/>
              <a:gd name="T4" fmla="*/ 6 w 23"/>
              <a:gd name="T5" fmla="*/ 11 h 37"/>
              <a:gd name="T6" fmla="*/ 6 w 23"/>
              <a:gd name="T7" fmla="*/ 10 h 37"/>
              <a:gd name="T8" fmla="*/ 6 w 23"/>
              <a:gd name="T9" fmla="*/ 10 h 37"/>
              <a:gd name="T10" fmla="*/ 6 w 23"/>
              <a:gd name="T11" fmla="*/ 18 h 37"/>
              <a:gd name="T12" fmla="*/ 6 w 23"/>
              <a:gd name="T13" fmla="*/ 37 h 37"/>
              <a:gd name="T14" fmla="*/ 0 w 23"/>
              <a:gd name="T15" fmla="*/ 37 h 37"/>
              <a:gd name="T16" fmla="*/ 0 w 23"/>
              <a:gd name="T17" fmla="*/ 0 h 37"/>
              <a:gd name="T18" fmla="*/ 8 w 23"/>
              <a:gd name="T19" fmla="*/ 0 h 37"/>
              <a:gd name="T20" fmla="*/ 16 w 23"/>
              <a:gd name="T21" fmla="*/ 22 h 37"/>
              <a:gd name="T22" fmla="*/ 17 w 23"/>
              <a:gd name="T23" fmla="*/ 27 h 37"/>
              <a:gd name="T24" fmla="*/ 17 w 23"/>
              <a:gd name="T25" fmla="*/ 27 h 37"/>
              <a:gd name="T26" fmla="*/ 17 w 23"/>
              <a:gd name="T27" fmla="*/ 21 h 37"/>
              <a:gd name="T28" fmla="*/ 17 w 23"/>
              <a:gd name="T29" fmla="*/ 0 h 37"/>
              <a:gd name="T30" fmla="*/ 23 w 23"/>
              <a:gd name="T31" fmla="*/ 0 h 37"/>
              <a:gd name="T32" fmla="*/ 23 w 23"/>
              <a:gd name="T33" fmla="*/ 37 h 37"/>
              <a:gd name="T34" fmla="*/ 15 w 23"/>
              <a:gd name="T35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" h="37">
                <a:moveTo>
                  <a:pt x="15" y="37"/>
                </a:moveTo>
                <a:cubicBezTo>
                  <a:pt x="7" y="16"/>
                  <a:pt x="7" y="16"/>
                  <a:pt x="7" y="16"/>
                </a:cubicBezTo>
                <a:cubicBezTo>
                  <a:pt x="7" y="15"/>
                  <a:pt x="7" y="13"/>
                  <a:pt x="6" y="11"/>
                </a:cubicBezTo>
                <a:cubicBezTo>
                  <a:pt x="6" y="11"/>
                  <a:pt x="6" y="11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3"/>
                  <a:pt x="6" y="16"/>
                  <a:pt x="6" y="18"/>
                </a:cubicBezTo>
                <a:cubicBezTo>
                  <a:pt x="6" y="37"/>
                  <a:pt x="6" y="37"/>
                  <a:pt x="6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7" y="24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0"/>
                  <a:pt x="17" y="0"/>
                  <a:pt x="17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37"/>
                  <a:pt x="23" y="37"/>
                  <a:pt x="23" y="37"/>
                </a:cubicBezTo>
                <a:lnTo>
                  <a:pt x="15" y="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" name="Freeform 84"/>
          <p:cNvSpPr>
            <a:spLocks/>
          </p:cNvSpPr>
          <p:nvPr/>
        </p:nvSpPr>
        <p:spPr bwMode="auto">
          <a:xfrm>
            <a:off x="5452854" y="5886350"/>
            <a:ext cx="51089" cy="104448"/>
          </a:xfrm>
          <a:custGeom>
            <a:avLst/>
            <a:gdLst>
              <a:gd name="T0" fmla="*/ 0 w 19"/>
              <a:gd name="T1" fmla="*/ 37 h 39"/>
              <a:gd name="T2" fmla="*/ 0 w 19"/>
              <a:gd name="T3" fmla="*/ 29 h 39"/>
              <a:gd name="T4" fmla="*/ 8 w 19"/>
              <a:gd name="T5" fmla="*/ 32 h 39"/>
              <a:gd name="T6" fmla="*/ 11 w 19"/>
              <a:gd name="T7" fmla="*/ 31 h 39"/>
              <a:gd name="T8" fmla="*/ 12 w 19"/>
              <a:gd name="T9" fmla="*/ 28 h 39"/>
              <a:gd name="T10" fmla="*/ 11 w 19"/>
              <a:gd name="T11" fmla="*/ 25 h 39"/>
              <a:gd name="T12" fmla="*/ 7 w 19"/>
              <a:gd name="T13" fmla="*/ 22 h 39"/>
              <a:gd name="T14" fmla="*/ 0 w 19"/>
              <a:gd name="T15" fmla="*/ 11 h 39"/>
              <a:gd name="T16" fmla="*/ 3 w 19"/>
              <a:gd name="T17" fmla="*/ 3 h 39"/>
              <a:gd name="T18" fmla="*/ 11 w 19"/>
              <a:gd name="T19" fmla="*/ 0 h 39"/>
              <a:gd name="T20" fmla="*/ 18 w 19"/>
              <a:gd name="T21" fmla="*/ 1 h 39"/>
              <a:gd name="T22" fmla="*/ 18 w 19"/>
              <a:gd name="T23" fmla="*/ 8 h 39"/>
              <a:gd name="T24" fmla="*/ 11 w 19"/>
              <a:gd name="T25" fmla="*/ 6 h 39"/>
              <a:gd name="T26" fmla="*/ 8 w 19"/>
              <a:gd name="T27" fmla="*/ 8 h 39"/>
              <a:gd name="T28" fmla="*/ 7 w 19"/>
              <a:gd name="T29" fmla="*/ 10 h 39"/>
              <a:gd name="T30" fmla="*/ 12 w 19"/>
              <a:gd name="T31" fmla="*/ 16 h 39"/>
              <a:gd name="T32" fmla="*/ 18 w 19"/>
              <a:gd name="T33" fmla="*/ 22 h 39"/>
              <a:gd name="T34" fmla="*/ 19 w 19"/>
              <a:gd name="T35" fmla="*/ 28 h 39"/>
              <a:gd name="T36" fmla="*/ 16 w 19"/>
              <a:gd name="T37" fmla="*/ 36 h 39"/>
              <a:gd name="T38" fmla="*/ 8 w 19"/>
              <a:gd name="T39" fmla="*/ 39 h 39"/>
              <a:gd name="T40" fmla="*/ 4 w 19"/>
              <a:gd name="T41" fmla="*/ 38 h 39"/>
              <a:gd name="T42" fmla="*/ 0 w 19"/>
              <a:gd name="T43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" h="39">
                <a:moveTo>
                  <a:pt x="0" y="37"/>
                </a:moveTo>
                <a:cubicBezTo>
                  <a:pt x="0" y="29"/>
                  <a:pt x="0" y="29"/>
                  <a:pt x="0" y="29"/>
                </a:cubicBezTo>
                <a:cubicBezTo>
                  <a:pt x="3" y="31"/>
                  <a:pt x="5" y="32"/>
                  <a:pt x="8" y="32"/>
                </a:cubicBezTo>
                <a:cubicBezTo>
                  <a:pt x="9" y="32"/>
                  <a:pt x="10" y="32"/>
                  <a:pt x="11" y="31"/>
                </a:cubicBezTo>
                <a:cubicBezTo>
                  <a:pt x="11" y="30"/>
                  <a:pt x="12" y="29"/>
                  <a:pt x="12" y="28"/>
                </a:cubicBezTo>
                <a:cubicBezTo>
                  <a:pt x="12" y="27"/>
                  <a:pt x="11" y="26"/>
                  <a:pt x="11" y="25"/>
                </a:cubicBezTo>
                <a:cubicBezTo>
                  <a:pt x="10" y="24"/>
                  <a:pt x="9" y="23"/>
                  <a:pt x="7" y="22"/>
                </a:cubicBezTo>
                <a:cubicBezTo>
                  <a:pt x="2" y="19"/>
                  <a:pt x="0" y="16"/>
                  <a:pt x="0" y="11"/>
                </a:cubicBezTo>
                <a:cubicBezTo>
                  <a:pt x="0" y="8"/>
                  <a:pt x="1" y="5"/>
                  <a:pt x="3" y="3"/>
                </a:cubicBezTo>
                <a:cubicBezTo>
                  <a:pt x="5" y="1"/>
                  <a:pt x="7" y="0"/>
                  <a:pt x="11" y="0"/>
                </a:cubicBezTo>
                <a:cubicBezTo>
                  <a:pt x="13" y="0"/>
                  <a:pt x="16" y="1"/>
                  <a:pt x="18" y="1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3" y="6"/>
                  <a:pt x="11" y="6"/>
                </a:cubicBezTo>
                <a:cubicBezTo>
                  <a:pt x="10" y="6"/>
                  <a:pt x="9" y="7"/>
                  <a:pt x="8" y="8"/>
                </a:cubicBezTo>
                <a:cubicBezTo>
                  <a:pt x="8" y="8"/>
                  <a:pt x="7" y="9"/>
                  <a:pt x="7" y="10"/>
                </a:cubicBezTo>
                <a:cubicBezTo>
                  <a:pt x="7" y="13"/>
                  <a:pt x="9" y="15"/>
                  <a:pt x="12" y="16"/>
                </a:cubicBezTo>
                <a:cubicBezTo>
                  <a:pt x="14" y="18"/>
                  <a:pt x="16" y="20"/>
                  <a:pt x="18" y="22"/>
                </a:cubicBezTo>
                <a:cubicBezTo>
                  <a:pt x="19" y="23"/>
                  <a:pt x="19" y="25"/>
                  <a:pt x="19" y="28"/>
                </a:cubicBezTo>
                <a:cubicBezTo>
                  <a:pt x="19" y="31"/>
                  <a:pt x="18" y="34"/>
                  <a:pt x="16" y="36"/>
                </a:cubicBezTo>
                <a:cubicBezTo>
                  <a:pt x="14" y="38"/>
                  <a:pt x="12" y="39"/>
                  <a:pt x="8" y="39"/>
                </a:cubicBezTo>
                <a:cubicBezTo>
                  <a:pt x="7" y="39"/>
                  <a:pt x="5" y="38"/>
                  <a:pt x="4" y="38"/>
                </a:cubicBezTo>
                <a:cubicBezTo>
                  <a:pt x="2" y="38"/>
                  <a:pt x="1" y="37"/>
                  <a:pt x="0" y="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" name="Freeform 85"/>
          <p:cNvSpPr>
            <a:spLocks noEditPoints="1"/>
          </p:cNvSpPr>
          <p:nvPr/>
        </p:nvSpPr>
        <p:spPr bwMode="auto">
          <a:xfrm>
            <a:off x="624404" y="4223129"/>
            <a:ext cx="1783564" cy="1754046"/>
          </a:xfrm>
          <a:custGeom>
            <a:avLst/>
            <a:gdLst>
              <a:gd name="T0" fmla="*/ 664 w 664"/>
              <a:gd name="T1" fmla="*/ 72 h 651"/>
              <a:gd name="T2" fmla="*/ 91 w 664"/>
              <a:gd name="T3" fmla="*/ 72 h 651"/>
              <a:gd name="T4" fmla="*/ 133 w 664"/>
              <a:gd name="T5" fmla="*/ 72 h 651"/>
              <a:gd name="T6" fmla="*/ 196 w 664"/>
              <a:gd name="T7" fmla="*/ 65 h 651"/>
              <a:gd name="T8" fmla="*/ 238 w 664"/>
              <a:gd name="T9" fmla="*/ 44 h 651"/>
              <a:gd name="T10" fmla="*/ 280 w 664"/>
              <a:gd name="T11" fmla="*/ 65 h 651"/>
              <a:gd name="T12" fmla="*/ 343 w 664"/>
              <a:gd name="T13" fmla="*/ 72 h 651"/>
              <a:gd name="T14" fmla="*/ 385 w 664"/>
              <a:gd name="T15" fmla="*/ 72 h 651"/>
              <a:gd name="T16" fmla="*/ 448 w 664"/>
              <a:gd name="T17" fmla="*/ 65 h 651"/>
              <a:gd name="T18" fmla="*/ 490 w 664"/>
              <a:gd name="T19" fmla="*/ 44 h 651"/>
              <a:gd name="T20" fmla="*/ 532 w 664"/>
              <a:gd name="T21" fmla="*/ 65 h 651"/>
              <a:gd name="T22" fmla="*/ 574 w 664"/>
              <a:gd name="T23" fmla="*/ 72 h 651"/>
              <a:gd name="T24" fmla="*/ 505 w 664"/>
              <a:gd name="T25" fmla="*/ 527 h 651"/>
              <a:gd name="T26" fmla="*/ 626 w 664"/>
              <a:gd name="T27" fmla="*/ 527 h 651"/>
              <a:gd name="T28" fmla="*/ 521 w 664"/>
              <a:gd name="T29" fmla="*/ 527 h 651"/>
              <a:gd name="T30" fmla="*/ 279 w 664"/>
              <a:gd name="T31" fmla="*/ 542 h 651"/>
              <a:gd name="T32" fmla="*/ 160 w 664"/>
              <a:gd name="T33" fmla="*/ 542 h 651"/>
              <a:gd name="T34" fmla="*/ 264 w 664"/>
              <a:gd name="T35" fmla="*/ 542 h 651"/>
              <a:gd name="T36" fmla="*/ 400 w 664"/>
              <a:gd name="T37" fmla="*/ 542 h 651"/>
              <a:gd name="T38" fmla="*/ 279 w 664"/>
              <a:gd name="T39" fmla="*/ 439 h 651"/>
              <a:gd name="T40" fmla="*/ 385 w 664"/>
              <a:gd name="T41" fmla="*/ 439 h 651"/>
              <a:gd name="T42" fmla="*/ 264 w 664"/>
              <a:gd name="T43" fmla="*/ 527 h 651"/>
              <a:gd name="T44" fmla="*/ 39 w 664"/>
              <a:gd name="T45" fmla="*/ 439 h 651"/>
              <a:gd name="T46" fmla="*/ 144 w 664"/>
              <a:gd name="T47" fmla="*/ 439 h 651"/>
              <a:gd name="T48" fmla="*/ 144 w 664"/>
              <a:gd name="T49" fmla="*/ 542 h 651"/>
              <a:gd name="T50" fmla="*/ 626 w 664"/>
              <a:gd name="T51" fmla="*/ 542 h 651"/>
              <a:gd name="T52" fmla="*/ 626 w 664"/>
              <a:gd name="T53" fmla="*/ 620 h 651"/>
              <a:gd name="T54" fmla="*/ 626 w 664"/>
              <a:gd name="T55" fmla="*/ 423 h 651"/>
              <a:gd name="T56" fmla="*/ 400 w 664"/>
              <a:gd name="T57" fmla="*/ 335 h 651"/>
              <a:gd name="T58" fmla="*/ 505 w 664"/>
              <a:gd name="T59" fmla="*/ 335 h 651"/>
              <a:gd name="T60" fmla="*/ 385 w 664"/>
              <a:gd name="T61" fmla="*/ 423 h 651"/>
              <a:gd name="T62" fmla="*/ 160 w 664"/>
              <a:gd name="T63" fmla="*/ 335 h 651"/>
              <a:gd name="T64" fmla="*/ 264 w 664"/>
              <a:gd name="T65" fmla="*/ 335 h 651"/>
              <a:gd name="T66" fmla="*/ 144 w 664"/>
              <a:gd name="T67" fmla="*/ 423 h 651"/>
              <a:gd name="T68" fmla="*/ 521 w 664"/>
              <a:gd name="T69" fmla="*/ 232 h 651"/>
              <a:gd name="T70" fmla="*/ 626 w 664"/>
              <a:gd name="T71" fmla="*/ 232 h 651"/>
              <a:gd name="T72" fmla="*/ 505 w 664"/>
              <a:gd name="T73" fmla="*/ 319 h 651"/>
              <a:gd name="T74" fmla="*/ 279 w 664"/>
              <a:gd name="T75" fmla="*/ 232 h 651"/>
              <a:gd name="T76" fmla="*/ 385 w 664"/>
              <a:gd name="T77" fmla="*/ 232 h 651"/>
              <a:gd name="T78" fmla="*/ 264 w 664"/>
              <a:gd name="T79" fmla="*/ 319 h 651"/>
              <a:gd name="T80" fmla="*/ 39 w 664"/>
              <a:gd name="T81" fmla="*/ 232 h 651"/>
              <a:gd name="T82" fmla="*/ 144 w 664"/>
              <a:gd name="T83" fmla="*/ 232 h 651"/>
              <a:gd name="T84" fmla="*/ 532 w 664"/>
              <a:gd name="T85" fmla="*/ 117 h 651"/>
              <a:gd name="T86" fmla="*/ 490 w 664"/>
              <a:gd name="T87" fmla="*/ 138 h 651"/>
              <a:gd name="T88" fmla="*/ 448 w 664"/>
              <a:gd name="T89" fmla="*/ 117 h 651"/>
              <a:gd name="T90" fmla="*/ 385 w 664"/>
              <a:gd name="T91" fmla="*/ 103 h 651"/>
              <a:gd name="T92" fmla="*/ 343 w 664"/>
              <a:gd name="T93" fmla="*/ 103 h 651"/>
              <a:gd name="T94" fmla="*/ 280 w 664"/>
              <a:gd name="T95" fmla="*/ 117 h 651"/>
              <a:gd name="T96" fmla="*/ 238 w 664"/>
              <a:gd name="T97" fmla="*/ 138 h 651"/>
              <a:gd name="T98" fmla="*/ 196 w 664"/>
              <a:gd name="T99" fmla="*/ 117 h 651"/>
              <a:gd name="T100" fmla="*/ 133 w 664"/>
              <a:gd name="T101" fmla="*/ 103 h 651"/>
              <a:gd name="T102" fmla="*/ 91 w 664"/>
              <a:gd name="T103" fmla="*/ 103 h 651"/>
              <a:gd name="T104" fmla="*/ 634 w 664"/>
              <a:gd name="T105" fmla="*/ 103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4" h="651">
                <a:moveTo>
                  <a:pt x="509" y="0"/>
                </a:moveTo>
                <a:cubicBezTo>
                  <a:pt x="509" y="0"/>
                  <a:pt x="509" y="0"/>
                  <a:pt x="509" y="0"/>
                </a:cubicBezTo>
                <a:moveTo>
                  <a:pt x="574" y="72"/>
                </a:moveTo>
                <a:cubicBezTo>
                  <a:pt x="664" y="72"/>
                  <a:pt x="664" y="72"/>
                  <a:pt x="664" y="72"/>
                </a:cubicBezTo>
                <a:cubicBezTo>
                  <a:pt x="664" y="651"/>
                  <a:pt x="664" y="651"/>
                  <a:pt x="664" y="651"/>
                </a:cubicBezTo>
                <a:cubicBezTo>
                  <a:pt x="0" y="651"/>
                  <a:pt x="0" y="651"/>
                  <a:pt x="0" y="651"/>
                </a:cubicBezTo>
                <a:cubicBezTo>
                  <a:pt x="0" y="72"/>
                  <a:pt x="0" y="72"/>
                  <a:pt x="0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65"/>
                  <a:pt x="91" y="65"/>
                  <a:pt x="91" y="65"/>
                </a:cubicBezTo>
                <a:cubicBezTo>
                  <a:pt x="91" y="53"/>
                  <a:pt x="100" y="44"/>
                  <a:pt x="111" y="44"/>
                </a:cubicBezTo>
                <a:cubicBezTo>
                  <a:pt x="123" y="44"/>
                  <a:pt x="133" y="53"/>
                  <a:pt x="133" y="65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4" y="65"/>
                  <a:pt x="154" y="65"/>
                  <a:pt x="154" y="65"/>
                </a:cubicBezTo>
                <a:cubicBezTo>
                  <a:pt x="154" y="53"/>
                  <a:pt x="163" y="44"/>
                  <a:pt x="175" y="44"/>
                </a:cubicBezTo>
                <a:cubicBezTo>
                  <a:pt x="186" y="44"/>
                  <a:pt x="196" y="53"/>
                  <a:pt x="196" y="65"/>
                </a:cubicBez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5"/>
                  <a:pt x="216" y="65"/>
                  <a:pt x="216" y="65"/>
                </a:cubicBezTo>
                <a:cubicBezTo>
                  <a:pt x="216" y="53"/>
                  <a:pt x="226" y="44"/>
                  <a:pt x="238" y="44"/>
                </a:cubicBezTo>
                <a:cubicBezTo>
                  <a:pt x="249" y="44"/>
                  <a:pt x="259" y="53"/>
                  <a:pt x="259" y="65"/>
                </a:cubicBezTo>
                <a:cubicBezTo>
                  <a:pt x="259" y="72"/>
                  <a:pt x="259" y="72"/>
                  <a:pt x="259" y="72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80" y="65"/>
                  <a:pt x="280" y="65"/>
                  <a:pt x="280" y="65"/>
                </a:cubicBezTo>
                <a:cubicBezTo>
                  <a:pt x="280" y="53"/>
                  <a:pt x="289" y="44"/>
                  <a:pt x="301" y="44"/>
                </a:cubicBezTo>
                <a:cubicBezTo>
                  <a:pt x="312" y="44"/>
                  <a:pt x="322" y="53"/>
                  <a:pt x="322" y="65"/>
                </a:cubicBezTo>
                <a:cubicBezTo>
                  <a:pt x="322" y="72"/>
                  <a:pt x="322" y="72"/>
                  <a:pt x="322" y="72"/>
                </a:cubicBezTo>
                <a:cubicBezTo>
                  <a:pt x="343" y="72"/>
                  <a:pt x="343" y="72"/>
                  <a:pt x="343" y="72"/>
                </a:cubicBezTo>
                <a:cubicBezTo>
                  <a:pt x="343" y="65"/>
                  <a:pt x="343" y="65"/>
                  <a:pt x="343" y="65"/>
                </a:cubicBezTo>
                <a:cubicBezTo>
                  <a:pt x="343" y="53"/>
                  <a:pt x="352" y="44"/>
                  <a:pt x="364" y="44"/>
                </a:cubicBezTo>
                <a:cubicBezTo>
                  <a:pt x="376" y="44"/>
                  <a:pt x="385" y="53"/>
                  <a:pt x="385" y="65"/>
                </a:cubicBezTo>
                <a:cubicBezTo>
                  <a:pt x="385" y="72"/>
                  <a:pt x="385" y="72"/>
                  <a:pt x="385" y="72"/>
                </a:cubicBezTo>
                <a:cubicBezTo>
                  <a:pt x="406" y="72"/>
                  <a:pt x="406" y="72"/>
                  <a:pt x="406" y="72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6" y="53"/>
                  <a:pt x="416" y="44"/>
                  <a:pt x="427" y="44"/>
                </a:cubicBezTo>
                <a:cubicBezTo>
                  <a:pt x="439" y="44"/>
                  <a:pt x="448" y="53"/>
                  <a:pt x="448" y="65"/>
                </a:cubicBezTo>
                <a:cubicBezTo>
                  <a:pt x="448" y="72"/>
                  <a:pt x="448" y="72"/>
                  <a:pt x="448" y="72"/>
                </a:cubicBezTo>
                <a:cubicBezTo>
                  <a:pt x="469" y="72"/>
                  <a:pt x="469" y="72"/>
                  <a:pt x="469" y="72"/>
                </a:cubicBezTo>
                <a:cubicBezTo>
                  <a:pt x="469" y="65"/>
                  <a:pt x="469" y="65"/>
                  <a:pt x="469" y="65"/>
                </a:cubicBezTo>
                <a:cubicBezTo>
                  <a:pt x="469" y="53"/>
                  <a:pt x="478" y="44"/>
                  <a:pt x="490" y="44"/>
                </a:cubicBezTo>
                <a:cubicBezTo>
                  <a:pt x="502" y="44"/>
                  <a:pt x="511" y="53"/>
                  <a:pt x="511" y="65"/>
                </a:cubicBezTo>
                <a:cubicBezTo>
                  <a:pt x="511" y="72"/>
                  <a:pt x="511" y="72"/>
                  <a:pt x="511" y="72"/>
                </a:cubicBezTo>
                <a:cubicBezTo>
                  <a:pt x="532" y="72"/>
                  <a:pt x="532" y="72"/>
                  <a:pt x="532" y="72"/>
                </a:cubicBezTo>
                <a:cubicBezTo>
                  <a:pt x="532" y="65"/>
                  <a:pt x="532" y="65"/>
                  <a:pt x="532" y="65"/>
                </a:cubicBezTo>
                <a:cubicBezTo>
                  <a:pt x="532" y="53"/>
                  <a:pt x="541" y="44"/>
                  <a:pt x="554" y="44"/>
                </a:cubicBezTo>
                <a:cubicBezTo>
                  <a:pt x="565" y="44"/>
                  <a:pt x="574" y="53"/>
                  <a:pt x="574" y="65"/>
                </a:cubicBez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4" y="72"/>
                  <a:pt x="574" y="72"/>
                </a:cubicBezTo>
                <a:close/>
                <a:moveTo>
                  <a:pt x="505" y="439"/>
                </a:moveTo>
                <a:cubicBezTo>
                  <a:pt x="400" y="439"/>
                  <a:pt x="400" y="439"/>
                  <a:pt x="400" y="439"/>
                </a:cubicBezTo>
                <a:cubicBezTo>
                  <a:pt x="400" y="527"/>
                  <a:pt x="400" y="527"/>
                  <a:pt x="400" y="527"/>
                </a:cubicBezTo>
                <a:cubicBezTo>
                  <a:pt x="505" y="527"/>
                  <a:pt x="505" y="527"/>
                  <a:pt x="505" y="527"/>
                </a:cubicBezTo>
                <a:cubicBezTo>
                  <a:pt x="505" y="439"/>
                  <a:pt x="505" y="439"/>
                  <a:pt x="505" y="439"/>
                </a:cubicBezTo>
                <a:cubicBezTo>
                  <a:pt x="505" y="439"/>
                  <a:pt x="505" y="439"/>
                  <a:pt x="505" y="439"/>
                </a:cubicBezTo>
                <a:close/>
                <a:moveTo>
                  <a:pt x="521" y="527"/>
                </a:moveTo>
                <a:cubicBezTo>
                  <a:pt x="626" y="527"/>
                  <a:pt x="626" y="527"/>
                  <a:pt x="626" y="527"/>
                </a:cubicBezTo>
                <a:cubicBezTo>
                  <a:pt x="626" y="439"/>
                  <a:pt x="626" y="439"/>
                  <a:pt x="626" y="439"/>
                </a:cubicBezTo>
                <a:cubicBezTo>
                  <a:pt x="521" y="439"/>
                  <a:pt x="521" y="439"/>
                  <a:pt x="521" y="439"/>
                </a:cubicBezTo>
                <a:cubicBezTo>
                  <a:pt x="521" y="527"/>
                  <a:pt x="521" y="527"/>
                  <a:pt x="521" y="527"/>
                </a:cubicBezTo>
                <a:cubicBezTo>
                  <a:pt x="521" y="527"/>
                  <a:pt x="521" y="527"/>
                  <a:pt x="521" y="527"/>
                </a:cubicBezTo>
                <a:close/>
                <a:moveTo>
                  <a:pt x="279" y="620"/>
                </a:moveTo>
                <a:cubicBezTo>
                  <a:pt x="385" y="620"/>
                  <a:pt x="385" y="620"/>
                  <a:pt x="385" y="620"/>
                </a:cubicBezTo>
                <a:cubicBezTo>
                  <a:pt x="385" y="542"/>
                  <a:pt x="385" y="542"/>
                  <a:pt x="385" y="542"/>
                </a:cubicBezTo>
                <a:cubicBezTo>
                  <a:pt x="279" y="542"/>
                  <a:pt x="279" y="542"/>
                  <a:pt x="279" y="542"/>
                </a:cubicBezTo>
                <a:cubicBezTo>
                  <a:pt x="279" y="620"/>
                  <a:pt x="279" y="620"/>
                  <a:pt x="279" y="620"/>
                </a:cubicBezTo>
                <a:cubicBezTo>
                  <a:pt x="279" y="620"/>
                  <a:pt x="279" y="620"/>
                  <a:pt x="279" y="620"/>
                </a:cubicBezTo>
                <a:close/>
                <a:moveTo>
                  <a:pt x="264" y="542"/>
                </a:moveTo>
                <a:cubicBezTo>
                  <a:pt x="160" y="542"/>
                  <a:pt x="160" y="542"/>
                  <a:pt x="160" y="542"/>
                </a:cubicBezTo>
                <a:cubicBezTo>
                  <a:pt x="160" y="620"/>
                  <a:pt x="160" y="620"/>
                  <a:pt x="160" y="620"/>
                </a:cubicBezTo>
                <a:cubicBezTo>
                  <a:pt x="264" y="620"/>
                  <a:pt x="264" y="620"/>
                  <a:pt x="264" y="620"/>
                </a:cubicBezTo>
                <a:cubicBezTo>
                  <a:pt x="264" y="542"/>
                  <a:pt x="264" y="542"/>
                  <a:pt x="264" y="542"/>
                </a:cubicBezTo>
                <a:cubicBezTo>
                  <a:pt x="264" y="542"/>
                  <a:pt x="264" y="542"/>
                  <a:pt x="264" y="542"/>
                </a:cubicBezTo>
                <a:close/>
                <a:moveTo>
                  <a:pt x="400" y="620"/>
                </a:moveTo>
                <a:cubicBezTo>
                  <a:pt x="505" y="620"/>
                  <a:pt x="505" y="620"/>
                  <a:pt x="505" y="620"/>
                </a:cubicBezTo>
                <a:cubicBezTo>
                  <a:pt x="505" y="542"/>
                  <a:pt x="505" y="542"/>
                  <a:pt x="505" y="542"/>
                </a:cubicBezTo>
                <a:cubicBezTo>
                  <a:pt x="400" y="542"/>
                  <a:pt x="400" y="542"/>
                  <a:pt x="400" y="542"/>
                </a:cubicBezTo>
                <a:cubicBezTo>
                  <a:pt x="400" y="620"/>
                  <a:pt x="400" y="620"/>
                  <a:pt x="400" y="620"/>
                </a:cubicBezTo>
                <a:cubicBezTo>
                  <a:pt x="400" y="620"/>
                  <a:pt x="400" y="620"/>
                  <a:pt x="400" y="620"/>
                </a:cubicBezTo>
                <a:close/>
                <a:moveTo>
                  <a:pt x="385" y="439"/>
                </a:moveTo>
                <a:cubicBezTo>
                  <a:pt x="279" y="439"/>
                  <a:pt x="279" y="439"/>
                  <a:pt x="279" y="439"/>
                </a:cubicBezTo>
                <a:cubicBezTo>
                  <a:pt x="279" y="527"/>
                  <a:pt x="279" y="527"/>
                  <a:pt x="279" y="527"/>
                </a:cubicBezTo>
                <a:cubicBezTo>
                  <a:pt x="385" y="527"/>
                  <a:pt x="385" y="527"/>
                  <a:pt x="385" y="527"/>
                </a:cubicBezTo>
                <a:cubicBezTo>
                  <a:pt x="385" y="439"/>
                  <a:pt x="385" y="439"/>
                  <a:pt x="385" y="439"/>
                </a:cubicBezTo>
                <a:cubicBezTo>
                  <a:pt x="385" y="439"/>
                  <a:pt x="385" y="439"/>
                  <a:pt x="385" y="439"/>
                </a:cubicBezTo>
                <a:close/>
                <a:moveTo>
                  <a:pt x="264" y="439"/>
                </a:moveTo>
                <a:cubicBezTo>
                  <a:pt x="160" y="439"/>
                  <a:pt x="160" y="439"/>
                  <a:pt x="160" y="439"/>
                </a:cubicBezTo>
                <a:cubicBezTo>
                  <a:pt x="160" y="527"/>
                  <a:pt x="160" y="527"/>
                  <a:pt x="160" y="527"/>
                </a:cubicBezTo>
                <a:cubicBezTo>
                  <a:pt x="264" y="527"/>
                  <a:pt x="264" y="527"/>
                  <a:pt x="264" y="527"/>
                </a:cubicBezTo>
                <a:cubicBezTo>
                  <a:pt x="264" y="439"/>
                  <a:pt x="264" y="439"/>
                  <a:pt x="264" y="439"/>
                </a:cubicBezTo>
                <a:cubicBezTo>
                  <a:pt x="264" y="439"/>
                  <a:pt x="264" y="439"/>
                  <a:pt x="264" y="439"/>
                </a:cubicBezTo>
                <a:close/>
                <a:moveTo>
                  <a:pt x="144" y="439"/>
                </a:moveTo>
                <a:cubicBezTo>
                  <a:pt x="39" y="439"/>
                  <a:pt x="39" y="439"/>
                  <a:pt x="39" y="439"/>
                </a:cubicBezTo>
                <a:cubicBezTo>
                  <a:pt x="39" y="527"/>
                  <a:pt x="39" y="527"/>
                  <a:pt x="39" y="527"/>
                </a:cubicBezTo>
                <a:cubicBezTo>
                  <a:pt x="144" y="527"/>
                  <a:pt x="144" y="527"/>
                  <a:pt x="144" y="527"/>
                </a:cubicBezTo>
                <a:cubicBezTo>
                  <a:pt x="144" y="439"/>
                  <a:pt x="144" y="439"/>
                  <a:pt x="144" y="439"/>
                </a:cubicBezTo>
                <a:cubicBezTo>
                  <a:pt x="144" y="439"/>
                  <a:pt x="144" y="439"/>
                  <a:pt x="144" y="439"/>
                </a:cubicBezTo>
                <a:close/>
                <a:moveTo>
                  <a:pt x="39" y="542"/>
                </a:moveTo>
                <a:cubicBezTo>
                  <a:pt x="39" y="620"/>
                  <a:pt x="39" y="620"/>
                  <a:pt x="39" y="620"/>
                </a:cubicBezTo>
                <a:cubicBezTo>
                  <a:pt x="144" y="620"/>
                  <a:pt x="144" y="620"/>
                  <a:pt x="144" y="620"/>
                </a:cubicBezTo>
                <a:cubicBezTo>
                  <a:pt x="144" y="542"/>
                  <a:pt x="144" y="542"/>
                  <a:pt x="144" y="542"/>
                </a:cubicBezTo>
                <a:cubicBezTo>
                  <a:pt x="39" y="542"/>
                  <a:pt x="39" y="542"/>
                  <a:pt x="39" y="542"/>
                </a:cubicBezTo>
                <a:cubicBezTo>
                  <a:pt x="39" y="542"/>
                  <a:pt x="39" y="542"/>
                  <a:pt x="39" y="542"/>
                </a:cubicBezTo>
                <a:close/>
                <a:moveTo>
                  <a:pt x="626" y="620"/>
                </a:moveTo>
                <a:cubicBezTo>
                  <a:pt x="626" y="542"/>
                  <a:pt x="626" y="542"/>
                  <a:pt x="626" y="542"/>
                </a:cubicBezTo>
                <a:cubicBezTo>
                  <a:pt x="521" y="542"/>
                  <a:pt x="521" y="542"/>
                  <a:pt x="521" y="542"/>
                </a:cubicBezTo>
                <a:cubicBezTo>
                  <a:pt x="521" y="620"/>
                  <a:pt x="521" y="620"/>
                  <a:pt x="521" y="620"/>
                </a:cubicBezTo>
                <a:cubicBezTo>
                  <a:pt x="626" y="620"/>
                  <a:pt x="626" y="620"/>
                  <a:pt x="626" y="620"/>
                </a:cubicBezTo>
                <a:cubicBezTo>
                  <a:pt x="626" y="620"/>
                  <a:pt x="626" y="620"/>
                  <a:pt x="626" y="620"/>
                </a:cubicBezTo>
                <a:close/>
                <a:moveTo>
                  <a:pt x="626" y="335"/>
                </a:moveTo>
                <a:cubicBezTo>
                  <a:pt x="521" y="335"/>
                  <a:pt x="521" y="335"/>
                  <a:pt x="521" y="335"/>
                </a:cubicBezTo>
                <a:cubicBezTo>
                  <a:pt x="521" y="423"/>
                  <a:pt x="521" y="423"/>
                  <a:pt x="521" y="423"/>
                </a:cubicBezTo>
                <a:cubicBezTo>
                  <a:pt x="626" y="423"/>
                  <a:pt x="626" y="423"/>
                  <a:pt x="626" y="423"/>
                </a:cubicBezTo>
                <a:cubicBezTo>
                  <a:pt x="626" y="335"/>
                  <a:pt x="626" y="335"/>
                  <a:pt x="626" y="335"/>
                </a:cubicBezTo>
                <a:cubicBezTo>
                  <a:pt x="626" y="335"/>
                  <a:pt x="626" y="335"/>
                  <a:pt x="626" y="335"/>
                </a:cubicBezTo>
                <a:close/>
                <a:moveTo>
                  <a:pt x="505" y="335"/>
                </a:moveTo>
                <a:cubicBezTo>
                  <a:pt x="400" y="335"/>
                  <a:pt x="400" y="335"/>
                  <a:pt x="400" y="335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505" y="423"/>
                  <a:pt x="505" y="423"/>
                  <a:pt x="505" y="423"/>
                </a:cubicBezTo>
                <a:cubicBezTo>
                  <a:pt x="505" y="335"/>
                  <a:pt x="505" y="335"/>
                  <a:pt x="505" y="335"/>
                </a:cubicBezTo>
                <a:cubicBezTo>
                  <a:pt x="505" y="335"/>
                  <a:pt x="505" y="335"/>
                  <a:pt x="505" y="335"/>
                </a:cubicBezTo>
                <a:close/>
                <a:moveTo>
                  <a:pt x="385" y="335"/>
                </a:moveTo>
                <a:cubicBezTo>
                  <a:pt x="279" y="335"/>
                  <a:pt x="279" y="335"/>
                  <a:pt x="279" y="335"/>
                </a:cubicBezTo>
                <a:cubicBezTo>
                  <a:pt x="279" y="423"/>
                  <a:pt x="279" y="423"/>
                  <a:pt x="279" y="423"/>
                </a:cubicBezTo>
                <a:cubicBezTo>
                  <a:pt x="385" y="423"/>
                  <a:pt x="385" y="423"/>
                  <a:pt x="385" y="423"/>
                </a:cubicBezTo>
                <a:cubicBezTo>
                  <a:pt x="385" y="335"/>
                  <a:pt x="385" y="335"/>
                  <a:pt x="385" y="335"/>
                </a:cubicBezTo>
                <a:cubicBezTo>
                  <a:pt x="385" y="335"/>
                  <a:pt x="385" y="335"/>
                  <a:pt x="385" y="335"/>
                </a:cubicBezTo>
                <a:close/>
                <a:moveTo>
                  <a:pt x="264" y="335"/>
                </a:moveTo>
                <a:cubicBezTo>
                  <a:pt x="160" y="335"/>
                  <a:pt x="160" y="335"/>
                  <a:pt x="160" y="335"/>
                </a:cubicBezTo>
                <a:cubicBezTo>
                  <a:pt x="160" y="423"/>
                  <a:pt x="160" y="423"/>
                  <a:pt x="160" y="423"/>
                </a:cubicBezTo>
                <a:cubicBezTo>
                  <a:pt x="264" y="423"/>
                  <a:pt x="264" y="423"/>
                  <a:pt x="264" y="423"/>
                </a:cubicBezTo>
                <a:cubicBezTo>
                  <a:pt x="264" y="335"/>
                  <a:pt x="264" y="335"/>
                  <a:pt x="264" y="335"/>
                </a:cubicBezTo>
                <a:cubicBezTo>
                  <a:pt x="264" y="335"/>
                  <a:pt x="264" y="335"/>
                  <a:pt x="264" y="335"/>
                </a:cubicBezTo>
                <a:close/>
                <a:moveTo>
                  <a:pt x="144" y="335"/>
                </a:moveTo>
                <a:cubicBezTo>
                  <a:pt x="39" y="335"/>
                  <a:pt x="39" y="335"/>
                  <a:pt x="39" y="335"/>
                </a:cubicBezTo>
                <a:cubicBezTo>
                  <a:pt x="39" y="423"/>
                  <a:pt x="39" y="423"/>
                  <a:pt x="39" y="423"/>
                </a:cubicBezTo>
                <a:cubicBezTo>
                  <a:pt x="144" y="423"/>
                  <a:pt x="144" y="423"/>
                  <a:pt x="144" y="423"/>
                </a:cubicBezTo>
                <a:cubicBezTo>
                  <a:pt x="144" y="335"/>
                  <a:pt x="144" y="335"/>
                  <a:pt x="144" y="335"/>
                </a:cubicBezTo>
                <a:cubicBezTo>
                  <a:pt x="144" y="335"/>
                  <a:pt x="144" y="335"/>
                  <a:pt x="144" y="335"/>
                </a:cubicBezTo>
                <a:close/>
                <a:moveTo>
                  <a:pt x="626" y="232"/>
                </a:moveTo>
                <a:cubicBezTo>
                  <a:pt x="521" y="232"/>
                  <a:pt x="521" y="232"/>
                  <a:pt x="521" y="232"/>
                </a:cubicBezTo>
                <a:cubicBezTo>
                  <a:pt x="521" y="319"/>
                  <a:pt x="521" y="319"/>
                  <a:pt x="521" y="319"/>
                </a:cubicBezTo>
                <a:cubicBezTo>
                  <a:pt x="626" y="319"/>
                  <a:pt x="626" y="319"/>
                  <a:pt x="626" y="319"/>
                </a:cubicBezTo>
                <a:cubicBezTo>
                  <a:pt x="626" y="232"/>
                  <a:pt x="626" y="232"/>
                  <a:pt x="626" y="232"/>
                </a:cubicBezTo>
                <a:cubicBezTo>
                  <a:pt x="626" y="232"/>
                  <a:pt x="626" y="232"/>
                  <a:pt x="626" y="232"/>
                </a:cubicBezTo>
                <a:close/>
                <a:moveTo>
                  <a:pt x="505" y="232"/>
                </a:moveTo>
                <a:cubicBezTo>
                  <a:pt x="400" y="232"/>
                  <a:pt x="400" y="232"/>
                  <a:pt x="400" y="232"/>
                </a:cubicBezTo>
                <a:cubicBezTo>
                  <a:pt x="400" y="319"/>
                  <a:pt x="400" y="319"/>
                  <a:pt x="400" y="319"/>
                </a:cubicBezTo>
                <a:cubicBezTo>
                  <a:pt x="505" y="319"/>
                  <a:pt x="505" y="319"/>
                  <a:pt x="505" y="319"/>
                </a:cubicBezTo>
                <a:cubicBezTo>
                  <a:pt x="505" y="232"/>
                  <a:pt x="505" y="232"/>
                  <a:pt x="505" y="232"/>
                </a:cubicBezTo>
                <a:cubicBezTo>
                  <a:pt x="505" y="232"/>
                  <a:pt x="505" y="232"/>
                  <a:pt x="505" y="232"/>
                </a:cubicBezTo>
                <a:close/>
                <a:moveTo>
                  <a:pt x="385" y="232"/>
                </a:moveTo>
                <a:cubicBezTo>
                  <a:pt x="279" y="232"/>
                  <a:pt x="279" y="232"/>
                  <a:pt x="279" y="232"/>
                </a:cubicBezTo>
                <a:cubicBezTo>
                  <a:pt x="279" y="319"/>
                  <a:pt x="279" y="319"/>
                  <a:pt x="279" y="319"/>
                </a:cubicBezTo>
                <a:cubicBezTo>
                  <a:pt x="385" y="319"/>
                  <a:pt x="385" y="319"/>
                  <a:pt x="385" y="319"/>
                </a:cubicBezTo>
                <a:cubicBezTo>
                  <a:pt x="385" y="232"/>
                  <a:pt x="385" y="232"/>
                  <a:pt x="385" y="232"/>
                </a:cubicBezTo>
                <a:cubicBezTo>
                  <a:pt x="385" y="232"/>
                  <a:pt x="385" y="232"/>
                  <a:pt x="385" y="232"/>
                </a:cubicBezTo>
                <a:close/>
                <a:moveTo>
                  <a:pt x="264" y="232"/>
                </a:moveTo>
                <a:cubicBezTo>
                  <a:pt x="160" y="232"/>
                  <a:pt x="160" y="232"/>
                  <a:pt x="160" y="232"/>
                </a:cubicBezTo>
                <a:cubicBezTo>
                  <a:pt x="160" y="319"/>
                  <a:pt x="160" y="319"/>
                  <a:pt x="160" y="319"/>
                </a:cubicBezTo>
                <a:cubicBezTo>
                  <a:pt x="264" y="319"/>
                  <a:pt x="264" y="319"/>
                  <a:pt x="264" y="319"/>
                </a:cubicBezTo>
                <a:cubicBezTo>
                  <a:pt x="264" y="232"/>
                  <a:pt x="264" y="232"/>
                  <a:pt x="264" y="232"/>
                </a:cubicBezTo>
                <a:cubicBezTo>
                  <a:pt x="264" y="232"/>
                  <a:pt x="264" y="232"/>
                  <a:pt x="264" y="232"/>
                </a:cubicBezTo>
                <a:close/>
                <a:moveTo>
                  <a:pt x="144" y="232"/>
                </a:moveTo>
                <a:cubicBezTo>
                  <a:pt x="39" y="232"/>
                  <a:pt x="39" y="232"/>
                  <a:pt x="39" y="232"/>
                </a:cubicBezTo>
                <a:cubicBezTo>
                  <a:pt x="39" y="319"/>
                  <a:pt x="39" y="319"/>
                  <a:pt x="39" y="319"/>
                </a:cubicBezTo>
                <a:cubicBezTo>
                  <a:pt x="144" y="319"/>
                  <a:pt x="144" y="319"/>
                  <a:pt x="144" y="319"/>
                </a:cubicBezTo>
                <a:cubicBezTo>
                  <a:pt x="144" y="232"/>
                  <a:pt x="144" y="232"/>
                  <a:pt x="144" y="232"/>
                </a:cubicBezTo>
                <a:cubicBezTo>
                  <a:pt x="144" y="232"/>
                  <a:pt x="144" y="232"/>
                  <a:pt x="144" y="232"/>
                </a:cubicBezTo>
                <a:close/>
                <a:moveTo>
                  <a:pt x="574" y="103"/>
                </a:moveTo>
                <a:cubicBezTo>
                  <a:pt x="574" y="117"/>
                  <a:pt x="574" y="117"/>
                  <a:pt x="574" y="117"/>
                </a:cubicBezTo>
                <a:cubicBezTo>
                  <a:pt x="574" y="128"/>
                  <a:pt x="565" y="138"/>
                  <a:pt x="554" y="138"/>
                </a:cubicBezTo>
                <a:cubicBezTo>
                  <a:pt x="541" y="138"/>
                  <a:pt x="532" y="128"/>
                  <a:pt x="532" y="117"/>
                </a:cubicBezTo>
                <a:cubicBezTo>
                  <a:pt x="532" y="103"/>
                  <a:pt x="532" y="103"/>
                  <a:pt x="532" y="103"/>
                </a:cubicBezTo>
                <a:cubicBezTo>
                  <a:pt x="511" y="103"/>
                  <a:pt x="511" y="103"/>
                  <a:pt x="511" y="103"/>
                </a:cubicBezTo>
                <a:cubicBezTo>
                  <a:pt x="511" y="117"/>
                  <a:pt x="511" y="117"/>
                  <a:pt x="511" y="117"/>
                </a:cubicBezTo>
                <a:cubicBezTo>
                  <a:pt x="511" y="128"/>
                  <a:pt x="502" y="138"/>
                  <a:pt x="490" y="138"/>
                </a:cubicBezTo>
                <a:cubicBezTo>
                  <a:pt x="478" y="138"/>
                  <a:pt x="469" y="128"/>
                  <a:pt x="469" y="117"/>
                </a:cubicBezTo>
                <a:cubicBezTo>
                  <a:pt x="469" y="103"/>
                  <a:pt x="469" y="103"/>
                  <a:pt x="469" y="103"/>
                </a:cubicBezTo>
                <a:cubicBezTo>
                  <a:pt x="448" y="103"/>
                  <a:pt x="448" y="103"/>
                  <a:pt x="448" y="103"/>
                </a:cubicBezTo>
                <a:cubicBezTo>
                  <a:pt x="448" y="117"/>
                  <a:pt x="448" y="117"/>
                  <a:pt x="448" y="117"/>
                </a:cubicBezTo>
                <a:cubicBezTo>
                  <a:pt x="448" y="128"/>
                  <a:pt x="439" y="138"/>
                  <a:pt x="427" y="138"/>
                </a:cubicBezTo>
                <a:cubicBezTo>
                  <a:pt x="416" y="138"/>
                  <a:pt x="406" y="128"/>
                  <a:pt x="406" y="117"/>
                </a:cubicBezTo>
                <a:cubicBezTo>
                  <a:pt x="406" y="103"/>
                  <a:pt x="406" y="103"/>
                  <a:pt x="406" y="103"/>
                </a:cubicBezTo>
                <a:cubicBezTo>
                  <a:pt x="385" y="103"/>
                  <a:pt x="385" y="103"/>
                  <a:pt x="385" y="103"/>
                </a:cubicBezTo>
                <a:cubicBezTo>
                  <a:pt x="385" y="117"/>
                  <a:pt x="385" y="117"/>
                  <a:pt x="385" y="117"/>
                </a:cubicBezTo>
                <a:cubicBezTo>
                  <a:pt x="385" y="128"/>
                  <a:pt x="376" y="138"/>
                  <a:pt x="364" y="138"/>
                </a:cubicBezTo>
                <a:cubicBezTo>
                  <a:pt x="352" y="138"/>
                  <a:pt x="343" y="128"/>
                  <a:pt x="343" y="117"/>
                </a:cubicBezTo>
                <a:cubicBezTo>
                  <a:pt x="343" y="103"/>
                  <a:pt x="343" y="103"/>
                  <a:pt x="343" y="103"/>
                </a:cubicBezTo>
                <a:cubicBezTo>
                  <a:pt x="322" y="103"/>
                  <a:pt x="322" y="103"/>
                  <a:pt x="322" y="103"/>
                </a:cubicBezTo>
                <a:cubicBezTo>
                  <a:pt x="322" y="117"/>
                  <a:pt x="322" y="117"/>
                  <a:pt x="322" y="117"/>
                </a:cubicBezTo>
                <a:cubicBezTo>
                  <a:pt x="322" y="128"/>
                  <a:pt x="312" y="138"/>
                  <a:pt x="301" y="138"/>
                </a:cubicBezTo>
                <a:cubicBezTo>
                  <a:pt x="289" y="138"/>
                  <a:pt x="280" y="128"/>
                  <a:pt x="280" y="117"/>
                </a:cubicBezTo>
                <a:cubicBezTo>
                  <a:pt x="280" y="103"/>
                  <a:pt x="280" y="103"/>
                  <a:pt x="280" y="103"/>
                </a:cubicBezTo>
                <a:cubicBezTo>
                  <a:pt x="259" y="103"/>
                  <a:pt x="259" y="103"/>
                  <a:pt x="259" y="103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9" y="128"/>
                  <a:pt x="249" y="138"/>
                  <a:pt x="238" y="138"/>
                </a:cubicBezTo>
                <a:cubicBezTo>
                  <a:pt x="226" y="138"/>
                  <a:pt x="216" y="128"/>
                  <a:pt x="216" y="117"/>
                </a:cubicBezTo>
                <a:cubicBezTo>
                  <a:pt x="216" y="103"/>
                  <a:pt x="216" y="103"/>
                  <a:pt x="216" y="103"/>
                </a:cubicBezTo>
                <a:cubicBezTo>
                  <a:pt x="196" y="103"/>
                  <a:pt x="196" y="103"/>
                  <a:pt x="196" y="103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6" y="128"/>
                  <a:pt x="186" y="138"/>
                  <a:pt x="175" y="138"/>
                </a:cubicBezTo>
                <a:cubicBezTo>
                  <a:pt x="163" y="138"/>
                  <a:pt x="154" y="128"/>
                  <a:pt x="154" y="117"/>
                </a:cubicBezTo>
                <a:cubicBezTo>
                  <a:pt x="154" y="103"/>
                  <a:pt x="154" y="103"/>
                  <a:pt x="154" y="103"/>
                </a:cubicBezTo>
                <a:cubicBezTo>
                  <a:pt x="133" y="103"/>
                  <a:pt x="133" y="103"/>
                  <a:pt x="133" y="103"/>
                </a:cubicBezTo>
                <a:cubicBezTo>
                  <a:pt x="133" y="117"/>
                  <a:pt x="133" y="117"/>
                  <a:pt x="133" y="117"/>
                </a:cubicBezTo>
                <a:cubicBezTo>
                  <a:pt x="133" y="128"/>
                  <a:pt x="123" y="138"/>
                  <a:pt x="111" y="138"/>
                </a:cubicBezTo>
                <a:cubicBezTo>
                  <a:pt x="100" y="138"/>
                  <a:pt x="91" y="128"/>
                  <a:pt x="91" y="117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32" y="103"/>
                  <a:pt x="32" y="103"/>
                  <a:pt x="32" y="103"/>
                </a:cubicBezTo>
                <a:cubicBezTo>
                  <a:pt x="32" y="217"/>
                  <a:pt x="32" y="217"/>
                  <a:pt x="32" y="217"/>
                </a:cubicBezTo>
                <a:cubicBezTo>
                  <a:pt x="634" y="217"/>
                  <a:pt x="634" y="217"/>
                  <a:pt x="634" y="217"/>
                </a:cubicBezTo>
                <a:cubicBezTo>
                  <a:pt x="634" y="103"/>
                  <a:pt x="634" y="103"/>
                  <a:pt x="634" y="103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74" y="103"/>
                  <a:pt x="574" y="103"/>
                  <a:pt x="574" y="103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 dirty="0">
              <a:solidFill>
                <a:srgbClr val="50505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25107" y="4425213"/>
            <a:ext cx="1965212" cy="1573532"/>
            <a:chOff x="7948613" y="3155950"/>
            <a:chExt cx="2747962" cy="2200275"/>
          </a:xfrm>
          <a:solidFill>
            <a:schemeClr val="tx1">
              <a:lumMod val="75000"/>
            </a:schemeClr>
          </a:solidFill>
        </p:grpSpPr>
        <p:sp>
          <p:nvSpPr>
            <p:cNvPr id="24" name="Freeform 94"/>
            <p:cNvSpPr>
              <a:spLocks/>
            </p:cNvSpPr>
            <p:nvPr/>
          </p:nvSpPr>
          <p:spPr bwMode="auto">
            <a:xfrm>
              <a:off x="7948613" y="31559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5" name="Freeform 95"/>
            <p:cNvSpPr>
              <a:spLocks/>
            </p:cNvSpPr>
            <p:nvPr/>
          </p:nvSpPr>
          <p:spPr bwMode="auto">
            <a:xfrm>
              <a:off x="8120063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" name="Freeform 96"/>
            <p:cNvSpPr>
              <a:spLocks/>
            </p:cNvSpPr>
            <p:nvPr/>
          </p:nvSpPr>
          <p:spPr bwMode="auto">
            <a:xfrm>
              <a:off x="829310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" name="Freeform 97"/>
            <p:cNvSpPr>
              <a:spLocks/>
            </p:cNvSpPr>
            <p:nvPr/>
          </p:nvSpPr>
          <p:spPr bwMode="auto">
            <a:xfrm>
              <a:off x="8470900" y="31559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" name="Freeform 98"/>
            <p:cNvSpPr>
              <a:spLocks/>
            </p:cNvSpPr>
            <p:nvPr/>
          </p:nvSpPr>
          <p:spPr bwMode="auto">
            <a:xfrm>
              <a:off x="864235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" name="Freeform 99"/>
            <p:cNvSpPr>
              <a:spLocks/>
            </p:cNvSpPr>
            <p:nvPr/>
          </p:nvSpPr>
          <p:spPr bwMode="auto">
            <a:xfrm>
              <a:off x="8820150" y="31559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" name="Freeform 100"/>
            <p:cNvSpPr>
              <a:spLocks/>
            </p:cNvSpPr>
            <p:nvPr/>
          </p:nvSpPr>
          <p:spPr bwMode="auto">
            <a:xfrm>
              <a:off x="899160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" name="Freeform 101"/>
            <p:cNvSpPr>
              <a:spLocks/>
            </p:cNvSpPr>
            <p:nvPr/>
          </p:nvSpPr>
          <p:spPr bwMode="auto">
            <a:xfrm>
              <a:off x="9169400" y="3155950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8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50"/>
                    <a:pt x="33" y="44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" name="Freeform 102"/>
            <p:cNvSpPr>
              <a:spLocks/>
            </p:cNvSpPr>
            <p:nvPr/>
          </p:nvSpPr>
          <p:spPr bwMode="auto">
            <a:xfrm>
              <a:off x="7948613" y="34464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" name="Freeform 103"/>
            <p:cNvSpPr>
              <a:spLocks/>
            </p:cNvSpPr>
            <p:nvPr/>
          </p:nvSpPr>
          <p:spPr bwMode="auto">
            <a:xfrm>
              <a:off x="8120063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" name="Freeform 104"/>
            <p:cNvSpPr>
              <a:spLocks/>
            </p:cNvSpPr>
            <p:nvPr/>
          </p:nvSpPr>
          <p:spPr bwMode="auto">
            <a:xfrm>
              <a:off x="829310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6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" name="Freeform 105"/>
            <p:cNvSpPr>
              <a:spLocks/>
            </p:cNvSpPr>
            <p:nvPr/>
          </p:nvSpPr>
          <p:spPr bwMode="auto">
            <a:xfrm>
              <a:off x="8470900" y="34464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" name="Freeform 106"/>
            <p:cNvSpPr>
              <a:spLocks/>
            </p:cNvSpPr>
            <p:nvPr/>
          </p:nvSpPr>
          <p:spPr bwMode="auto">
            <a:xfrm>
              <a:off x="864235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" name="Freeform 107"/>
            <p:cNvSpPr>
              <a:spLocks/>
            </p:cNvSpPr>
            <p:nvPr/>
          </p:nvSpPr>
          <p:spPr bwMode="auto">
            <a:xfrm>
              <a:off x="8820150" y="34464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" name="Freeform 108"/>
            <p:cNvSpPr>
              <a:spLocks/>
            </p:cNvSpPr>
            <p:nvPr/>
          </p:nvSpPr>
          <p:spPr bwMode="auto">
            <a:xfrm>
              <a:off x="899160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" name="Freeform 109"/>
            <p:cNvSpPr>
              <a:spLocks/>
            </p:cNvSpPr>
            <p:nvPr/>
          </p:nvSpPr>
          <p:spPr bwMode="auto">
            <a:xfrm>
              <a:off x="9169400" y="3446463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7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8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8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8 h 59"/>
                <a:gd name="T44" fmla="*/ 0 w 33"/>
                <a:gd name="T45" fmla="*/ 48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49"/>
                    <a:pt x="33" y="44"/>
                    <a:pt x="33" y="37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" name="Freeform 110"/>
            <p:cNvSpPr>
              <a:spLocks/>
            </p:cNvSpPr>
            <p:nvPr/>
          </p:nvSpPr>
          <p:spPr bwMode="auto">
            <a:xfrm>
              <a:off x="7948613" y="37131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" name="Freeform 111"/>
            <p:cNvSpPr>
              <a:spLocks/>
            </p:cNvSpPr>
            <p:nvPr/>
          </p:nvSpPr>
          <p:spPr bwMode="auto">
            <a:xfrm>
              <a:off x="8120063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" name="Freeform 112"/>
            <p:cNvSpPr>
              <a:spLocks/>
            </p:cNvSpPr>
            <p:nvPr/>
          </p:nvSpPr>
          <p:spPr bwMode="auto">
            <a:xfrm>
              <a:off x="829310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" name="Freeform 113"/>
            <p:cNvSpPr>
              <a:spLocks/>
            </p:cNvSpPr>
            <p:nvPr/>
          </p:nvSpPr>
          <p:spPr bwMode="auto">
            <a:xfrm>
              <a:off x="8470900" y="37131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" name="Freeform 114"/>
            <p:cNvSpPr>
              <a:spLocks/>
            </p:cNvSpPr>
            <p:nvPr/>
          </p:nvSpPr>
          <p:spPr bwMode="auto">
            <a:xfrm>
              <a:off x="864235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5" name="Freeform 115"/>
            <p:cNvSpPr>
              <a:spLocks/>
            </p:cNvSpPr>
            <p:nvPr/>
          </p:nvSpPr>
          <p:spPr bwMode="auto">
            <a:xfrm>
              <a:off x="8820150" y="37131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6" name="Freeform 116"/>
            <p:cNvSpPr>
              <a:spLocks/>
            </p:cNvSpPr>
            <p:nvPr/>
          </p:nvSpPr>
          <p:spPr bwMode="auto">
            <a:xfrm>
              <a:off x="899160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7" name="Freeform 117"/>
            <p:cNvSpPr>
              <a:spLocks/>
            </p:cNvSpPr>
            <p:nvPr/>
          </p:nvSpPr>
          <p:spPr bwMode="auto">
            <a:xfrm>
              <a:off x="9169400" y="3713163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2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9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9" y="50"/>
                    <a:pt x="33" y="45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8" name="Freeform 118"/>
            <p:cNvSpPr>
              <a:spLocks/>
            </p:cNvSpPr>
            <p:nvPr/>
          </p:nvSpPr>
          <p:spPr bwMode="auto">
            <a:xfrm>
              <a:off x="7948613" y="40036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9" name="Freeform 119"/>
            <p:cNvSpPr>
              <a:spLocks/>
            </p:cNvSpPr>
            <p:nvPr/>
          </p:nvSpPr>
          <p:spPr bwMode="auto">
            <a:xfrm>
              <a:off x="8120063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0" name="Freeform 120"/>
            <p:cNvSpPr>
              <a:spLocks/>
            </p:cNvSpPr>
            <p:nvPr/>
          </p:nvSpPr>
          <p:spPr bwMode="auto">
            <a:xfrm>
              <a:off x="829310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1" name="Freeform 121"/>
            <p:cNvSpPr>
              <a:spLocks/>
            </p:cNvSpPr>
            <p:nvPr/>
          </p:nvSpPr>
          <p:spPr bwMode="auto">
            <a:xfrm>
              <a:off x="8470900" y="40036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2" name="Freeform 122"/>
            <p:cNvSpPr>
              <a:spLocks/>
            </p:cNvSpPr>
            <p:nvPr/>
          </p:nvSpPr>
          <p:spPr bwMode="auto">
            <a:xfrm>
              <a:off x="864235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3" name="Freeform 123"/>
            <p:cNvSpPr>
              <a:spLocks/>
            </p:cNvSpPr>
            <p:nvPr/>
          </p:nvSpPr>
          <p:spPr bwMode="auto">
            <a:xfrm>
              <a:off x="8820150" y="40036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4" name="Freeform 124"/>
            <p:cNvSpPr>
              <a:spLocks/>
            </p:cNvSpPr>
            <p:nvPr/>
          </p:nvSpPr>
          <p:spPr bwMode="auto">
            <a:xfrm>
              <a:off x="899160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5" name="Freeform 125"/>
            <p:cNvSpPr>
              <a:spLocks/>
            </p:cNvSpPr>
            <p:nvPr/>
          </p:nvSpPr>
          <p:spPr bwMode="auto">
            <a:xfrm>
              <a:off x="9169400" y="4003675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8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50"/>
                    <a:pt x="33" y="44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6" name="Freeform 126"/>
            <p:cNvSpPr>
              <a:spLocks/>
            </p:cNvSpPr>
            <p:nvPr/>
          </p:nvSpPr>
          <p:spPr bwMode="auto">
            <a:xfrm>
              <a:off x="7948613" y="42862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7" name="Freeform 127"/>
            <p:cNvSpPr>
              <a:spLocks/>
            </p:cNvSpPr>
            <p:nvPr/>
          </p:nvSpPr>
          <p:spPr bwMode="auto">
            <a:xfrm>
              <a:off x="8120063" y="42862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8" name="Freeform 128"/>
            <p:cNvSpPr>
              <a:spLocks/>
            </p:cNvSpPr>
            <p:nvPr/>
          </p:nvSpPr>
          <p:spPr bwMode="auto">
            <a:xfrm>
              <a:off x="8293100" y="42862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59" name="Freeform 129"/>
            <p:cNvSpPr>
              <a:spLocks/>
            </p:cNvSpPr>
            <p:nvPr/>
          </p:nvSpPr>
          <p:spPr bwMode="auto">
            <a:xfrm>
              <a:off x="8470900" y="42862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0" name="Freeform 130"/>
            <p:cNvSpPr>
              <a:spLocks/>
            </p:cNvSpPr>
            <p:nvPr/>
          </p:nvSpPr>
          <p:spPr bwMode="auto">
            <a:xfrm>
              <a:off x="8642350" y="42862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1" name="Freeform 131"/>
            <p:cNvSpPr>
              <a:spLocks/>
            </p:cNvSpPr>
            <p:nvPr/>
          </p:nvSpPr>
          <p:spPr bwMode="auto">
            <a:xfrm>
              <a:off x="8820150" y="42862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2" name="Freeform 132"/>
            <p:cNvSpPr>
              <a:spLocks/>
            </p:cNvSpPr>
            <p:nvPr/>
          </p:nvSpPr>
          <p:spPr bwMode="auto">
            <a:xfrm>
              <a:off x="8991600" y="42862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3" name="Freeform 133"/>
            <p:cNvSpPr>
              <a:spLocks/>
            </p:cNvSpPr>
            <p:nvPr/>
          </p:nvSpPr>
          <p:spPr bwMode="auto">
            <a:xfrm>
              <a:off x="9169400" y="4286250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9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50"/>
                    <a:pt x="33" y="45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4" name="Freeform 134"/>
            <p:cNvSpPr>
              <a:spLocks/>
            </p:cNvSpPr>
            <p:nvPr/>
          </p:nvSpPr>
          <p:spPr bwMode="auto">
            <a:xfrm>
              <a:off x="7948613" y="45767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5" name="Freeform 135"/>
            <p:cNvSpPr>
              <a:spLocks/>
            </p:cNvSpPr>
            <p:nvPr/>
          </p:nvSpPr>
          <p:spPr bwMode="auto">
            <a:xfrm>
              <a:off x="8120063" y="45767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6" name="Freeform 136"/>
            <p:cNvSpPr>
              <a:spLocks/>
            </p:cNvSpPr>
            <p:nvPr/>
          </p:nvSpPr>
          <p:spPr bwMode="auto">
            <a:xfrm>
              <a:off x="8293100" y="45767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7" name="Freeform 137"/>
            <p:cNvSpPr>
              <a:spLocks/>
            </p:cNvSpPr>
            <p:nvPr/>
          </p:nvSpPr>
          <p:spPr bwMode="auto">
            <a:xfrm>
              <a:off x="8470900" y="45767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8" name="Freeform 138"/>
            <p:cNvSpPr>
              <a:spLocks/>
            </p:cNvSpPr>
            <p:nvPr/>
          </p:nvSpPr>
          <p:spPr bwMode="auto">
            <a:xfrm>
              <a:off x="8642350" y="45767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69" name="Freeform 139"/>
            <p:cNvSpPr>
              <a:spLocks/>
            </p:cNvSpPr>
            <p:nvPr/>
          </p:nvSpPr>
          <p:spPr bwMode="auto">
            <a:xfrm>
              <a:off x="8820150" y="45767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0" name="Freeform 140"/>
            <p:cNvSpPr>
              <a:spLocks/>
            </p:cNvSpPr>
            <p:nvPr/>
          </p:nvSpPr>
          <p:spPr bwMode="auto">
            <a:xfrm>
              <a:off x="8991600" y="45767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1" name="Freeform 141"/>
            <p:cNvSpPr>
              <a:spLocks/>
            </p:cNvSpPr>
            <p:nvPr/>
          </p:nvSpPr>
          <p:spPr bwMode="auto">
            <a:xfrm>
              <a:off x="9169400" y="4576763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8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50"/>
                    <a:pt x="33" y="44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2" name="Freeform 142"/>
            <p:cNvSpPr>
              <a:spLocks/>
            </p:cNvSpPr>
            <p:nvPr/>
          </p:nvSpPr>
          <p:spPr bwMode="auto">
            <a:xfrm>
              <a:off x="7948613" y="4843463"/>
              <a:ext cx="127000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3" name="Freeform 143"/>
            <p:cNvSpPr>
              <a:spLocks/>
            </p:cNvSpPr>
            <p:nvPr/>
          </p:nvSpPr>
          <p:spPr bwMode="auto">
            <a:xfrm>
              <a:off x="8120063" y="4843463"/>
              <a:ext cx="128588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4" name="Freeform 144"/>
            <p:cNvSpPr>
              <a:spLocks/>
            </p:cNvSpPr>
            <p:nvPr/>
          </p:nvSpPr>
          <p:spPr bwMode="auto">
            <a:xfrm>
              <a:off x="8293100" y="4843463"/>
              <a:ext cx="128588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5" name="Freeform 145"/>
            <p:cNvSpPr>
              <a:spLocks/>
            </p:cNvSpPr>
            <p:nvPr/>
          </p:nvSpPr>
          <p:spPr bwMode="auto">
            <a:xfrm>
              <a:off x="8470900" y="4843463"/>
              <a:ext cx="127000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6" name="Freeform 146"/>
            <p:cNvSpPr>
              <a:spLocks/>
            </p:cNvSpPr>
            <p:nvPr/>
          </p:nvSpPr>
          <p:spPr bwMode="auto">
            <a:xfrm>
              <a:off x="8642350" y="4843463"/>
              <a:ext cx="128588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7" name="Freeform 147"/>
            <p:cNvSpPr>
              <a:spLocks/>
            </p:cNvSpPr>
            <p:nvPr/>
          </p:nvSpPr>
          <p:spPr bwMode="auto">
            <a:xfrm>
              <a:off x="8820150" y="4843463"/>
              <a:ext cx="127000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8" name="Freeform 148"/>
            <p:cNvSpPr>
              <a:spLocks/>
            </p:cNvSpPr>
            <p:nvPr/>
          </p:nvSpPr>
          <p:spPr bwMode="auto">
            <a:xfrm>
              <a:off x="8991600" y="4843463"/>
              <a:ext cx="128588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5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79" name="Freeform 149"/>
            <p:cNvSpPr>
              <a:spLocks/>
            </p:cNvSpPr>
            <p:nvPr/>
          </p:nvSpPr>
          <p:spPr bwMode="auto">
            <a:xfrm>
              <a:off x="9169400" y="4843463"/>
              <a:ext cx="123825" cy="223838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2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9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5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9" y="50"/>
                    <a:pt x="33" y="45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5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0" name="Freeform 150"/>
            <p:cNvSpPr>
              <a:spLocks/>
            </p:cNvSpPr>
            <p:nvPr/>
          </p:nvSpPr>
          <p:spPr bwMode="auto">
            <a:xfrm>
              <a:off x="7948613" y="51339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8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1" name="Freeform 151"/>
            <p:cNvSpPr>
              <a:spLocks/>
            </p:cNvSpPr>
            <p:nvPr/>
          </p:nvSpPr>
          <p:spPr bwMode="auto">
            <a:xfrm>
              <a:off x="8120063" y="51339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2" name="Freeform 152"/>
            <p:cNvSpPr>
              <a:spLocks/>
            </p:cNvSpPr>
            <p:nvPr/>
          </p:nvSpPr>
          <p:spPr bwMode="auto">
            <a:xfrm>
              <a:off x="8293100" y="51339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3" name="Freeform 153"/>
            <p:cNvSpPr>
              <a:spLocks/>
            </p:cNvSpPr>
            <p:nvPr/>
          </p:nvSpPr>
          <p:spPr bwMode="auto">
            <a:xfrm>
              <a:off x="8470900" y="51339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4" name="Freeform 154"/>
            <p:cNvSpPr>
              <a:spLocks/>
            </p:cNvSpPr>
            <p:nvPr/>
          </p:nvSpPr>
          <p:spPr bwMode="auto">
            <a:xfrm>
              <a:off x="8642350" y="51339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5" name="Freeform 155"/>
            <p:cNvSpPr>
              <a:spLocks/>
            </p:cNvSpPr>
            <p:nvPr/>
          </p:nvSpPr>
          <p:spPr bwMode="auto">
            <a:xfrm>
              <a:off x="8820150" y="51339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6" name="Freeform 156"/>
            <p:cNvSpPr>
              <a:spLocks/>
            </p:cNvSpPr>
            <p:nvPr/>
          </p:nvSpPr>
          <p:spPr bwMode="auto">
            <a:xfrm>
              <a:off x="8991600" y="51339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7" name="Freeform 157"/>
            <p:cNvSpPr>
              <a:spLocks/>
            </p:cNvSpPr>
            <p:nvPr/>
          </p:nvSpPr>
          <p:spPr bwMode="auto">
            <a:xfrm>
              <a:off x="9169400" y="5133975"/>
              <a:ext cx="123825" cy="222250"/>
            </a:xfrm>
            <a:custGeom>
              <a:avLst/>
              <a:gdLst>
                <a:gd name="T0" fmla="*/ 21 w 33"/>
                <a:gd name="T1" fmla="*/ 59 h 59"/>
                <a:gd name="T2" fmla="*/ 21 w 33"/>
                <a:gd name="T3" fmla="*/ 51 h 59"/>
                <a:gd name="T4" fmla="*/ 33 w 33"/>
                <a:gd name="T5" fmla="*/ 38 h 59"/>
                <a:gd name="T6" fmla="*/ 21 w 33"/>
                <a:gd name="T7" fmla="*/ 23 h 59"/>
                <a:gd name="T8" fmla="*/ 14 w 33"/>
                <a:gd name="T9" fmla="*/ 19 h 59"/>
                <a:gd name="T10" fmla="*/ 18 w 33"/>
                <a:gd name="T11" fmla="*/ 17 h 59"/>
                <a:gd name="T12" fmla="*/ 27 w 33"/>
                <a:gd name="T13" fmla="*/ 19 h 59"/>
                <a:gd name="T14" fmla="*/ 29 w 33"/>
                <a:gd name="T15" fmla="*/ 20 h 59"/>
                <a:gd name="T16" fmla="*/ 30 w 33"/>
                <a:gd name="T17" fmla="*/ 18 h 59"/>
                <a:gd name="T18" fmla="*/ 32 w 33"/>
                <a:gd name="T19" fmla="*/ 9 h 59"/>
                <a:gd name="T20" fmla="*/ 31 w 33"/>
                <a:gd name="T21" fmla="*/ 9 h 59"/>
                <a:gd name="T22" fmla="*/ 22 w 33"/>
                <a:gd name="T23" fmla="*/ 6 h 59"/>
                <a:gd name="T24" fmla="*/ 22 w 33"/>
                <a:gd name="T25" fmla="*/ 0 h 59"/>
                <a:gd name="T26" fmla="*/ 12 w 33"/>
                <a:gd name="T27" fmla="*/ 0 h 59"/>
                <a:gd name="T28" fmla="*/ 12 w 33"/>
                <a:gd name="T29" fmla="*/ 7 h 59"/>
                <a:gd name="T30" fmla="*/ 0 w 33"/>
                <a:gd name="T31" fmla="*/ 20 h 59"/>
                <a:gd name="T32" fmla="*/ 14 w 33"/>
                <a:gd name="T33" fmla="*/ 34 h 59"/>
                <a:gd name="T34" fmla="*/ 20 w 33"/>
                <a:gd name="T35" fmla="*/ 39 h 59"/>
                <a:gd name="T36" fmla="*/ 15 w 33"/>
                <a:gd name="T37" fmla="*/ 41 h 59"/>
                <a:gd name="T38" fmla="*/ 5 w 33"/>
                <a:gd name="T39" fmla="*/ 38 h 59"/>
                <a:gd name="T40" fmla="*/ 3 w 33"/>
                <a:gd name="T41" fmla="*/ 37 h 59"/>
                <a:gd name="T42" fmla="*/ 0 w 33"/>
                <a:gd name="T43" fmla="*/ 49 h 59"/>
                <a:gd name="T44" fmla="*/ 0 w 33"/>
                <a:gd name="T45" fmla="*/ 49 h 59"/>
                <a:gd name="T46" fmla="*/ 1 w 33"/>
                <a:gd name="T47" fmla="*/ 49 h 59"/>
                <a:gd name="T48" fmla="*/ 11 w 33"/>
                <a:gd name="T49" fmla="*/ 52 h 59"/>
                <a:gd name="T50" fmla="*/ 11 w 33"/>
                <a:gd name="T51" fmla="*/ 59 h 59"/>
                <a:gd name="T52" fmla="*/ 21 w 33"/>
                <a:gd name="T53" fmla="*/ 59 h 59"/>
                <a:gd name="T54" fmla="*/ 21 w 33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9">
                  <a:moveTo>
                    <a:pt x="21" y="59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29" y="50"/>
                    <a:pt x="33" y="45"/>
                    <a:pt x="33" y="38"/>
                  </a:cubicBezTo>
                  <a:cubicBezTo>
                    <a:pt x="33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8" name="Freeform 158"/>
            <p:cNvSpPr>
              <a:spLocks/>
            </p:cNvSpPr>
            <p:nvPr/>
          </p:nvSpPr>
          <p:spPr bwMode="auto">
            <a:xfrm>
              <a:off x="9348788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7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89" name="Freeform 159"/>
            <p:cNvSpPr>
              <a:spLocks/>
            </p:cNvSpPr>
            <p:nvPr/>
          </p:nvSpPr>
          <p:spPr bwMode="auto">
            <a:xfrm>
              <a:off x="952500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0" name="Freeform 160"/>
            <p:cNvSpPr>
              <a:spLocks/>
            </p:cNvSpPr>
            <p:nvPr/>
          </p:nvSpPr>
          <p:spPr bwMode="auto">
            <a:xfrm>
              <a:off x="9698038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1" name="Freeform 161"/>
            <p:cNvSpPr>
              <a:spLocks/>
            </p:cNvSpPr>
            <p:nvPr/>
          </p:nvSpPr>
          <p:spPr bwMode="auto">
            <a:xfrm>
              <a:off x="987425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2" name="Freeform 162"/>
            <p:cNvSpPr>
              <a:spLocks/>
            </p:cNvSpPr>
            <p:nvPr/>
          </p:nvSpPr>
          <p:spPr bwMode="auto">
            <a:xfrm>
              <a:off x="10047288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3" name="Freeform 163"/>
            <p:cNvSpPr>
              <a:spLocks/>
            </p:cNvSpPr>
            <p:nvPr/>
          </p:nvSpPr>
          <p:spPr bwMode="auto">
            <a:xfrm>
              <a:off x="10223500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4" name="Freeform 164"/>
            <p:cNvSpPr>
              <a:spLocks/>
            </p:cNvSpPr>
            <p:nvPr/>
          </p:nvSpPr>
          <p:spPr bwMode="auto">
            <a:xfrm>
              <a:off x="10396538" y="31559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5" name="Freeform 165"/>
            <p:cNvSpPr>
              <a:spLocks/>
            </p:cNvSpPr>
            <p:nvPr/>
          </p:nvSpPr>
          <p:spPr bwMode="auto">
            <a:xfrm>
              <a:off x="10569575" y="3155950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6" name="Freeform 166"/>
            <p:cNvSpPr>
              <a:spLocks/>
            </p:cNvSpPr>
            <p:nvPr/>
          </p:nvSpPr>
          <p:spPr bwMode="auto">
            <a:xfrm>
              <a:off x="9348788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8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27" y="6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7"/>
                    <a:pt x="21" y="38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7" name="Freeform 167"/>
            <p:cNvSpPr>
              <a:spLocks/>
            </p:cNvSpPr>
            <p:nvPr/>
          </p:nvSpPr>
          <p:spPr bwMode="auto">
            <a:xfrm>
              <a:off x="952500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8" name="Freeform 168"/>
            <p:cNvSpPr>
              <a:spLocks/>
            </p:cNvSpPr>
            <p:nvPr/>
          </p:nvSpPr>
          <p:spPr bwMode="auto">
            <a:xfrm>
              <a:off x="9698038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6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99" name="Freeform 169"/>
            <p:cNvSpPr>
              <a:spLocks/>
            </p:cNvSpPr>
            <p:nvPr/>
          </p:nvSpPr>
          <p:spPr bwMode="auto">
            <a:xfrm>
              <a:off x="987425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0" name="Freeform 170"/>
            <p:cNvSpPr>
              <a:spLocks/>
            </p:cNvSpPr>
            <p:nvPr/>
          </p:nvSpPr>
          <p:spPr bwMode="auto">
            <a:xfrm>
              <a:off x="10047288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1" name="Freeform 171"/>
            <p:cNvSpPr>
              <a:spLocks/>
            </p:cNvSpPr>
            <p:nvPr/>
          </p:nvSpPr>
          <p:spPr bwMode="auto">
            <a:xfrm>
              <a:off x="10223500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0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2" name="Freeform 172"/>
            <p:cNvSpPr>
              <a:spLocks/>
            </p:cNvSpPr>
            <p:nvPr/>
          </p:nvSpPr>
          <p:spPr bwMode="auto">
            <a:xfrm>
              <a:off x="10396538" y="34464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49"/>
                    <a:pt x="34" y="44"/>
                    <a:pt x="34" y="37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0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8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8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3" name="Freeform 173"/>
            <p:cNvSpPr>
              <a:spLocks/>
            </p:cNvSpPr>
            <p:nvPr/>
          </p:nvSpPr>
          <p:spPr bwMode="auto">
            <a:xfrm>
              <a:off x="10569575" y="34464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7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8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8 h 59"/>
                <a:gd name="T44" fmla="*/ 0 w 34"/>
                <a:gd name="T45" fmla="*/ 48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49"/>
                    <a:pt x="34" y="44"/>
                    <a:pt x="34" y="37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6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4" name="Freeform 174"/>
            <p:cNvSpPr>
              <a:spLocks/>
            </p:cNvSpPr>
            <p:nvPr/>
          </p:nvSpPr>
          <p:spPr bwMode="auto">
            <a:xfrm>
              <a:off x="9348788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8" y="17"/>
                    <a:pt x="19" y="17"/>
                  </a:cubicBezTo>
                  <a:cubicBezTo>
                    <a:pt x="24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8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5" name="Freeform 175"/>
            <p:cNvSpPr>
              <a:spLocks/>
            </p:cNvSpPr>
            <p:nvPr/>
          </p:nvSpPr>
          <p:spPr bwMode="auto">
            <a:xfrm>
              <a:off x="952500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6" name="Freeform 176"/>
            <p:cNvSpPr>
              <a:spLocks/>
            </p:cNvSpPr>
            <p:nvPr/>
          </p:nvSpPr>
          <p:spPr bwMode="auto">
            <a:xfrm>
              <a:off x="9698038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7" name="Freeform 177"/>
            <p:cNvSpPr>
              <a:spLocks/>
            </p:cNvSpPr>
            <p:nvPr/>
          </p:nvSpPr>
          <p:spPr bwMode="auto">
            <a:xfrm>
              <a:off x="987425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8" name="Freeform 178"/>
            <p:cNvSpPr>
              <a:spLocks/>
            </p:cNvSpPr>
            <p:nvPr/>
          </p:nvSpPr>
          <p:spPr bwMode="auto">
            <a:xfrm>
              <a:off x="10047288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09" name="Freeform 179"/>
            <p:cNvSpPr>
              <a:spLocks/>
            </p:cNvSpPr>
            <p:nvPr/>
          </p:nvSpPr>
          <p:spPr bwMode="auto">
            <a:xfrm>
              <a:off x="10223500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8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0" name="Freeform 180"/>
            <p:cNvSpPr>
              <a:spLocks/>
            </p:cNvSpPr>
            <p:nvPr/>
          </p:nvSpPr>
          <p:spPr bwMode="auto">
            <a:xfrm>
              <a:off x="10396538" y="37131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9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9" y="50"/>
                    <a:pt x="34" y="45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8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8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1" name="Freeform 181"/>
            <p:cNvSpPr>
              <a:spLocks/>
            </p:cNvSpPr>
            <p:nvPr/>
          </p:nvSpPr>
          <p:spPr bwMode="auto">
            <a:xfrm>
              <a:off x="10569575" y="3713163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2" name="Freeform 182"/>
            <p:cNvSpPr>
              <a:spLocks/>
            </p:cNvSpPr>
            <p:nvPr/>
          </p:nvSpPr>
          <p:spPr bwMode="auto">
            <a:xfrm>
              <a:off x="9348788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7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3" name="Freeform 183"/>
            <p:cNvSpPr>
              <a:spLocks/>
            </p:cNvSpPr>
            <p:nvPr/>
          </p:nvSpPr>
          <p:spPr bwMode="auto">
            <a:xfrm>
              <a:off x="952500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4" name="Freeform 184"/>
            <p:cNvSpPr>
              <a:spLocks/>
            </p:cNvSpPr>
            <p:nvPr/>
          </p:nvSpPr>
          <p:spPr bwMode="auto">
            <a:xfrm>
              <a:off x="9698038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5" name="Freeform 185"/>
            <p:cNvSpPr>
              <a:spLocks/>
            </p:cNvSpPr>
            <p:nvPr/>
          </p:nvSpPr>
          <p:spPr bwMode="auto">
            <a:xfrm>
              <a:off x="987425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6" name="Freeform 186"/>
            <p:cNvSpPr>
              <a:spLocks/>
            </p:cNvSpPr>
            <p:nvPr/>
          </p:nvSpPr>
          <p:spPr bwMode="auto">
            <a:xfrm>
              <a:off x="10047288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0" y="26"/>
                    <a:pt x="22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7" name="Freeform 187"/>
            <p:cNvSpPr>
              <a:spLocks/>
            </p:cNvSpPr>
            <p:nvPr/>
          </p:nvSpPr>
          <p:spPr bwMode="auto">
            <a:xfrm>
              <a:off x="10223500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4 w 34"/>
                <a:gd name="T9" fmla="*/ 19 h 59"/>
                <a:gd name="T10" fmla="*/ 18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0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1 w 34"/>
                <a:gd name="T49" fmla="*/ 52 h 59"/>
                <a:gd name="T50" fmla="*/ 11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4" y="21"/>
                    <a:pt x="14" y="19"/>
                  </a:cubicBezTo>
                  <a:cubicBezTo>
                    <a:pt x="14" y="17"/>
                    <a:pt x="17" y="17"/>
                    <a:pt x="18" y="17"/>
                  </a:cubicBezTo>
                  <a:cubicBezTo>
                    <a:pt x="23" y="17"/>
                    <a:pt x="25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29"/>
                    <a:pt x="7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7" y="41"/>
                    <a:pt x="15" y="41"/>
                  </a:cubicBezTo>
                  <a:cubicBezTo>
                    <a:pt x="10" y="41"/>
                    <a:pt x="6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" y="51"/>
                    <a:pt x="7" y="52"/>
                    <a:pt x="11" y="5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8" name="Freeform 188"/>
            <p:cNvSpPr>
              <a:spLocks/>
            </p:cNvSpPr>
            <p:nvPr/>
          </p:nvSpPr>
          <p:spPr bwMode="auto">
            <a:xfrm>
              <a:off x="10396538" y="40036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1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7 w 34"/>
                <a:gd name="T13" fmla="*/ 19 h 59"/>
                <a:gd name="T14" fmla="*/ 29 w 34"/>
                <a:gd name="T15" fmla="*/ 20 h 59"/>
                <a:gd name="T16" fmla="*/ 30 w 34"/>
                <a:gd name="T17" fmla="*/ 18 h 59"/>
                <a:gd name="T18" fmla="*/ 32 w 34"/>
                <a:gd name="T19" fmla="*/ 9 h 59"/>
                <a:gd name="T20" fmla="*/ 31 w 34"/>
                <a:gd name="T21" fmla="*/ 8 h 59"/>
                <a:gd name="T22" fmla="*/ 22 w 34"/>
                <a:gd name="T23" fmla="*/ 6 h 59"/>
                <a:gd name="T24" fmla="*/ 22 w 34"/>
                <a:gd name="T25" fmla="*/ 0 h 59"/>
                <a:gd name="T26" fmla="*/ 12 w 34"/>
                <a:gd name="T27" fmla="*/ 0 h 59"/>
                <a:gd name="T28" fmla="*/ 12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5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1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9" y="50"/>
                    <a:pt x="34" y="44"/>
                    <a:pt x="34" y="38"/>
                  </a:cubicBezTo>
                  <a:cubicBezTo>
                    <a:pt x="34" y="31"/>
                    <a:pt x="30" y="26"/>
                    <a:pt x="21" y="23"/>
                  </a:cubicBezTo>
                  <a:cubicBezTo>
                    <a:pt x="18" y="22"/>
                    <a:pt x="15" y="21"/>
                    <a:pt x="15" y="19"/>
                  </a:cubicBezTo>
                  <a:cubicBezTo>
                    <a:pt x="15" y="17"/>
                    <a:pt x="17" y="17"/>
                    <a:pt x="19" y="17"/>
                  </a:cubicBezTo>
                  <a:cubicBezTo>
                    <a:pt x="23" y="17"/>
                    <a:pt x="26" y="19"/>
                    <a:pt x="27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6" y="7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19" y="36"/>
                    <a:pt x="20" y="37"/>
                    <a:pt x="20" y="39"/>
                  </a:cubicBezTo>
                  <a:cubicBezTo>
                    <a:pt x="20" y="40"/>
                    <a:pt x="18" y="41"/>
                    <a:pt x="15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19" name="Freeform 189"/>
            <p:cNvSpPr>
              <a:spLocks/>
            </p:cNvSpPr>
            <p:nvPr/>
          </p:nvSpPr>
          <p:spPr bwMode="auto">
            <a:xfrm>
              <a:off x="10569575" y="4003675"/>
              <a:ext cx="127000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0 w 34"/>
                <a:gd name="T17" fmla="*/ 18 h 59"/>
                <a:gd name="T18" fmla="*/ 33 w 34"/>
                <a:gd name="T19" fmla="*/ 9 h 59"/>
                <a:gd name="T20" fmla="*/ 31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4 w 34"/>
                <a:gd name="T33" fmla="*/ 34 h 59"/>
                <a:gd name="T34" fmla="*/ 20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3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4" y="34"/>
                  </a:cubicBezTo>
                  <a:cubicBezTo>
                    <a:pt x="20" y="36"/>
                    <a:pt x="20" y="37"/>
                    <a:pt x="20" y="39"/>
                  </a:cubicBezTo>
                  <a:cubicBezTo>
                    <a:pt x="20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20" name="Freeform 190"/>
            <p:cNvSpPr>
              <a:spLocks/>
            </p:cNvSpPr>
            <p:nvPr/>
          </p:nvSpPr>
          <p:spPr bwMode="auto">
            <a:xfrm>
              <a:off x="9348788" y="4286250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8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21" name="Freeform 191"/>
            <p:cNvSpPr>
              <a:spLocks/>
            </p:cNvSpPr>
            <p:nvPr/>
          </p:nvSpPr>
          <p:spPr bwMode="auto">
            <a:xfrm>
              <a:off x="9348788" y="4576763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8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4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0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8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7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22" name="Freeform 192"/>
            <p:cNvSpPr>
              <a:spLocks/>
            </p:cNvSpPr>
            <p:nvPr/>
          </p:nvSpPr>
          <p:spPr bwMode="auto">
            <a:xfrm>
              <a:off x="9348788" y="4843463"/>
              <a:ext cx="128588" cy="223838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2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5 h 59"/>
                <a:gd name="T34" fmla="*/ 21 w 34"/>
                <a:gd name="T35" fmla="*/ 39 h 59"/>
                <a:gd name="T36" fmla="*/ 16 w 34"/>
                <a:gd name="T37" fmla="*/ 41 h 59"/>
                <a:gd name="T38" fmla="*/ 5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8"/>
                    <a:pt x="18" y="17"/>
                    <a:pt x="19" y="17"/>
                  </a:cubicBezTo>
                  <a:cubicBezTo>
                    <a:pt x="24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5"/>
                  </a:cubicBezTo>
                  <a:cubicBezTo>
                    <a:pt x="20" y="36"/>
                    <a:pt x="21" y="38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5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23" name="Freeform 193"/>
            <p:cNvSpPr>
              <a:spLocks/>
            </p:cNvSpPr>
            <p:nvPr/>
          </p:nvSpPr>
          <p:spPr bwMode="auto">
            <a:xfrm>
              <a:off x="9348788" y="5133975"/>
              <a:ext cx="128588" cy="222250"/>
            </a:xfrm>
            <a:custGeom>
              <a:avLst/>
              <a:gdLst>
                <a:gd name="T0" fmla="*/ 22 w 34"/>
                <a:gd name="T1" fmla="*/ 59 h 59"/>
                <a:gd name="T2" fmla="*/ 22 w 34"/>
                <a:gd name="T3" fmla="*/ 51 h 59"/>
                <a:gd name="T4" fmla="*/ 34 w 34"/>
                <a:gd name="T5" fmla="*/ 38 h 59"/>
                <a:gd name="T6" fmla="*/ 22 w 34"/>
                <a:gd name="T7" fmla="*/ 23 h 59"/>
                <a:gd name="T8" fmla="*/ 15 w 34"/>
                <a:gd name="T9" fmla="*/ 19 h 59"/>
                <a:gd name="T10" fmla="*/ 19 w 34"/>
                <a:gd name="T11" fmla="*/ 17 h 59"/>
                <a:gd name="T12" fmla="*/ 28 w 34"/>
                <a:gd name="T13" fmla="*/ 19 h 59"/>
                <a:gd name="T14" fmla="*/ 30 w 34"/>
                <a:gd name="T15" fmla="*/ 20 h 59"/>
                <a:gd name="T16" fmla="*/ 31 w 34"/>
                <a:gd name="T17" fmla="*/ 18 h 59"/>
                <a:gd name="T18" fmla="*/ 33 w 34"/>
                <a:gd name="T19" fmla="*/ 9 h 59"/>
                <a:gd name="T20" fmla="*/ 32 w 34"/>
                <a:gd name="T21" fmla="*/ 9 h 59"/>
                <a:gd name="T22" fmla="*/ 23 w 34"/>
                <a:gd name="T23" fmla="*/ 6 h 59"/>
                <a:gd name="T24" fmla="*/ 23 w 34"/>
                <a:gd name="T25" fmla="*/ 0 h 59"/>
                <a:gd name="T26" fmla="*/ 13 w 34"/>
                <a:gd name="T27" fmla="*/ 0 h 59"/>
                <a:gd name="T28" fmla="*/ 13 w 34"/>
                <a:gd name="T29" fmla="*/ 7 h 59"/>
                <a:gd name="T30" fmla="*/ 1 w 34"/>
                <a:gd name="T31" fmla="*/ 20 h 59"/>
                <a:gd name="T32" fmla="*/ 15 w 34"/>
                <a:gd name="T33" fmla="*/ 34 h 59"/>
                <a:gd name="T34" fmla="*/ 21 w 34"/>
                <a:gd name="T35" fmla="*/ 39 h 59"/>
                <a:gd name="T36" fmla="*/ 16 w 34"/>
                <a:gd name="T37" fmla="*/ 41 h 59"/>
                <a:gd name="T38" fmla="*/ 6 w 34"/>
                <a:gd name="T39" fmla="*/ 38 h 59"/>
                <a:gd name="T40" fmla="*/ 3 w 34"/>
                <a:gd name="T41" fmla="*/ 37 h 59"/>
                <a:gd name="T42" fmla="*/ 0 w 34"/>
                <a:gd name="T43" fmla="*/ 49 h 59"/>
                <a:gd name="T44" fmla="*/ 0 w 34"/>
                <a:gd name="T45" fmla="*/ 49 h 59"/>
                <a:gd name="T46" fmla="*/ 2 w 34"/>
                <a:gd name="T47" fmla="*/ 49 h 59"/>
                <a:gd name="T48" fmla="*/ 12 w 34"/>
                <a:gd name="T49" fmla="*/ 52 h 59"/>
                <a:gd name="T50" fmla="*/ 12 w 34"/>
                <a:gd name="T51" fmla="*/ 59 h 59"/>
                <a:gd name="T52" fmla="*/ 22 w 34"/>
                <a:gd name="T53" fmla="*/ 59 h 59"/>
                <a:gd name="T54" fmla="*/ 22 w 34"/>
                <a:gd name="T5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59">
                  <a:moveTo>
                    <a:pt x="22" y="59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50"/>
                    <a:pt x="34" y="45"/>
                    <a:pt x="34" y="38"/>
                  </a:cubicBezTo>
                  <a:cubicBezTo>
                    <a:pt x="34" y="31"/>
                    <a:pt x="31" y="26"/>
                    <a:pt x="22" y="23"/>
                  </a:cubicBezTo>
                  <a:cubicBezTo>
                    <a:pt x="19" y="22"/>
                    <a:pt x="15" y="21"/>
                    <a:pt x="15" y="19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4" y="17"/>
                    <a:pt x="26" y="19"/>
                    <a:pt x="28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8"/>
                    <a:pt x="27" y="7"/>
                    <a:pt x="23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9"/>
                    <a:pt x="1" y="14"/>
                    <a:pt x="1" y="20"/>
                  </a:cubicBezTo>
                  <a:cubicBezTo>
                    <a:pt x="1" y="29"/>
                    <a:pt x="8" y="32"/>
                    <a:pt x="15" y="34"/>
                  </a:cubicBezTo>
                  <a:cubicBezTo>
                    <a:pt x="20" y="36"/>
                    <a:pt x="21" y="38"/>
                    <a:pt x="21" y="39"/>
                  </a:cubicBezTo>
                  <a:cubicBezTo>
                    <a:pt x="21" y="40"/>
                    <a:pt x="18" y="41"/>
                    <a:pt x="16" y="41"/>
                  </a:cubicBezTo>
                  <a:cubicBezTo>
                    <a:pt x="11" y="41"/>
                    <a:pt x="7" y="39"/>
                    <a:pt x="6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4" y="51"/>
                    <a:pt x="8" y="52"/>
                    <a:pt x="12" y="52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738341" y="4923612"/>
            <a:ext cx="606253" cy="339456"/>
            <a:chOff x="6848475" y="3852863"/>
            <a:chExt cx="847725" cy="474663"/>
          </a:xfrm>
          <a:solidFill>
            <a:schemeClr val="tx1">
              <a:lumMod val="75000"/>
            </a:schemeClr>
          </a:solidFill>
        </p:grpSpPr>
        <p:sp>
          <p:nvSpPr>
            <p:cNvPr id="125" name="Rectangle 194"/>
            <p:cNvSpPr>
              <a:spLocks noChangeArrowheads="1"/>
            </p:cNvSpPr>
            <p:nvPr/>
          </p:nvSpPr>
          <p:spPr bwMode="auto">
            <a:xfrm>
              <a:off x="6848475" y="3852863"/>
              <a:ext cx="847725" cy="17303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26" name="Rectangle 195"/>
            <p:cNvSpPr>
              <a:spLocks noChangeArrowheads="1"/>
            </p:cNvSpPr>
            <p:nvPr/>
          </p:nvSpPr>
          <p:spPr bwMode="auto">
            <a:xfrm>
              <a:off x="6848475" y="4154488"/>
              <a:ext cx="847725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>
          <a:xfrm>
            <a:off x="624404" y="6741557"/>
            <a:ext cx="489736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</a:ln>
          <a:effectLst/>
        </p:spPr>
      </p:cxnSp>
      <p:sp>
        <p:nvSpPr>
          <p:cNvPr id="128" name="Freeform 1823"/>
          <p:cNvSpPr>
            <a:spLocks/>
          </p:cNvSpPr>
          <p:nvPr/>
        </p:nvSpPr>
        <p:spPr bwMode="auto">
          <a:xfrm>
            <a:off x="17771420" y="4638730"/>
            <a:ext cx="9445" cy="25636"/>
          </a:xfrm>
          <a:custGeom>
            <a:avLst/>
            <a:gdLst>
              <a:gd name="T0" fmla="*/ 0 w 3"/>
              <a:gd name="T1" fmla="*/ 0 h 8"/>
              <a:gd name="T2" fmla="*/ 2 w 3"/>
              <a:gd name="T3" fmla="*/ 8 h 8"/>
              <a:gd name="T4" fmla="*/ 3 w 3"/>
              <a:gd name="T5" fmla="*/ 7 h 8"/>
              <a:gd name="T6" fmla="*/ 1 w 3"/>
              <a:gd name="T7" fmla="*/ 0 h 8"/>
              <a:gd name="T8" fmla="*/ 0 w 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8">
                <a:moveTo>
                  <a:pt x="0" y="0"/>
                </a:moveTo>
                <a:cubicBezTo>
                  <a:pt x="0" y="0"/>
                  <a:pt x="0" y="0"/>
                  <a:pt x="2" y="8"/>
                </a:cubicBezTo>
                <a:cubicBezTo>
                  <a:pt x="3" y="7"/>
                  <a:pt x="3" y="7"/>
                  <a:pt x="3" y="7"/>
                </a:cubicBezTo>
                <a:cubicBezTo>
                  <a:pt x="2" y="5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29" name="Freeform 1824"/>
          <p:cNvSpPr>
            <a:spLocks/>
          </p:cNvSpPr>
          <p:nvPr/>
        </p:nvSpPr>
        <p:spPr bwMode="auto">
          <a:xfrm>
            <a:off x="17481331" y="4398563"/>
            <a:ext cx="6747" cy="4048"/>
          </a:xfrm>
          <a:custGeom>
            <a:avLst/>
            <a:gdLst>
              <a:gd name="T0" fmla="*/ 0 w 2"/>
              <a:gd name="T1" fmla="*/ 0 h 1"/>
              <a:gd name="T2" fmla="*/ 1 w 2"/>
              <a:gd name="T3" fmla="*/ 1 h 1"/>
              <a:gd name="T4" fmla="*/ 2 w 2"/>
              <a:gd name="T5" fmla="*/ 0 h 1"/>
              <a:gd name="T6" fmla="*/ 0 w 2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2" y="0"/>
                  <a:pt x="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0" name="Freeform 1825"/>
          <p:cNvSpPr>
            <a:spLocks/>
          </p:cNvSpPr>
          <p:nvPr/>
        </p:nvSpPr>
        <p:spPr bwMode="auto">
          <a:xfrm>
            <a:off x="17956267" y="4498408"/>
            <a:ext cx="10794" cy="24287"/>
          </a:xfrm>
          <a:custGeom>
            <a:avLst/>
            <a:gdLst>
              <a:gd name="T0" fmla="*/ 0 w 3"/>
              <a:gd name="T1" fmla="*/ 0 h 8"/>
              <a:gd name="T2" fmla="*/ 3 w 3"/>
              <a:gd name="T3" fmla="*/ 8 h 8"/>
              <a:gd name="T4" fmla="*/ 3 w 3"/>
              <a:gd name="T5" fmla="*/ 8 h 8"/>
              <a:gd name="T6" fmla="*/ 1 w 3"/>
              <a:gd name="T7" fmla="*/ 0 h 8"/>
              <a:gd name="T8" fmla="*/ 0 w 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8">
                <a:moveTo>
                  <a:pt x="0" y="0"/>
                </a:moveTo>
                <a:cubicBezTo>
                  <a:pt x="0" y="0"/>
                  <a:pt x="0" y="0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2" y="5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1" name="Freeform 1826"/>
          <p:cNvSpPr>
            <a:spLocks/>
          </p:cNvSpPr>
          <p:nvPr/>
        </p:nvSpPr>
        <p:spPr bwMode="auto">
          <a:xfrm>
            <a:off x="18072303" y="4395865"/>
            <a:ext cx="0" cy="31033"/>
          </a:xfrm>
          <a:custGeom>
            <a:avLst/>
            <a:gdLst>
              <a:gd name="T0" fmla="*/ 0 h 10"/>
              <a:gd name="T1" fmla="*/ 10 h 10"/>
              <a:gd name="T2" fmla="*/ 10 h 10"/>
              <a:gd name="T3" fmla="*/ 0 h 1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0">
                <a:moveTo>
                  <a:pt x="0" y="0"/>
                </a:moveTo>
                <a:cubicBezTo>
                  <a:pt x="0" y="3"/>
                  <a:pt x="0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6"/>
                  <a:pt x="0" y="3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2" name="Freeform 1827"/>
          <p:cNvSpPr>
            <a:spLocks/>
          </p:cNvSpPr>
          <p:nvPr/>
        </p:nvSpPr>
        <p:spPr bwMode="auto">
          <a:xfrm>
            <a:off x="17698561" y="4673810"/>
            <a:ext cx="0" cy="37779"/>
          </a:xfrm>
          <a:custGeom>
            <a:avLst/>
            <a:gdLst>
              <a:gd name="T0" fmla="*/ 0 h 12"/>
              <a:gd name="T1" fmla="*/ 12 h 12"/>
              <a:gd name="T2" fmla="*/ 12 h 12"/>
              <a:gd name="T3" fmla="*/ 0 h 12"/>
              <a:gd name="T4" fmla="*/ 0 h 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2">
                <a:moveTo>
                  <a:pt x="0" y="0"/>
                </a:moveTo>
                <a:cubicBezTo>
                  <a:pt x="0" y="0"/>
                  <a:pt x="0" y="8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3" name="Freeform 1828"/>
          <p:cNvSpPr>
            <a:spLocks/>
          </p:cNvSpPr>
          <p:nvPr/>
        </p:nvSpPr>
        <p:spPr bwMode="auto">
          <a:xfrm>
            <a:off x="17509665" y="4405309"/>
            <a:ext cx="0" cy="21588"/>
          </a:xfrm>
          <a:custGeom>
            <a:avLst/>
            <a:gdLst>
              <a:gd name="T0" fmla="*/ 0 h 7"/>
              <a:gd name="T1" fmla="*/ 6 h 7"/>
              <a:gd name="T2" fmla="*/ 7 h 7"/>
              <a:gd name="T3" fmla="*/ 0 h 7"/>
              <a:gd name="T4" fmla="*/ 0 h 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7">
                <a:moveTo>
                  <a:pt x="0" y="0"/>
                </a:moveTo>
                <a:cubicBezTo>
                  <a:pt x="0" y="0"/>
                  <a:pt x="0" y="3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4" name="Freeform 1829"/>
          <p:cNvSpPr>
            <a:spLocks/>
          </p:cNvSpPr>
          <p:nvPr/>
        </p:nvSpPr>
        <p:spPr bwMode="auto">
          <a:xfrm>
            <a:off x="17633797" y="4533488"/>
            <a:ext cx="4048" cy="5397"/>
          </a:xfrm>
          <a:custGeom>
            <a:avLst/>
            <a:gdLst>
              <a:gd name="T0" fmla="*/ 0 w 1"/>
              <a:gd name="T1" fmla="*/ 0 h 2"/>
              <a:gd name="T2" fmla="*/ 0 w 1"/>
              <a:gd name="T3" fmla="*/ 1 h 2"/>
              <a:gd name="T4" fmla="*/ 1 w 1"/>
              <a:gd name="T5" fmla="*/ 2 h 2"/>
              <a:gd name="T6" fmla="*/ 1 w 1"/>
              <a:gd name="T7" fmla="*/ 0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5" name="Freeform 1830"/>
          <p:cNvSpPr>
            <a:spLocks/>
          </p:cNvSpPr>
          <p:nvPr/>
        </p:nvSpPr>
        <p:spPr bwMode="auto">
          <a:xfrm>
            <a:off x="17488077" y="4405310"/>
            <a:ext cx="9445" cy="9445"/>
          </a:xfrm>
          <a:custGeom>
            <a:avLst/>
            <a:gdLst>
              <a:gd name="T0" fmla="*/ 0 w 3"/>
              <a:gd name="T1" fmla="*/ 0 h 3"/>
              <a:gd name="T2" fmla="*/ 3 w 3"/>
              <a:gd name="T3" fmla="*/ 3 h 3"/>
              <a:gd name="T4" fmla="*/ 3 w 3"/>
              <a:gd name="T5" fmla="*/ 0 h 3"/>
              <a:gd name="T6" fmla="*/ 0 w 3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1"/>
                  <a:pt x="3" y="0"/>
                </a:cubicBezTo>
                <a:cubicBezTo>
                  <a:pt x="3" y="0"/>
                  <a:pt x="3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6" name="Freeform 1831"/>
          <p:cNvSpPr>
            <a:spLocks/>
          </p:cNvSpPr>
          <p:nvPr/>
        </p:nvSpPr>
        <p:spPr bwMode="auto">
          <a:xfrm>
            <a:off x="17618954" y="4498407"/>
            <a:ext cx="2699" cy="28335"/>
          </a:xfrm>
          <a:custGeom>
            <a:avLst/>
            <a:gdLst>
              <a:gd name="T0" fmla="*/ 0 w 1"/>
              <a:gd name="T1" fmla="*/ 0 h 9"/>
              <a:gd name="T2" fmla="*/ 0 w 1"/>
              <a:gd name="T3" fmla="*/ 8 h 9"/>
              <a:gd name="T4" fmla="*/ 1 w 1"/>
              <a:gd name="T5" fmla="*/ 9 h 9"/>
              <a:gd name="T6" fmla="*/ 1 w 1"/>
              <a:gd name="T7" fmla="*/ 0 h 9"/>
              <a:gd name="T8" fmla="*/ 0 w 1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9">
                <a:moveTo>
                  <a:pt x="0" y="0"/>
                </a:moveTo>
                <a:cubicBezTo>
                  <a:pt x="0" y="0"/>
                  <a:pt x="0" y="5"/>
                  <a:pt x="0" y="8"/>
                </a:cubicBezTo>
                <a:cubicBezTo>
                  <a:pt x="1" y="9"/>
                  <a:pt x="1" y="9"/>
                  <a:pt x="1" y="9"/>
                </a:cubicBezTo>
                <a:cubicBezTo>
                  <a:pt x="1" y="4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7" name="Freeform 1832"/>
          <p:cNvSpPr>
            <a:spLocks/>
          </p:cNvSpPr>
          <p:nvPr/>
        </p:nvSpPr>
        <p:spPr bwMode="auto">
          <a:xfrm>
            <a:off x="18084447" y="4398563"/>
            <a:ext cx="18890" cy="16191"/>
          </a:xfrm>
          <a:custGeom>
            <a:avLst/>
            <a:gdLst>
              <a:gd name="T0" fmla="*/ 6 w 6"/>
              <a:gd name="T1" fmla="*/ 0 h 5"/>
              <a:gd name="T2" fmla="*/ 0 w 6"/>
              <a:gd name="T3" fmla="*/ 0 h 5"/>
              <a:gd name="T4" fmla="*/ 0 w 6"/>
              <a:gd name="T5" fmla="*/ 5 h 5"/>
              <a:gd name="T6" fmla="*/ 6 w 6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5">
                <a:moveTo>
                  <a:pt x="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3"/>
                  <a:pt x="0" y="5"/>
                </a:cubicBezTo>
                <a:lnTo>
                  <a:pt x="6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8" name="Freeform 1833"/>
          <p:cNvSpPr>
            <a:spLocks/>
          </p:cNvSpPr>
          <p:nvPr/>
        </p:nvSpPr>
        <p:spPr bwMode="auto">
          <a:xfrm>
            <a:off x="17803802" y="4638730"/>
            <a:ext cx="2699" cy="25636"/>
          </a:xfrm>
          <a:custGeom>
            <a:avLst/>
            <a:gdLst>
              <a:gd name="T0" fmla="*/ 0 w 1"/>
              <a:gd name="T1" fmla="*/ 0 h 8"/>
              <a:gd name="T2" fmla="*/ 0 w 1"/>
              <a:gd name="T3" fmla="*/ 8 h 8"/>
              <a:gd name="T4" fmla="*/ 1 w 1"/>
              <a:gd name="T5" fmla="*/ 8 h 8"/>
              <a:gd name="T6" fmla="*/ 1 w 1"/>
              <a:gd name="T7" fmla="*/ 0 h 8"/>
              <a:gd name="T8" fmla="*/ 0 w 1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8">
                <a:moveTo>
                  <a:pt x="0" y="0"/>
                </a:moveTo>
                <a:cubicBezTo>
                  <a:pt x="0" y="0"/>
                  <a:pt x="0" y="5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4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39" name="Freeform 1834"/>
          <p:cNvSpPr>
            <a:spLocks/>
          </p:cNvSpPr>
          <p:nvPr/>
        </p:nvSpPr>
        <p:spPr bwMode="auto">
          <a:xfrm>
            <a:off x="17883408" y="4685954"/>
            <a:ext cx="0" cy="28335"/>
          </a:xfrm>
          <a:custGeom>
            <a:avLst/>
            <a:gdLst>
              <a:gd name="T0" fmla="*/ 0 h 9"/>
              <a:gd name="T1" fmla="*/ 9 h 9"/>
              <a:gd name="T2" fmla="*/ 9 h 9"/>
              <a:gd name="T3" fmla="*/ 0 h 9"/>
              <a:gd name="T4" fmla="*/ 0 h 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9">
                <a:moveTo>
                  <a:pt x="0" y="0"/>
                </a:moveTo>
                <a:cubicBezTo>
                  <a:pt x="0" y="0"/>
                  <a:pt x="0" y="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0" name="Freeform 1835"/>
          <p:cNvSpPr>
            <a:spLocks/>
          </p:cNvSpPr>
          <p:nvPr/>
        </p:nvSpPr>
        <p:spPr bwMode="auto">
          <a:xfrm>
            <a:off x="17819993" y="4673810"/>
            <a:ext cx="2699" cy="2699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1" name="Freeform 1836"/>
          <p:cNvSpPr>
            <a:spLocks/>
          </p:cNvSpPr>
          <p:nvPr/>
        </p:nvSpPr>
        <p:spPr bwMode="auto">
          <a:xfrm>
            <a:off x="17797056" y="4235304"/>
            <a:ext cx="9445" cy="16191"/>
          </a:xfrm>
          <a:custGeom>
            <a:avLst/>
            <a:gdLst>
              <a:gd name="T0" fmla="*/ 2 w 3"/>
              <a:gd name="T1" fmla="*/ 5 h 5"/>
              <a:gd name="T2" fmla="*/ 3 w 3"/>
              <a:gd name="T3" fmla="*/ 5 h 5"/>
              <a:gd name="T4" fmla="*/ 0 w 3"/>
              <a:gd name="T5" fmla="*/ 0 h 5"/>
              <a:gd name="T6" fmla="*/ 0 w 3"/>
              <a:gd name="T7" fmla="*/ 4 h 5"/>
              <a:gd name="T8" fmla="*/ 2 w 3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5">
                <a:moveTo>
                  <a:pt x="2" y="5"/>
                </a:moveTo>
                <a:cubicBezTo>
                  <a:pt x="2" y="5"/>
                  <a:pt x="2" y="5"/>
                  <a:pt x="3" y="5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4"/>
                  <a:pt x="0" y="4"/>
                </a:cubicBezTo>
                <a:cubicBezTo>
                  <a:pt x="0" y="5"/>
                  <a:pt x="1" y="5"/>
                  <a:pt x="2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2" name="Freeform 1839"/>
          <p:cNvSpPr>
            <a:spLocks/>
          </p:cNvSpPr>
          <p:nvPr/>
        </p:nvSpPr>
        <p:spPr bwMode="auto">
          <a:xfrm>
            <a:off x="17784913" y="4229907"/>
            <a:ext cx="9445" cy="18890"/>
          </a:xfrm>
          <a:custGeom>
            <a:avLst/>
            <a:gdLst>
              <a:gd name="T0" fmla="*/ 0 w 3"/>
              <a:gd name="T1" fmla="*/ 5 h 6"/>
              <a:gd name="T2" fmla="*/ 2 w 3"/>
              <a:gd name="T3" fmla="*/ 6 h 6"/>
              <a:gd name="T4" fmla="*/ 3 w 3"/>
              <a:gd name="T5" fmla="*/ 4 h 6"/>
              <a:gd name="T6" fmla="*/ 1 w 3"/>
              <a:gd name="T7" fmla="*/ 0 h 6"/>
              <a:gd name="T8" fmla="*/ 0 w 3"/>
              <a:gd name="T9" fmla="*/ 3 h 6"/>
              <a:gd name="T10" fmla="*/ 0 w 3"/>
              <a:gd name="T11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0" y="5"/>
                </a:moveTo>
                <a:cubicBezTo>
                  <a:pt x="0" y="6"/>
                  <a:pt x="1" y="6"/>
                  <a:pt x="2" y="6"/>
                </a:cubicBezTo>
                <a:cubicBezTo>
                  <a:pt x="3" y="6"/>
                  <a:pt x="3" y="5"/>
                  <a:pt x="3" y="4"/>
                </a:cubicBezTo>
                <a:cubicBezTo>
                  <a:pt x="3" y="4"/>
                  <a:pt x="2" y="2"/>
                  <a:pt x="1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5"/>
                  <a:pt x="0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3" name="Freeform 1840"/>
          <p:cNvSpPr>
            <a:spLocks/>
          </p:cNvSpPr>
          <p:nvPr/>
        </p:nvSpPr>
        <p:spPr bwMode="auto">
          <a:xfrm>
            <a:off x="17764674" y="4242049"/>
            <a:ext cx="22938" cy="64764"/>
          </a:xfrm>
          <a:custGeom>
            <a:avLst/>
            <a:gdLst>
              <a:gd name="T0" fmla="*/ 1 w 7"/>
              <a:gd name="T1" fmla="*/ 20 h 20"/>
              <a:gd name="T2" fmla="*/ 3 w 7"/>
              <a:gd name="T3" fmla="*/ 19 h 20"/>
              <a:gd name="T4" fmla="*/ 3 w 7"/>
              <a:gd name="T5" fmla="*/ 7 h 20"/>
              <a:gd name="T6" fmla="*/ 7 w 7"/>
              <a:gd name="T7" fmla="*/ 7 h 20"/>
              <a:gd name="T8" fmla="*/ 5 w 7"/>
              <a:gd name="T9" fmla="*/ 0 h 20"/>
              <a:gd name="T10" fmla="*/ 0 w 7"/>
              <a:gd name="T11" fmla="*/ 12 h 20"/>
              <a:gd name="T12" fmla="*/ 0 w 7"/>
              <a:gd name="T13" fmla="*/ 19 h 20"/>
              <a:gd name="T14" fmla="*/ 1 w 7"/>
              <a:gd name="T1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20">
                <a:moveTo>
                  <a:pt x="1" y="20"/>
                </a:moveTo>
                <a:cubicBezTo>
                  <a:pt x="2" y="20"/>
                  <a:pt x="3" y="20"/>
                  <a:pt x="3" y="19"/>
                </a:cubicBezTo>
                <a:cubicBezTo>
                  <a:pt x="3" y="18"/>
                  <a:pt x="3" y="13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6" y="2"/>
                  <a:pt x="5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5"/>
                  <a:pt x="0" y="18"/>
                  <a:pt x="0" y="19"/>
                </a:cubicBezTo>
                <a:cubicBezTo>
                  <a:pt x="0" y="20"/>
                  <a:pt x="0" y="20"/>
                  <a:pt x="1" y="2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4" name="Freeform 1841"/>
          <p:cNvSpPr>
            <a:spLocks/>
          </p:cNvSpPr>
          <p:nvPr/>
        </p:nvSpPr>
        <p:spPr bwMode="auto">
          <a:xfrm>
            <a:off x="17752531" y="4283876"/>
            <a:ext cx="9445" cy="22938"/>
          </a:xfrm>
          <a:custGeom>
            <a:avLst/>
            <a:gdLst>
              <a:gd name="T0" fmla="*/ 1 w 3"/>
              <a:gd name="T1" fmla="*/ 7 h 7"/>
              <a:gd name="T2" fmla="*/ 3 w 3"/>
              <a:gd name="T3" fmla="*/ 6 h 7"/>
              <a:gd name="T4" fmla="*/ 3 w 3"/>
              <a:gd name="T5" fmla="*/ 0 h 7"/>
              <a:gd name="T6" fmla="*/ 0 w 3"/>
              <a:gd name="T7" fmla="*/ 6 h 7"/>
              <a:gd name="T8" fmla="*/ 1 w 3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7">
                <a:moveTo>
                  <a:pt x="1" y="7"/>
                </a:moveTo>
                <a:cubicBezTo>
                  <a:pt x="2" y="7"/>
                  <a:pt x="3" y="7"/>
                  <a:pt x="3" y="6"/>
                </a:cubicBezTo>
                <a:cubicBezTo>
                  <a:pt x="3" y="5"/>
                  <a:pt x="3" y="3"/>
                  <a:pt x="3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1" y="7"/>
                  <a:pt x="1" y="7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5" name="Oval 1842"/>
          <p:cNvSpPr>
            <a:spLocks noChangeArrowheads="1"/>
          </p:cNvSpPr>
          <p:nvPr/>
        </p:nvSpPr>
        <p:spPr bwMode="auto">
          <a:xfrm>
            <a:off x="17810548" y="4316259"/>
            <a:ext cx="2158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6" name="Freeform 1844"/>
          <p:cNvSpPr>
            <a:spLocks/>
          </p:cNvSpPr>
          <p:nvPr/>
        </p:nvSpPr>
        <p:spPr bwMode="auto">
          <a:xfrm>
            <a:off x="17930632" y="4395864"/>
            <a:ext cx="13493" cy="51272"/>
          </a:xfrm>
          <a:custGeom>
            <a:avLst/>
            <a:gdLst>
              <a:gd name="T0" fmla="*/ 2 w 4"/>
              <a:gd name="T1" fmla="*/ 16 h 16"/>
              <a:gd name="T2" fmla="*/ 4 w 4"/>
              <a:gd name="T3" fmla="*/ 14 h 16"/>
              <a:gd name="T4" fmla="*/ 4 w 4"/>
              <a:gd name="T5" fmla="*/ 0 h 16"/>
              <a:gd name="T6" fmla="*/ 0 w 4"/>
              <a:gd name="T7" fmla="*/ 0 h 16"/>
              <a:gd name="T8" fmla="*/ 0 w 4"/>
              <a:gd name="T9" fmla="*/ 14 h 16"/>
              <a:gd name="T10" fmla="*/ 2 w 4"/>
              <a:gd name="T11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6">
                <a:moveTo>
                  <a:pt x="2" y="16"/>
                </a:moveTo>
                <a:cubicBezTo>
                  <a:pt x="3" y="16"/>
                  <a:pt x="4" y="15"/>
                  <a:pt x="4" y="14"/>
                </a:cubicBezTo>
                <a:cubicBezTo>
                  <a:pt x="4" y="13"/>
                  <a:pt x="4" y="3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7" name="Oval 1848"/>
          <p:cNvSpPr>
            <a:spLocks noChangeArrowheads="1"/>
          </p:cNvSpPr>
          <p:nvPr/>
        </p:nvSpPr>
        <p:spPr bwMode="auto">
          <a:xfrm>
            <a:off x="17810548" y="4596903"/>
            <a:ext cx="2158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8" name="Freeform 1849"/>
          <p:cNvSpPr>
            <a:spLocks/>
          </p:cNvSpPr>
          <p:nvPr/>
        </p:nvSpPr>
        <p:spPr bwMode="auto">
          <a:xfrm>
            <a:off x="17851026" y="4622539"/>
            <a:ext cx="64764" cy="102543"/>
          </a:xfrm>
          <a:custGeom>
            <a:avLst/>
            <a:gdLst>
              <a:gd name="T0" fmla="*/ 18 w 20"/>
              <a:gd name="T1" fmla="*/ 20 h 32"/>
              <a:gd name="T2" fmla="*/ 13 w 20"/>
              <a:gd name="T3" fmla="*/ 5 h 32"/>
              <a:gd name="T4" fmla="*/ 14 w 20"/>
              <a:gd name="T5" fmla="*/ 5 h 32"/>
              <a:gd name="T6" fmla="*/ 17 w 20"/>
              <a:gd name="T7" fmla="*/ 14 h 32"/>
              <a:gd name="T8" fmla="*/ 19 w 20"/>
              <a:gd name="T9" fmla="*/ 15 h 32"/>
              <a:gd name="T10" fmla="*/ 19 w 20"/>
              <a:gd name="T11" fmla="*/ 13 h 32"/>
              <a:gd name="T12" fmla="*/ 17 w 20"/>
              <a:gd name="T13" fmla="*/ 3 h 32"/>
              <a:gd name="T14" fmla="*/ 13 w 20"/>
              <a:gd name="T15" fmla="*/ 0 h 32"/>
              <a:gd name="T16" fmla="*/ 7 w 20"/>
              <a:gd name="T17" fmla="*/ 0 h 32"/>
              <a:gd name="T18" fmla="*/ 4 w 20"/>
              <a:gd name="T19" fmla="*/ 3 h 32"/>
              <a:gd name="T20" fmla="*/ 1 w 20"/>
              <a:gd name="T21" fmla="*/ 13 h 32"/>
              <a:gd name="T22" fmla="*/ 2 w 20"/>
              <a:gd name="T23" fmla="*/ 15 h 32"/>
              <a:gd name="T24" fmla="*/ 3 w 20"/>
              <a:gd name="T25" fmla="*/ 14 h 32"/>
              <a:gd name="T26" fmla="*/ 6 w 20"/>
              <a:gd name="T27" fmla="*/ 5 h 32"/>
              <a:gd name="T28" fmla="*/ 7 w 20"/>
              <a:gd name="T29" fmla="*/ 5 h 32"/>
              <a:gd name="T30" fmla="*/ 2 w 20"/>
              <a:gd name="T31" fmla="*/ 20 h 32"/>
              <a:gd name="T32" fmla="*/ 7 w 20"/>
              <a:gd name="T33" fmla="*/ 20 h 32"/>
              <a:gd name="T34" fmla="*/ 7 w 20"/>
              <a:gd name="T35" fmla="*/ 27 h 32"/>
              <a:gd name="T36" fmla="*/ 10 w 20"/>
              <a:gd name="T37" fmla="*/ 29 h 32"/>
              <a:gd name="T38" fmla="*/ 10 w 20"/>
              <a:gd name="T39" fmla="*/ 20 h 32"/>
              <a:gd name="T40" fmla="*/ 10 w 20"/>
              <a:gd name="T41" fmla="*/ 20 h 32"/>
              <a:gd name="T42" fmla="*/ 10 w 20"/>
              <a:gd name="T43" fmla="*/ 29 h 32"/>
              <a:gd name="T44" fmla="*/ 14 w 20"/>
              <a:gd name="T45" fmla="*/ 32 h 32"/>
              <a:gd name="T46" fmla="*/ 14 w 20"/>
              <a:gd name="T47" fmla="*/ 20 h 32"/>
              <a:gd name="T48" fmla="*/ 18 w 20"/>
              <a:gd name="T49" fmla="*/ 2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" h="32">
                <a:moveTo>
                  <a:pt x="18" y="20"/>
                </a:move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7" y="13"/>
                  <a:pt x="17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4"/>
                  <a:pt x="20" y="14"/>
                  <a:pt x="19" y="13"/>
                </a:cubicBezTo>
                <a:cubicBezTo>
                  <a:pt x="19" y="13"/>
                  <a:pt x="18" y="7"/>
                  <a:pt x="17" y="3"/>
                </a:cubicBezTo>
                <a:cubicBezTo>
                  <a:pt x="16" y="2"/>
                  <a:pt x="14" y="0"/>
                  <a:pt x="13" y="0"/>
                </a:cubicBezTo>
                <a:cubicBezTo>
                  <a:pt x="12" y="0"/>
                  <a:pt x="8" y="0"/>
                  <a:pt x="7" y="0"/>
                </a:cubicBezTo>
                <a:cubicBezTo>
                  <a:pt x="6" y="0"/>
                  <a:pt x="4" y="2"/>
                  <a:pt x="4" y="3"/>
                </a:cubicBezTo>
                <a:cubicBezTo>
                  <a:pt x="2" y="7"/>
                  <a:pt x="1" y="13"/>
                  <a:pt x="1" y="13"/>
                </a:cubicBezTo>
                <a:cubicBezTo>
                  <a:pt x="0" y="14"/>
                  <a:pt x="1" y="14"/>
                  <a:pt x="2" y="15"/>
                </a:cubicBezTo>
                <a:cubicBezTo>
                  <a:pt x="2" y="15"/>
                  <a:pt x="3" y="14"/>
                  <a:pt x="3" y="14"/>
                </a:cubicBezTo>
                <a:cubicBezTo>
                  <a:pt x="4" y="13"/>
                  <a:pt x="6" y="5"/>
                  <a:pt x="6" y="5"/>
                </a:cubicBezTo>
                <a:cubicBezTo>
                  <a:pt x="7" y="5"/>
                  <a:pt x="7" y="5"/>
                  <a:pt x="7" y="5"/>
                </a:cubicBezTo>
                <a:cubicBezTo>
                  <a:pt x="2" y="20"/>
                  <a:pt x="2" y="20"/>
                  <a:pt x="2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5"/>
                  <a:pt x="7" y="27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5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6"/>
                  <a:pt x="10" y="29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0"/>
                  <a:pt x="14" y="25"/>
                  <a:pt x="14" y="20"/>
                </a:cubicBezTo>
                <a:cubicBezTo>
                  <a:pt x="18" y="20"/>
                  <a:pt x="18" y="20"/>
                  <a:pt x="18" y="2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49" name="Freeform 1850"/>
          <p:cNvSpPr>
            <a:spLocks/>
          </p:cNvSpPr>
          <p:nvPr/>
        </p:nvSpPr>
        <p:spPr bwMode="auto">
          <a:xfrm>
            <a:off x="17981904" y="4482217"/>
            <a:ext cx="29684" cy="25636"/>
          </a:xfrm>
          <a:custGeom>
            <a:avLst/>
            <a:gdLst>
              <a:gd name="T0" fmla="*/ 0 w 9"/>
              <a:gd name="T1" fmla="*/ 4 h 8"/>
              <a:gd name="T2" fmla="*/ 0 w 9"/>
              <a:gd name="T3" fmla="*/ 8 h 8"/>
              <a:gd name="T4" fmla="*/ 9 w 9"/>
              <a:gd name="T5" fmla="*/ 0 h 8"/>
              <a:gd name="T6" fmla="*/ 5 w 9"/>
              <a:gd name="T7" fmla="*/ 0 h 8"/>
              <a:gd name="T8" fmla="*/ 0 w 9"/>
              <a:gd name="T9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0" y="4"/>
                </a:moveTo>
                <a:cubicBezTo>
                  <a:pt x="0" y="5"/>
                  <a:pt x="0" y="6"/>
                  <a:pt x="0" y="8"/>
                </a:cubicBezTo>
                <a:cubicBezTo>
                  <a:pt x="9" y="0"/>
                  <a:pt x="9" y="0"/>
                  <a:pt x="9" y="0"/>
                </a:cubicBezTo>
                <a:cubicBezTo>
                  <a:pt x="7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0" name="Freeform 1851"/>
          <p:cNvSpPr>
            <a:spLocks/>
          </p:cNvSpPr>
          <p:nvPr/>
        </p:nvSpPr>
        <p:spPr bwMode="auto">
          <a:xfrm>
            <a:off x="17981904" y="4395864"/>
            <a:ext cx="51272" cy="51272"/>
          </a:xfrm>
          <a:custGeom>
            <a:avLst/>
            <a:gdLst>
              <a:gd name="T0" fmla="*/ 5 w 16"/>
              <a:gd name="T1" fmla="*/ 3 h 16"/>
              <a:gd name="T2" fmla="*/ 5 w 16"/>
              <a:gd name="T3" fmla="*/ 15 h 16"/>
              <a:gd name="T4" fmla="*/ 6 w 16"/>
              <a:gd name="T5" fmla="*/ 16 h 16"/>
              <a:gd name="T6" fmla="*/ 8 w 16"/>
              <a:gd name="T7" fmla="*/ 15 h 16"/>
              <a:gd name="T8" fmla="*/ 8 w 16"/>
              <a:gd name="T9" fmla="*/ 3 h 16"/>
              <a:gd name="T10" fmla="*/ 9 w 16"/>
              <a:gd name="T11" fmla="*/ 3 h 16"/>
              <a:gd name="T12" fmla="*/ 9 w 16"/>
              <a:gd name="T13" fmla="*/ 15 h 16"/>
              <a:gd name="T14" fmla="*/ 10 w 16"/>
              <a:gd name="T15" fmla="*/ 16 h 16"/>
              <a:gd name="T16" fmla="*/ 12 w 16"/>
              <a:gd name="T17" fmla="*/ 15 h 16"/>
              <a:gd name="T18" fmla="*/ 12 w 16"/>
              <a:gd name="T19" fmla="*/ 3 h 16"/>
              <a:gd name="T20" fmla="*/ 16 w 16"/>
              <a:gd name="T21" fmla="*/ 3 h 16"/>
              <a:gd name="T22" fmla="*/ 16 w 16"/>
              <a:gd name="T23" fmla="*/ 0 h 16"/>
              <a:gd name="T24" fmla="*/ 1 w 16"/>
              <a:gd name="T25" fmla="*/ 0 h 16"/>
              <a:gd name="T26" fmla="*/ 0 w 16"/>
              <a:gd name="T27" fmla="*/ 3 h 16"/>
              <a:gd name="T28" fmla="*/ 5 w 16"/>
              <a:gd name="T2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" h="16">
                <a:moveTo>
                  <a:pt x="5" y="3"/>
                </a:moveTo>
                <a:cubicBezTo>
                  <a:pt x="5" y="8"/>
                  <a:pt x="5" y="14"/>
                  <a:pt x="5" y="15"/>
                </a:cubicBezTo>
                <a:cubicBezTo>
                  <a:pt x="5" y="15"/>
                  <a:pt x="6" y="16"/>
                  <a:pt x="6" y="16"/>
                </a:cubicBezTo>
                <a:cubicBezTo>
                  <a:pt x="7" y="16"/>
                  <a:pt x="8" y="15"/>
                  <a:pt x="8" y="15"/>
                </a:cubicBezTo>
                <a:cubicBezTo>
                  <a:pt x="8" y="13"/>
                  <a:pt x="8" y="3"/>
                  <a:pt x="8" y="3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9" y="13"/>
                  <a:pt x="9" y="15"/>
                </a:cubicBezTo>
                <a:cubicBezTo>
                  <a:pt x="9" y="15"/>
                  <a:pt x="9" y="16"/>
                  <a:pt x="10" y="16"/>
                </a:cubicBezTo>
                <a:cubicBezTo>
                  <a:pt x="11" y="16"/>
                  <a:pt x="12" y="15"/>
                  <a:pt x="12" y="15"/>
                </a:cubicBezTo>
                <a:cubicBezTo>
                  <a:pt x="12" y="14"/>
                  <a:pt x="12" y="8"/>
                  <a:pt x="12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2"/>
                  <a:pt x="16" y="1"/>
                  <a:pt x="16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3"/>
                  <a:pt x="0" y="3"/>
                  <a:pt x="0" y="3"/>
                </a:cubicBezTo>
                <a:cubicBezTo>
                  <a:pt x="5" y="3"/>
                  <a:pt x="5" y="3"/>
                  <a:pt x="5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1" name="Freeform 1852"/>
          <p:cNvSpPr>
            <a:spLocks/>
          </p:cNvSpPr>
          <p:nvPr/>
        </p:nvSpPr>
        <p:spPr bwMode="auto">
          <a:xfrm>
            <a:off x="17946823" y="4395864"/>
            <a:ext cx="13493" cy="51272"/>
          </a:xfrm>
          <a:custGeom>
            <a:avLst/>
            <a:gdLst>
              <a:gd name="T0" fmla="*/ 0 w 4"/>
              <a:gd name="T1" fmla="*/ 14 h 16"/>
              <a:gd name="T2" fmla="*/ 2 w 4"/>
              <a:gd name="T3" fmla="*/ 16 h 16"/>
              <a:gd name="T4" fmla="*/ 4 w 4"/>
              <a:gd name="T5" fmla="*/ 14 h 16"/>
              <a:gd name="T6" fmla="*/ 4 w 4"/>
              <a:gd name="T7" fmla="*/ 0 h 16"/>
              <a:gd name="T8" fmla="*/ 0 w 4"/>
              <a:gd name="T9" fmla="*/ 0 h 16"/>
              <a:gd name="T10" fmla="*/ 0 w 4"/>
              <a:gd name="T11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6">
                <a:moveTo>
                  <a:pt x="0" y="14"/>
                </a:moveTo>
                <a:cubicBezTo>
                  <a:pt x="0" y="15"/>
                  <a:pt x="1" y="16"/>
                  <a:pt x="2" y="16"/>
                </a:cubicBezTo>
                <a:cubicBezTo>
                  <a:pt x="3" y="16"/>
                  <a:pt x="4" y="15"/>
                  <a:pt x="4" y="14"/>
                </a:cubicBezTo>
                <a:cubicBezTo>
                  <a:pt x="4" y="13"/>
                  <a:pt x="4" y="6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13"/>
                  <a:pt x="0" y="1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2" name="Freeform 1853"/>
          <p:cNvSpPr>
            <a:spLocks/>
          </p:cNvSpPr>
          <p:nvPr/>
        </p:nvSpPr>
        <p:spPr bwMode="auto">
          <a:xfrm>
            <a:off x="17851026" y="4360783"/>
            <a:ext cx="13493" cy="28335"/>
          </a:xfrm>
          <a:custGeom>
            <a:avLst/>
            <a:gdLst>
              <a:gd name="T0" fmla="*/ 2 w 4"/>
              <a:gd name="T1" fmla="*/ 9 h 9"/>
              <a:gd name="T2" fmla="*/ 3 w 4"/>
              <a:gd name="T3" fmla="*/ 8 h 9"/>
              <a:gd name="T4" fmla="*/ 4 w 4"/>
              <a:gd name="T5" fmla="*/ 4 h 9"/>
              <a:gd name="T6" fmla="*/ 3 w 4"/>
              <a:gd name="T7" fmla="*/ 0 h 9"/>
              <a:gd name="T8" fmla="*/ 1 w 4"/>
              <a:gd name="T9" fmla="*/ 7 h 9"/>
              <a:gd name="T10" fmla="*/ 2 w 4"/>
              <a:gd name="T11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9">
                <a:moveTo>
                  <a:pt x="2" y="9"/>
                </a:moveTo>
                <a:cubicBezTo>
                  <a:pt x="2" y="9"/>
                  <a:pt x="3" y="8"/>
                  <a:pt x="3" y="8"/>
                </a:cubicBezTo>
                <a:cubicBezTo>
                  <a:pt x="3" y="7"/>
                  <a:pt x="4" y="5"/>
                  <a:pt x="4" y="4"/>
                </a:cubicBezTo>
                <a:cubicBezTo>
                  <a:pt x="3" y="0"/>
                  <a:pt x="3" y="0"/>
                  <a:pt x="3" y="0"/>
                </a:cubicBezTo>
                <a:cubicBezTo>
                  <a:pt x="2" y="3"/>
                  <a:pt x="1" y="7"/>
                  <a:pt x="1" y="7"/>
                </a:cubicBezTo>
                <a:cubicBezTo>
                  <a:pt x="0" y="8"/>
                  <a:pt x="1" y="8"/>
                  <a:pt x="2" y="9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3" name="Oval 1854"/>
          <p:cNvSpPr>
            <a:spLocks noChangeArrowheads="1"/>
          </p:cNvSpPr>
          <p:nvPr/>
        </p:nvSpPr>
        <p:spPr bwMode="auto">
          <a:xfrm>
            <a:off x="17998095" y="4459280"/>
            <a:ext cx="22938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4" name="Oval 1855"/>
          <p:cNvSpPr>
            <a:spLocks noChangeArrowheads="1"/>
          </p:cNvSpPr>
          <p:nvPr/>
        </p:nvSpPr>
        <p:spPr bwMode="auto">
          <a:xfrm>
            <a:off x="17934679" y="4459280"/>
            <a:ext cx="21588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5" name="Freeform 1856"/>
          <p:cNvSpPr>
            <a:spLocks/>
          </p:cNvSpPr>
          <p:nvPr/>
        </p:nvSpPr>
        <p:spPr bwMode="auto">
          <a:xfrm>
            <a:off x="17794357" y="4622538"/>
            <a:ext cx="51272" cy="60717"/>
          </a:xfrm>
          <a:custGeom>
            <a:avLst/>
            <a:gdLst>
              <a:gd name="T0" fmla="*/ 13 w 16"/>
              <a:gd name="T1" fmla="*/ 5 h 19"/>
              <a:gd name="T2" fmla="*/ 13 w 16"/>
              <a:gd name="T3" fmla="*/ 15 h 19"/>
              <a:gd name="T4" fmla="*/ 15 w 16"/>
              <a:gd name="T5" fmla="*/ 16 h 19"/>
              <a:gd name="T6" fmla="*/ 16 w 16"/>
              <a:gd name="T7" fmla="*/ 15 h 19"/>
              <a:gd name="T8" fmla="*/ 16 w 16"/>
              <a:gd name="T9" fmla="*/ 4 h 19"/>
              <a:gd name="T10" fmla="*/ 12 w 16"/>
              <a:gd name="T11" fmla="*/ 0 h 19"/>
              <a:gd name="T12" fmla="*/ 5 w 16"/>
              <a:gd name="T13" fmla="*/ 0 h 19"/>
              <a:gd name="T14" fmla="*/ 0 w 16"/>
              <a:gd name="T15" fmla="*/ 4 h 19"/>
              <a:gd name="T16" fmla="*/ 0 w 16"/>
              <a:gd name="T17" fmla="*/ 11 h 19"/>
              <a:gd name="T18" fmla="*/ 3 w 16"/>
              <a:gd name="T19" fmla="*/ 13 h 19"/>
              <a:gd name="T20" fmla="*/ 3 w 16"/>
              <a:gd name="T21" fmla="*/ 5 h 19"/>
              <a:gd name="T22" fmla="*/ 4 w 16"/>
              <a:gd name="T23" fmla="*/ 5 h 19"/>
              <a:gd name="T24" fmla="*/ 4 w 16"/>
              <a:gd name="T25" fmla="*/ 13 h 19"/>
              <a:gd name="T26" fmla="*/ 8 w 16"/>
              <a:gd name="T27" fmla="*/ 16 h 19"/>
              <a:gd name="T28" fmla="*/ 9 w 16"/>
              <a:gd name="T29" fmla="*/ 16 h 19"/>
              <a:gd name="T30" fmla="*/ 9 w 16"/>
              <a:gd name="T31" fmla="*/ 17 h 19"/>
              <a:gd name="T32" fmla="*/ 13 w 16"/>
              <a:gd name="T33" fmla="*/ 19 h 19"/>
              <a:gd name="T34" fmla="*/ 13 w 16"/>
              <a:gd name="T35" fmla="*/ 5 h 19"/>
              <a:gd name="T36" fmla="*/ 13 w 16"/>
              <a:gd name="T37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" h="19">
                <a:moveTo>
                  <a:pt x="13" y="5"/>
                </a:moveTo>
                <a:cubicBezTo>
                  <a:pt x="13" y="5"/>
                  <a:pt x="13" y="14"/>
                  <a:pt x="13" y="15"/>
                </a:cubicBezTo>
                <a:cubicBezTo>
                  <a:pt x="13" y="15"/>
                  <a:pt x="14" y="16"/>
                  <a:pt x="15" y="16"/>
                </a:cubicBezTo>
                <a:cubicBezTo>
                  <a:pt x="16" y="16"/>
                  <a:pt x="16" y="15"/>
                  <a:pt x="16" y="15"/>
                </a:cubicBezTo>
                <a:cubicBezTo>
                  <a:pt x="16" y="14"/>
                  <a:pt x="16" y="6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11" y="0"/>
                  <a:pt x="6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8"/>
                  <a:pt x="0" y="11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0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9"/>
                  <a:pt x="4" y="13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9" y="16"/>
                  <a:pt x="9" y="16"/>
                </a:cubicBezTo>
                <a:cubicBezTo>
                  <a:pt x="9" y="16"/>
                  <a:pt x="9" y="16"/>
                  <a:pt x="9" y="17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2"/>
                  <a:pt x="13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6" name="Oval 1857"/>
          <p:cNvSpPr>
            <a:spLocks noChangeArrowheads="1"/>
          </p:cNvSpPr>
          <p:nvPr/>
        </p:nvSpPr>
        <p:spPr bwMode="auto">
          <a:xfrm>
            <a:off x="17873963" y="4596903"/>
            <a:ext cx="18890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7" name="Freeform 1858"/>
          <p:cNvSpPr>
            <a:spLocks/>
          </p:cNvSpPr>
          <p:nvPr/>
        </p:nvSpPr>
        <p:spPr bwMode="auto">
          <a:xfrm>
            <a:off x="18058811" y="4395864"/>
            <a:ext cx="13493" cy="44526"/>
          </a:xfrm>
          <a:custGeom>
            <a:avLst/>
            <a:gdLst>
              <a:gd name="T0" fmla="*/ 4 w 4"/>
              <a:gd name="T1" fmla="*/ 10 h 14"/>
              <a:gd name="T2" fmla="*/ 4 w 4"/>
              <a:gd name="T3" fmla="*/ 0 h 14"/>
              <a:gd name="T4" fmla="*/ 0 w 4"/>
              <a:gd name="T5" fmla="*/ 0 h 14"/>
              <a:gd name="T6" fmla="*/ 0 w 4"/>
              <a:gd name="T7" fmla="*/ 14 h 14"/>
              <a:gd name="T8" fmla="*/ 4 w 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4">
                <a:moveTo>
                  <a:pt x="4" y="10"/>
                </a:moveTo>
                <a:cubicBezTo>
                  <a:pt x="4" y="7"/>
                  <a:pt x="4" y="3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13"/>
                  <a:pt x="0" y="14"/>
                </a:cubicBezTo>
                <a:lnTo>
                  <a:pt x="4" y="1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8" name="Freeform 1859"/>
          <p:cNvSpPr>
            <a:spLocks/>
          </p:cNvSpPr>
          <p:nvPr/>
        </p:nvSpPr>
        <p:spPr bwMode="auto">
          <a:xfrm>
            <a:off x="17921187" y="4622539"/>
            <a:ext cx="39129" cy="105242"/>
          </a:xfrm>
          <a:custGeom>
            <a:avLst/>
            <a:gdLst>
              <a:gd name="T0" fmla="*/ 0 w 12"/>
              <a:gd name="T1" fmla="*/ 4 h 33"/>
              <a:gd name="T2" fmla="*/ 0 w 12"/>
              <a:gd name="T3" fmla="*/ 15 h 33"/>
              <a:gd name="T4" fmla="*/ 1 w 12"/>
              <a:gd name="T5" fmla="*/ 16 h 33"/>
              <a:gd name="T6" fmla="*/ 3 w 12"/>
              <a:gd name="T7" fmla="*/ 15 h 33"/>
              <a:gd name="T8" fmla="*/ 3 w 12"/>
              <a:gd name="T9" fmla="*/ 5 h 33"/>
              <a:gd name="T10" fmla="*/ 3 w 12"/>
              <a:gd name="T11" fmla="*/ 5 h 33"/>
              <a:gd name="T12" fmla="*/ 3 w 12"/>
              <a:gd name="T13" fmla="*/ 31 h 33"/>
              <a:gd name="T14" fmla="*/ 5 w 12"/>
              <a:gd name="T15" fmla="*/ 33 h 33"/>
              <a:gd name="T16" fmla="*/ 7 w 12"/>
              <a:gd name="T17" fmla="*/ 31 h 33"/>
              <a:gd name="T18" fmla="*/ 7 w 12"/>
              <a:gd name="T19" fmla="*/ 16 h 33"/>
              <a:gd name="T20" fmla="*/ 8 w 12"/>
              <a:gd name="T21" fmla="*/ 16 h 33"/>
              <a:gd name="T22" fmla="*/ 8 w 12"/>
              <a:gd name="T23" fmla="*/ 31 h 33"/>
              <a:gd name="T24" fmla="*/ 10 w 12"/>
              <a:gd name="T25" fmla="*/ 33 h 33"/>
              <a:gd name="T26" fmla="*/ 12 w 12"/>
              <a:gd name="T27" fmla="*/ 31 h 33"/>
              <a:gd name="T28" fmla="*/ 12 w 12"/>
              <a:gd name="T29" fmla="*/ 19 h 33"/>
              <a:gd name="T30" fmla="*/ 7 w 12"/>
              <a:gd name="T31" fmla="*/ 0 h 33"/>
              <a:gd name="T32" fmla="*/ 4 w 12"/>
              <a:gd name="T33" fmla="*/ 0 h 33"/>
              <a:gd name="T34" fmla="*/ 0 w 12"/>
              <a:gd name="T35" fmla="*/ 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" h="33">
                <a:moveTo>
                  <a:pt x="0" y="4"/>
                </a:moveTo>
                <a:cubicBezTo>
                  <a:pt x="0" y="6"/>
                  <a:pt x="0" y="14"/>
                  <a:pt x="0" y="15"/>
                </a:cubicBezTo>
                <a:cubicBezTo>
                  <a:pt x="0" y="15"/>
                  <a:pt x="0" y="16"/>
                  <a:pt x="1" y="16"/>
                </a:cubicBezTo>
                <a:cubicBezTo>
                  <a:pt x="2" y="16"/>
                  <a:pt x="3" y="15"/>
                  <a:pt x="3" y="15"/>
                </a:cubicBezTo>
                <a:cubicBezTo>
                  <a:pt x="3" y="14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30"/>
                  <a:pt x="3" y="31"/>
                </a:cubicBezTo>
                <a:cubicBezTo>
                  <a:pt x="3" y="32"/>
                  <a:pt x="4" y="33"/>
                  <a:pt x="5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7" y="30"/>
                  <a:pt x="7" y="16"/>
                  <a:pt x="7" y="16"/>
                </a:cubicBezTo>
                <a:cubicBezTo>
                  <a:pt x="7" y="16"/>
                  <a:pt x="7" y="16"/>
                  <a:pt x="8" y="16"/>
                </a:cubicBezTo>
                <a:cubicBezTo>
                  <a:pt x="8" y="16"/>
                  <a:pt x="8" y="30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30"/>
                  <a:pt x="12" y="25"/>
                  <a:pt x="12" y="19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59" name="Freeform 1860"/>
          <p:cNvSpPr>
            <a:spLocks/>
          </p:cNvSpPr>
          <p:nvPr/>
        </p:nvSpPr>
        <p:spPr bwMode="auto">
          <a:xfrm>
            <a:off x="18072303" y="4395865"/>
            <a:ext cx="12144" cy="31033"/>
          </a:xfrm>
          <a:custGeom>
            <a:avLst/>
            <a:gdLst>
              <a:gd name="T0" fmla="*/ 0 w 4"/>
              <a:gd name="T1" fmla="*/ 10 h 10"/>
              <a:gd name="T2" fmla="*/ 4 w 4"/>
              <a:gd name="T3" fmla="*/ 6 h 10"/>
              <a:gd name="T4" fmla="*/ 4 w 4"/>
              <a:gd name="T5" fmla="*/ 1 h 10"/>
              <a:gd name="T6" fmla="*/ 0 w 4"/>
              <a:gd name="T7" fmla="*/ 0 h 10"/>
              <a:gd name="T8" fmla="*/ 0 w 4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0">
                <a:moveTo>
                  <a:pt x="0" y="10"/>
                </a:moveTo>
                <a:cubicBezTo>
                  <a:pt x="4" y="6"/>
                  <a:pt x="4" y="6"/>
                  <a:pt x="4" y="6"/>
                </a:cubicBezTo>
                <a:cubicBezTo>
                  <a:pt x="4" y="4"/>
                  <a:pt x="4" y="2"/>
                  <a:pt x="4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6"/>
                  <a:pt x="0" y="1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0" name="Freeform 1861"/>
          <p:cNvSpPr>
            <a:spLocks/>
          </p:cNvSpPr>
          <p:nvPr/>
        </p:nvSpPr>
        <p:spPr bwMode="auto">
          <a:xfrm>
            <a:off x="17934679" y="4599602"/>
            <a:ext cx="9445" cy="18890"/>
          </a:xfrm>
          <a:custGeom>
            <a:avLst/>
            <a:gdLst>
              <a:gd name="T0" fmla="*/ 0 w 3"/>
              <a:gd name="T1" fmla="*/ 3 h 6"/>
              <a:gd name="T2" fmla="*/ 3 w 3"/>
              <a:gd name="T3" fmla="*/ 6 h 6"/>
              <a:gd name="T4" fmla="*/ 2 w 3"/>
              <a:gd name="T5" fmla="*/ 0 h 6"/>
              <a:gd name="T6" fmla="*/ 0 w 3"/>
              <a:gd name="T7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6">
                <a:moveTo>
                  <a:pt x="0" y="3"/>
                </a:moveTo>
                <a:cubicBezTo>
                  <a:pt x="0" y="4"/>
                  <a:pt x="2" y="6"/>
                  <a:pt x="3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0" y="2"/>
                  <a:pt x="0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1" name="Freeform 1862"/>
          <p:cNvSpPr>
            <a:spLocks/>
          </p:cNvSpPr>
          <p:nvPr/>
        </p:nvSpPr>
        <p:spPr bwMode="auto">
          <a:xfrm>
            <a:off x="17934679" y="4580712"/>
            <a:ext cx="2699" cy="6747"/>
          </a:xfrm>
          <a:custGeom>
            <a:avLst/>
            <a:gdLst>
              <a:gd name="T0" fmla="*/ 0 w 1"/>
              <a:gd name="T1" fmla="*/ 1 h 2"/>
              <a:gd name="T2" fmla="*/ 1 w 1"/>
              <a:gd name="T3" fmla="*/ 2 h 2"/>
              <a:gd name="T4" fmla="*/ 0 w 1"/>
              <a:gd name="T5" fmla="*/ 0 h 2"/>
              <a:gd name="T6" fmla="*/ 0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1"/>
                </a:moveTo>
                <a:cubicBezTo>
                  <a:pt x="0" y="1"/>
                  <a:pt x="0" y="2"/>
                  <a:pt x="1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2" name="Oval 1863"/>
          <p:cNvSpPr>
            <a:spLocks noChangeArrowheads="1"/>
          </p:cNvSpPr>
          <p:nvPr/>
        </p:nvSpPr>
        <p:spPr bwMode="auto">
          <a:xfrm>
            <a:off x="17873963" y="4459280"/>
            <a:ext cx="18890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3" name="Freeform 1864"/>
          <p:cNvSpPr>
            <a:spLocks/>
          </p:cNvSpPr>
          <p:nvPr/>
        </p:nvSpPr>
        <p:spPr bwMode="auto">
          <a:xfrm>
            <a:off x="17857772" y="4482217"/>
            <a:ext cx="51272" cy="105242"/>
          </a:xfrm>
          <a:custGeom>
            <a:avLst/>
            <a:gdLst>
              <a:gd name="T0" fmla="*/ 2 w 16"/>
              <a:gd name="T1" fmla="*/ 16 h 33"/>
              <a:gd name="T2" fmla="*/ 3 w 16"/>
              <a:gd name="T3" fmla="*/ 15 h 33"/>
              <a:gd name="T4" fmla="*/ 3 w 16"/>
              <a:gd name="T5" fmla="*/ 5 h 33"/>
              <a:gd name="T6" fmla="*/ 4 w 16"/>
              <a:gd name="T7" fmla="*/ 5 h 33"/>
              <a:gd name="T8" fmla="*/ 4 w 16"/>
              <a:gd name="T9" fmla="*/ 31 h 33"/>
              <a:gd name="T10" fmla="*/ 6 w 16"/>
              <a:gd name="T11" fmla="*/ 33 h 33"/>
              <a:gd name="T12" fmla="*/ 8 w 16"/>
              <a:gd name="T13" fmla="*/ 31 h 33"/>
              <a:gd name="T14" fmla="*/ 8 w 16"/>
              <a:gd name="T15" fmla="*/ 16 h 33"/>
              <a:gd name="T16" fmla="*/ 8 w 16"/>
              <a:gd name="T17" fmla="*/ 16 h 33"/>
              <a:gd name="T18" fmla="*/ 8 w 16"/>
              <a:gd name="T19" fmla="*/ 31 h 33"/>
              <a:gd name="T20" fmla="*/ 10 w 16"/>
              <a:gd name="T21" fmla="*/ 33 h 33"/>
              <a:gd name="T22" fmla="*/ 12 w 16"/>
              <a:gd name="T23" fmla="*/ 31 h 33"/>
              <a:gd name="T24" fmla="*/ 12 w 16"/>
              <a:gd name="T25" fmla="*/ 5 h 33"/>
              <a:gd name="T26" fmla="*/ 13 w 16"/>
              <a:gd name="T27" fmla="*/ 5 h 33"/>
              <a:gd name="T28" fmla="*/ 13 w 16"/>
              <a:gd name="T29" fmla="*/ 15 h 33"/>
              <a:gd name="T30" fmla="*/ 15 w 16"/>
              <a:gd name="T31" fmla="*/ 16 h 33"/>
              <a:gd name="T32" fmla="*/ 16 w 16"/>
              <a:gd name="T33" fmla="*/ 15 h 33"/>
              <a:gd name="T34" fmla="*/ 16 w 16"/>
              <a:gd name="T35" fmla="*/ 4 h 33"/>
              <a:gd name="T36" fmla="*/ 12 w 16"/>
              <a:gd name="T37" fmla="*/ 0 h 33"/>
              <a:gd name="T38" fmla="*/ 4 w 16"/>
              <a:gd name="T39" fmla="*/ 0 h 33"/>
              <a:gd name="T40" fmla="*/ 0 w 16"/>
              <a:gd name="T41" fmla="*/ 4 h 33"/>
              <a:gd name="T42" fmla="*/ 0 w 16"/>
              <a:gd name="T43" fmla="*/ 15 h 33"/>
              <a:gd name="T44" fmla="*/ 2 w 16"/>
              <a:gd name="T45" fmla="*/ 1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" h="33">
                <a:moveTo>
                  <a:pt x="2" y="16"/>
                </a:moveTo>
                <a:cubicBezTo>
                  <a:pt x="2" y="16"/>
                  <a:pt x="3" y="16"/>
                  <a:pt x="3" y="15"/>
                </a:cubicBezTo>
                <a:cubicBezTo>
                  <a:pt x="3" y="14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30"/>
                  <a:pt x="4" y="31"/>
                </a:cubicBezTo>
                <a:cubicBezTo>
                  <a:pt x="4" y="32"/>
                  <a:pt x="5" y="33"/>
                  <a:pt x="6" y="33"/>
                </a:cubicBezTo>
                <a:cubicBezTo>
                  <a:pt x="7" y="33"/>
                  <a:pt x="8" y="32"/>
                  <a:pt x="8" y="31"/>
                </a:cubicBezTo>
                <a:cubicBezTo>
                  <a:pt x="8" y="30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30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2" y="33"/>
                  <a:pt x="12" y="32"/>
                  <a:pt x="12" y="31"/>
                </a:cubicBezTo>
                <a:cubicBezTo>
                  <a:pt x="12" y="30"/>
                  <a:pt x="12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3" y="5"/>
                  <a:pt x="13" y="14"/>
                  <a:pt x="13" y="15"/>
                </a:cubicBezTo>
                <a:cubicBezTo>
                  <a:pt x="13" y="16"/>
                  <a:pt x="14" y="16"/>
                  <a:pt x="15" y="16"/>
                </a:cubicBezTo>
                <a:cubicBezTo>
                  <a:pt x="15" y="16"/>
                  <a:pt x="16" y="16"/>
                  <a:pt x="16" y="15"/>
                </a:cubicBezTo>
                <a:cubicBezTo>
                  <a:pt x="16" y="14"/>
                  <a:pt x="16" y="6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11" y="0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14"/>
                  <a:pt x="0" y="15"/>
                </a:cubicBezTo>
                <a:cubicBezTo>
                  <a:pt x="0" y="16"/>
                  <a:pt x="1" y="16"/>
                  <a:pt x="2" y="16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4" name="Freeform 1865"/>
          <p:cNvSpPr>
            <a:spLocks/>
          </p:cNvSpPr>
          <p:nvPr/>
        </p:nvSpPr>
        <p:spPr bwMode="auto">
          <a:xfrm>
            <a:off x="17857772" y="4376975"/>
            <a:ext cx="51272" cy="70161"/>
          </a:xfrm>
          <a:custGeom>
            <a:avLst/>
            <a:gdLst>
              <a:gd name="T0" fmla="*/ 3 w 16"/>
              <a:gd name="T1" fmla="*/ 0 h 22"/>
              <a:gd name="T2" fmla="*/ 0 w 16"/>
              <a:gd name="T3" fmla="*/ 9 h 22"/>
              <a:gd name="T4" fmla="*/ 5 w 16"/>
              <a:gd name="T5" fmla="*/ 9 h 22"/>
              <a:gd name="T6" fmla="*/ 5 w 16"/>
              <a:gd name="T7" fmla="*/ 21 h 22"/>
              <a:gd name="T8" fmla="*/ 6 w 16"/>
              <a:gd name="T9" fmla="*/ 22 h 22"/>
              <a:gd name="T10" fmla="*/ 8 w 16"/>
              <a:gd name="T11" fmla="*/ 21 h 22"/>
              <a:gd name="T12" fmla="*/ 8 w 16"/>
              <a:gd name="T13" fmla="*/ 9 h 22"/>
              <a:gd name="T14" fmla="*/ 8 w 16"/>
              <a:gd name="T15" fmla="*/ 9 h 22"/>
              <a:gd name="T16" fmla="*/ 8 w 16"/>
              <a:gd name="T17" fmla="*/ 21 h 22"/>
              <a:gd name="T18" fmla="*/ 10 w 16"/>
              <a:gd name="T19" fmla="*/ 22 h 22"/>
              <a:gd name="T20" fmla="*/ 12 w 16"/>
              <a:gd name="T21" fmla="*/ 21 h 22"/>
              <a:gd name="T22" fmla="*/ 12 w 16"/>
              <a:gd name="T23" fmla="*/ 9 h 22"/>
              <a:gd name="T24" fmla="*/ 16 w 16"/>
              <a:gd name="T25" fmla="*/ 9 h 22"/>
              <a:gd name="T26" fmla="*/ 15 w 16"/>
              <a:gd name="T27" fmla="*/ 6 h 22"/>
              <a:gd name="T28" fmla="*/ 6 w 16"/>
              <a:gd name="T29" fmla="*/ 6 h 22"/>
              <a:gd name="T30" fmla="*/ 3 w 16"/>
              <a:gd name="T3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" h="22">
                <a:moveTo>
                  <a:pt x="3" y="0"/>
                </a:moveTo>
                <a:cubicBezTo>
                  <a:pt x="0" y="9"/>
                  <a:pt x="0" y="9"/>
                  <a:pt x="0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20"/>
                  <a:pt x="5" y="21"/>
                </a:cubicBezTo>
                <a:cubicBezTo>
                  <a:pt x="5" y="21"/>
                  <a:pt x="5" y="22"/>
                  <a:pt x="6" y="22"/>
                </a:cubicBezTo>
                <a:cubicBezTo>
                  <a:pt x="7" y="22"/>
                  <a:pt x="8" y="21"/>
                  <a:pt x="8" y="21"/>
                </a:cubicBezTo>
                <a:cubicBezTo>
                  <a:pt x="8" y="1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19"/>
                  <a:pt x="8" y="21"/>
                </a:cubicBezTo>
                <a:cubicBezTo>
                  <a:pt x="8" y="21"/>
                  <a:pt x="9" y="22"/>
                  <a:pt x="10" y="22"/>
                </a:cubicBezTo>
                <a:cubicBezTo>
                  <a:pt x="11" y="22"/>
                  <a:pt x="12" y="21"/>
                  <a:pt x="12" y="21"/>
                </a:cubicBezTo>
                <a:cubicBezTo>
                  <a:pt x="12" y="20"/>
                  <a:pt x="12" y="14"/>
                  <a:pt x="12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5" y="7"/>
                  <a:pt x="15" y="6"/>
                </a:cubicBezTo>
                <a:cubicBezTo>
                  <a:pt x="6" y="6"/>
                  <a:pt x="6" y="6"/>
                  <a:pt x="6" y="6"/>
                </a:cubicBezTo>
                <a:lnTo>
                  <a:pt x="3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5" name="Freeform 1866"/>
          <p:cNvSpPr>
            <a:spLocks/>
          </p:cNvSpPr>
          <p:nvPr/>
        </p:nvSpPr>
        <p:spPr bwMode="auto">
          <a:xfrm>
            <a:off x="17560937" y="4459280"/>
            <a:ext cx="22938" cy="18890"/>
          </a:xfrm>
          <a:custGeom>
            <a:avLst/>
            <a:gdLst>
              <a:gd name="T0" fmla="*/ 7 w 7"/>
              <a:gd name="T1" fmla="*/ 3 h 6"/>
              <a:gd name="T2" fmla="*/ 4 w 7"/>
              <a:gd name="T3" fmla="*/ 0 h 6"/>
              <a:gd name="T4" fmla="*/ 0 w 7"/>
              <a:gd name="T5" fmla="*/ 3 h 6"/>
              <a:gd name="T6" fmla="*/ 1 w 7"/>
              <a:gd name="T7" fmla="*/ 4 h 6"/>
              <a:gd name="T8" fmla="*/ 3 w 7"/>
              <a:gd name="T9" fmla="*/ 6 h 6"/>
              <a:gd name="T10" fmla="*/ 4 w 7"/>
              <a:gd name="T11" fmla="*/ 6 h 6"/>
              <a:gd name="T12" fmla="*/ 7 w 7"/>
              <a:gd name="T13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7" y="3"/>
                </a:moveTo>
                <a:cubicBezTo>
                  <a:pt x="7" y="1"/>
                  <a:pt x="6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4" y="6"/>
                </a:cubicBezTo>
                <a:cubicBezTo>
                  <a:pt x="6" y="6"/>
                  <a:pt x="7" y="5"/>
                  <a:pt x="7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6" name="Freeform 1867"/>
          <p:cNvSpPr>
            <a:spLocks/>
          </p:cNvSpPr>
          <p:nvPr/>
        </p:nvSpPr>
        <p:spPr bwMode="auto">
          <a:xfrm>
            <a:off x="17573080" y="4482216"/>
            <a:ext cx="22938" cy="21588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7 w 7"/>
              <a:gd name="T5" fmla="*/ 7 h 7"/>
              <a:gd name="T6" fmla="*/ 6 w 7"/>
              <a:gd name="T7" fmla="*/ 3 h 7"/>
              <a:gd name="T8" fmla="*/ 2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7" y="7"/>
                  <a:pt x="7" y="7"/>
                  <a:pt x="7" y="7"/>
                </a:cubicBezTo>
                <a:cubicBezTo>
                  <a:pt x="7" y="6"/>
                  <a:pt x="7" y="4"/>
                  <a:pt x="6" y="3"/>
                </a:cubicBezTo>
                <a:cubicBezTo>
                  <a:pt x="6" y="2"/>
                  <a:pt x="4" y="0"/>
                  <a:pt x="2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7" name="Freeform 1868"/>
          <p:cNvSpPr>
            <a:spLocks/>
          </p:cNvSpPr>
          <p:nvPr/>
        </p:nvSpPr>
        <p:spPr bwMode="auto">
          <a:xfrm>
            <a:off x="17484029" y="4395864"/>
            <a:ext cx="51272" cy="37779"/>
          </a:xfrm>
          <a:custGeom>
            <a:avLst/>
            <a:gdLst>
              <a:gd name="T0" fmla="*/ 16 w 16"/>
              <a:gd name="T1" fmla="*/ 3 h 12"/>
              <a:gd name="T2" fmla="*/ 15 w 16"/>
              <a:gd name="T3" fmla="*/ 0 h 12"/>
              <a:gd name="T4" fmla="*/ 1 w 16"/>
              <a:gd name="T5" fmla="*/ 1 h 12"/>
              <a:gd name="T6" fmla="*/ 0 w 16"/>
              <a:gd name="T7" fmla="*/ 2 h 12"/>
              <a:gd name="T8" fmla="*/ 1 w 16"/>
              <a:gd name="T9" fmla="*/ 3 h 12"/>
              <a:gd name="T10" fmla="*/ 4 w 16"/>
              <a:gd name="T11" fmla="*/ 3 h 12"/>
              <a:gd name="T12" fmla="*/ 4 w 16"/>
              <a:gd name="T13" fmla="*/ 6 h 12"/>
              <a:gd name="T14" fmla="*/ 8 w 16"/>
              <a:gd name="T15" fmla="*/ 9 h 12"/>
              <a:gd name="T16" fmla="*/ 8 w 16"/>
              <a:gd name="T17" fmla="*/ 3 h 12"/>
              <a:gd name="T18" fmla="*/ 8 w 16"/>
              <a:gd name="T19" fmla="*/ 3 h 12"/>
              <a:gd name="T20" fmla="*/ 8 w 16"/>
              <a:gd name="T21" fmla="*/ 10 h 12"/>
              <a:gd name="T22" fmla="*/ 12 w 16"/>
              <a:gd name="T23" fmla="*/ 12 h 12"/>
              <a:gd name="T24" fmla="*/ 12 w 16"/>
              <a:gd name="T25" fmla="*/ 3 h 12"/>
              <a:gd name="T26" fmla="*/ 16 w 16"/>
              <a:gd name="T27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12">
                <a:moveTo>
                  <a:pt x="16" y="3"/>
                </a:moveTo>
                <a:cubicBezTo>
                  <a:pt x="16" y="2"/>
                  <a:pt x="15" y="1"/>
                  <a:pt x="1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2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"/>
                  <a:pt x="4" y="5"/>
                  <a:pt x="4" y="6"/>
                </a:cubicBezTo>
                <a:cubicBezTo>
                  <a:pt x="8" y="9"/>
                  <a:pt x="8" y="9"/>
                  <a:pt x="8" y="9"/>
                </a:cubicBezTo>
                <a:cubicBezTo>
                  <a:pt x="8" y="6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8" y="3"/>
                  <a:pt x="8" y="6"/>
                  <a:pt x="8" y="10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0"/>
                  <a:pt x="12" y="6"/>
                  <a:pt x="12" y="3"/>
                </a:cubicBezTo>
                <a:cubicBezTo>
                  <a:pt x="16" y="3"/>
                  <a:pt x="16" y="3"/>
                  <a:pt x="16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8" name="Freeform 1869"/>
          <p:cNvSpPr>
            <a:spLocks/>
          </p:cNvSpPr>
          <p:nvPr/>
        </p:nvSpPr>
        <p:spPr bwMode="auto">
          <a:xfrm>
            <a:off x="17573080" y="4395864"/>
            <a:ext cx="13493" cy="51272"/>
          </a:xfrm>
          <a:custGeom>
            <a:avLst/>
            <a:gdLst>
              <a:gd name="T0" fmla="*/ 0 w 4"/>
              <a:gd name="T1" fmla="*/ 14 h 16"/>
              <a:gd name="T2" fmla="*/ 2 w 4"/>
              <a:gd name="T3" fmla="*/ 16 h 16"/>
              <a:gd name="T4" fmla="*/ 4 w 4"/>
              <a:gd name="T5" fmla="*/ 14 h 16"/>
              <a:gd name="T6" fmla="*/ 4 w 4"/>
              <a:gd name="T7" fmla="*/ 0 h 16"/>
              <a:gd name="T8" fmla="*/ 0 w 4"/>
              <a:gd name="T9" fmla="*/ 0 h 16"/>
              <a:gd name="T10" fmla="*/ 0 w 4"/>
              <a:gd name="T11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6">
                <a:moveTo>
                  <a:pt x="0" y="14"/>
                </a:moveTo>
                <a:cubicBezTo>
                  <a:pt x="0" y="15"/>
                  <a:pt x="1" y="16"/>
                  <a:pt x="2" y="16"/>
                </a:cubicBezTo>
                <a:cubicBezTo>
                  <a:pt x="3" y="16"/>
                  <a:pt x="4" y="15"/>
                  <a:pt x="4" y="14"/>
                </a:cubicBezTo>
                <a:cubicBezTo>
                  <a:pt x="4" y="13"/>
                  <a:pt x="4" y="7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13"/>
                  <a:pt x="0" y="1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69" name="Freeform 1871"/>
          <p:cNvSpPr>
            <a:spLocks/>
          </p:cNvSpPr>
          <p:nvPr/>
        </p:nvSpPr>
        <p:spPr bwMode="auto">
          <a:xfrm>
            <a:off x="17714752" y="4363482"/>
            <a:ext cx="9445" cy="28335"/>
          </a:xfrm>
          <a:custGeom>
            <a:avLst/>
            <a:gdLst>
              <a:gd name="T0" fmla="*/ 0 w 3"/>
              <a:gd name="T1" fmla="*/ 8 h 9"/>
              <a:gd name="T2" fmla="*/ 1 w 3"/>
              <a:gd name="T3" fmla="*/ 9 h 9"/>
              <a:gd name="T4" fmla="*/ 3 w 3"/>
              <a:gd name="T5" fmla="*/ 8 h 9"/>
              <a:gd name="T6" fmla="*/ 3 w 3"/>
              <a:gd name="T7" fmla="*/ 0 h 9"/>
              <a:gd name="T8" fmla="*/ 0 w 3"/>
              <a:gd name="T9" fmla="*/ 5 h 9"/>
              <a:gd name="T10" fmla="*/ 0 w 3"/>
              <a:gd name="T1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9">
                <a:moveTo>
                  <a:pt x="0" y="8"/>
                </a:moveTo>
                <a:cubicBezTo>
                  <a:pt x="0" y="8"/>
                  <a:pt x="1" y="9"/>
                  <a:pt x="1" y="9"/>
                </a:cubicBezTo>
                <a:cubicBezTo>
                  <a:pt x="2" y="9"/>
                  <a:pt x="3" y="8"/>
                  <a:pt x="3" y="8"/>
                </a:cubicBezTo>
                <a:cubicBezTo>
                  <a:pt x="3" y="7"/>
                  <a:pt x="3" y="3"/>
                  <a:pt x="3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7"/>
                  <a:pt x="0" y="8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0" name="Freeform 1873"/>
          <p:cNvSpPr>
            <a:spLocks/>
          </p:cNvSpPr>
          <p:nvPr/>
        </p:nvSpPr>
        <p:spPr bwMode="auto">
          <a:xfrm>
            <a:off x="17685068" y="4395864"/>
            <a:ext cx="13493" cy="51272"/>
          </a:xfrm>
          <a:custGeom>
            <a:avLst/>
            <a:gdLst>
              <a:gd name="T0" fmla="*/ 2 w 4"/>
              <a:gd name="T1" fmla="*/ 16 h 16"/>
              <a:gd name="T2" fmla="*/ 4 w 4"/>
              <a:gd name="T3" fmla="*/ 14 h 16"/>
              <a:gd name="T4" fmla="*/ 4 w 4"/>
              <a:gd name="T5" fmla="*/ 0 h 16"/>
              <a:gd name="T6" fmla="*/ 0 w 4"/>
              <a:gd name="T7" fmla="*/ 0 h 16"/>
              <a:gd name="T8" fmla="*/ 0 w 4"/>
              <a:gd name="T9" fmla="*/ 14 h 16"/>
              <a:gd name="T10" fmla="*/ 2 w 4"/>
              <a:gd name="T11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6">
                <a:moveTo>
                  <a:pt x="2" y="16"/>
                </a:moveTo>
                <a:cubicBezTo>
                  <a:pt x="3" y="16"/>
                  <a:pt x="4" y="15"/>
                  <a:pt x="4" y="14"/>
                </a:cubicBezTo>
                <a:cubicBezTo>
                  <a:pt x="4" y="13"/>
                  <a:pt x="4" y="3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13"/>
                  <a:pt x="0" y="14"/>
                </a:cubicBezTo>
                <a:cubicBezTo>
                  <a:pt x="0" y="15"/>
                  <a:pt x="0" y="16"/>
                  <a:pt x="2" y="16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1" name="Freeform 1874"/>
          <p:cNvSpPr>
            <a:spLocks/>
          </p:cNvSpPr>
          <p:nvPr/>
        </p:nvSpPr>
        <p:spPr bwMode="auto">
          <a:xfrm>
            <a:off x="17558238" y="4395864"/>
            <a:ext cx="12144" cy="51272"/>
          </a:xfrm>
          <a:custGeom>
            <a:avLst/>
            <a:gdLst>
              <a:gd name="T0" fmla="*/ 2 w 4"/>
              <a:gd name="T1" fmla="*/ 16 h 16"/>
              <a:gd name="T2" fmla="*/ 4 w 4"/>
              <a:gd name="T3" fmla="*/ 14 h 16"/>
              <a:gd name="T4" fmla="*/ 4 w 4"/>
              <a:gd name="T5" fmla="*/ 0 h 16"/>
              <a:gd name="T6" fmla="*/ 0 w 4"/>
              <a:gd name="T7" fmla="*/ 0 h 16"/>
              <a:gd name="T8" fmla="*/ 0 w 4"/>
              <a:gd name="T9" fmla="*/ 14 h 16"/>
              <a:gd name="T10" fmla="*/ 2 w 4"/>
              <a:gd name="T11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6">
                <a:moveTo>
                  <a:pt x="2" y="16"/>
                </a:moveTo>
                <a:cubicBezTo>
                  <a:pt x="3" y="16"/>
                  <a:pt x="4" y="15"/>
                  <a:pt x="4" y="14"/>
                </a:cubicBezTo>
                <a:cubicBezTo>
                  <a:pt x="4" y="13"/>
                  <a:pt x="4" y="4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2" name="Freeform 1875"/>
          <p:cNvSpPr>
            <a:spLocks/>
          </p:cNvSpPr>
          <p:nvPr/>
        </p:nvSpPr>
        <p:spPr bwMode="auto">
          <a:xfrm>
            <a:off x="17736340" y="4482217"/>
            <a:ext cx="51272" cy="105242"/>
          </a:xfrm>
          <a:custGeom>
            <a:avLst/>
            <a:gdLst>
              <a:gd name="T0" fmla="*/ 11 w 16"/>
              <a:gd name="T1" fmla="*/ 0 h 33"/>
              <a:gd name="T2" fmla="*/ 4 w 16"/>
              <a:gd name="T3" fmla="*/ 0 h 33"/>
              <a:gd name="T4" fmla="*/ 0 w 16"/>
              <a:gd name="T5" fmla="*/ 4 h 33"/>
              <a:gd name="T6" fmla="*/ 0 w 16"/>
              <a:gd name="T7" fmla="*/ 15 h 33"/>
              <a:gd name="T8" fmla="*/ 1 w 16"/>
              <a:gd name="T9" fmla="*/ 16 h 33"/>
              <a:gd name="T10" fmla="*/ 3 w 16"/>
              <a:gd name="T11" fmla="*/ 15 h 33"/>
              <a:gd name="T12" fmla="*/ 3 w 16"/>
              <a:gd name="T13" fmla="*/ 5 h 33"/>
              <a:gd name="T14" fmla="*/ 3 w 16"/>
              <a:gd name="T15" fmla="*/ 5 h 33"/>
              <a:gd name="T16" fmla="*/ 3 w 16"/>
              <a:gd name="T17" fmla="*/ 31 h 33"/>
              <a:gd name="T18" fmla="*/ 5 w 16"/>
              <a:gd name="T19" fmla="*/ 33 h 33"/>
              <a:gd name="T20" fmla="*/ 7 w 16"/>
              <a:gd name="T21" fmla="*/ 31 h 33"/>
              <a:gd name="T22" fmla="*/ 7 w 16"/>
              <a:gd name="T23" fmla="*/ 16 h 33"/>
              <a:gd name="T24" fmla="*/ 8 w 16"/>
              <a:gd name="T25" fmla="*/ 16 h 33"/>
              <a:gd name="T26" fmla="*/ 8 w 16"/>
              <a:gd name="T27" fmla="*/ 31 h 33"/>
              <a:gd name="T28" fmla="*/ 10 w 16"/>
              <a:gd name="T29" fmla="*/ 33 h 33"/>
              <a:gd name="T30" fmla="*/ 12 w 16"/>
              <a:gd name="T31" fmla="*/ 31 h 33"/>
              <a:gd name="T32" fmla="*/ 12 w 16"/>
              <a:gd name="T33" fmla="*/ 5 h 33"/>
              <a:gd name="T34" fmla="*/ 13 w 16"/>
              <a:gd name="T35" fmla="*/ 5 h 33"/>
              <a:gd name="T36" fmla="*/ 13 w 16"/>
              <a:gd name="T37" fmla="*/ 15 h 33"/>
              <a:gd name="T38" fmla="*/ 14 w 16"/>
              <a:gd name="T39" fmla="*/ 16 h 33"/>
              <a:gd name="T40" fmla="*/ 16 w 16"/>
              <a:gd name="T41" fmla="*/ 15 h 33"/>
              <a:gd name="T42" fmla="*/ 16 w 16"/>
              <a:gd name="T43" fmla="*/ 4 h 33"/>
              <a:gd name="T44" fmla="*/ 11 w 16"/>
              <a:gd name="T4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" h="33">
                <a:moveTo>
                  <a:pt x="11" y="0"/>
                </a:moveTo>
                <a:cubicBezTo>
                  <a:pt x="10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14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2" y="16"/>
                  <a:pt x="3" y="16"/>
                  <a:pt x="3" y="15"/>
                </a:cubicBezTo>
                <a:cubicBezTo>
                  <a:pt x="3" y="14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30"/>
                  <a:pt x="3" y="31"/>
                </a:cubicBezTo>
                <a:cubicBezTo>
                  <a:pt x="3" y="32"/>
                  <a:pt x="4" y="33"/>
                  <a:pt x="5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7" y="30"/>
                  <a:pt x="7" y="16"/>
                  <a:pt x="7" y="16"/>
                </a:cubicBezTo>
                <a:cubicBezTo>
                  <a:pt x="7" y="16"/>
                  <a:pt x="7" y="16"/>
                  <a:pt x="8" y="16"/>
                </a:cubicBezTo>
                <a:cubicBezTo>
                  <a:pt x="8" y="16"/>
                  <a:pt x="8" y="30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30"/>
                  <a:pt x="12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3" y="5"/>
                  <a:pt x="13" y="14"/>
                  <a:pt x="13" y="15"/>
                </a:cubicBezTo>
                <a:cubicBezTo>
                  <a:pt x="13" y="16"/>
                  <a:pt x="13" y="16"/>
                  <a:pt x="14" y="16"/>
                </a:cubicBezTo>
                <a:cubicBezTo>
                  <a:pt x="15" y="16"/>
                  <a:pt x="16" y="16"/>
                  <a:pt x="16" y="15"/>
                </a:cubicBezTo>
                <a:cubicBezTo>
                  <a:pt x="16" y="14"/>
                  <a:pt x="16" y="6"/>
                  <a:pt x="16" y="4"/>
                </a:cubicBezTo>
                <a:cubicBezTo>
                  <a:pt x="16" y="2"/>
                  <a:pt x="14" y="0"/>
                  <a:pt x="11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3" name="Oval 1876"/>
          <p:cNvSpPr>
            <a:spLocks noChangeArrowheads="1"/>
          </p:cNvSpPr>
          <p:nvPr/>
        </p:nvSpPr>
        <p:spPr bwMode="auto">
          <a:xfrm>
            <a:off x="17749832" y="4316259"/>
            <a:ext cx="2158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4" name="Freeform 1877"/>
          <p:cNvSpPr>
            <a:spLocks/>
          </p:cNvSpPr>
          <p:nvPr/>
        </p:nvSpPr>
        <p:spPr bwMode="auto">
          <a:xfrm>
            <a:off x="17608160" y="4482216"/>
            <a:ext cx="51272" cy="70161"/>
          </a:xfrm>
          <a:custGeom>
            <a:avLst/>
            <a:gdLst>
              <a:gd name="T0" fmla="*/ 13 w 16"/>
              <a:gd name="T1" fmla="*/ 5 h 22"/>
              <a:gd name="T2" fmla="*/ 13 w 16"/>
              <a:gd name="T3" fmla="*/ 5 h 22"/>
              <a:gd name="T4" fmla="*/ 13 w 16"/>
              <a:gd name="T5" fmla="*/ 15 h 22"/>
              <a:gd name="T6" fmla="*/ 15 w 16"/>
              <a:gd name="T7" fmla="*/ 16 h 22"/>
              <a:gd name="T8" fmla="*/ 16 w 16"/>
              <a:gd name="T9" fmla="*/ 15 h 22"/>
              <a:gd name="T10" fmla="*/ 16 w 16"/>
              <a:gd name="T11" fmla="*/ 4 h 22"/>
              <a:gd name="T12" fmla="*/ 12 w 16"/>
              <a:gd name="T13" fmla="*/ 0 h 22"/>
              <a:gd name="T14" fmla="*/ 5 w 16"/>
              <a:gd name="T15" fmla="*/ 0 h 22"/>
              <a:gd name="T16" fmla="*/ 0 w 16"/>
              <a:gd name="T17" fmla="*/ 4 h 22"/>
              <a:gd name="T18" fmla="*/ 0 w 16"/>
              <a:gd name="T19" fmla="*/ 10 h 22"/>
              <a:gd name="T20" fmla="*/ 3 w 16"/>
              <a:gd name="T21" fmla="*/ 13 h 22"/>
              <a:gd name="T22" fmla="*/ 3 w 16"/>
              <a:gd name="T23" fmla="*/ 5 h 22"/>
              <a:gd name="T24" fmla="*/ 4 w 16"/>
              <a:gd name="T25" fmla="*/ 5 h 22"/>
              <a:gd name="T26" fmla="*/ 4 w 16"/>
              <a:gd name="T27" fmla="*/ 14 h 22"/>
              <a:gd name="T28" fmla="*/ 8 w 16"/>
              <a:gd name="T29" fmla="*/ 17 h 22"/>
              <a:gd name="T30" fmla="*/ 8 w 16"/>
              <a:gd name="T31" fmla="*/ 16 h 22"/>
              <a:gd name="T32" fmla="*/ 9 w 16"/>
              <a:gd name="T33" fmla="*/ 16 h 22"/>
              <a:gd name="T34" fmla="*/ 9 w 16"/>
              <a:gd name="T35" fmla="*/ 18 h 22"/>
              <a:gd name="T36" fmla="*/ 13 w 16"/>
              <a:gd name="T37" fmla="*/ 22 h 22"/>
              <a:gd name="T38" fmla="*/ 13 w 16"/>
              <a:gd name="T39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" h="22">
                <a:moveTo>
                  <a:pt x="13" y="5"/>
                </a:move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3" y="14"/>
                  <a:pt x="13" y="15"/>
                </a:cubicBezTo>
                <a:cubicBezTo>
                  <a:pt x="13" y="16"/>
                  <a:pt x="14" y="16"/>
                  <a:pt x="15" y="16"/>
                </a:cubicBezTo>
                <a:cubicBezTo>
                  <a:pt x="16" y="16"/>
                  <a:pt x="16" y="16"/>
                  <a:pt x="16" y="15"/>
                </a:cubicBezTo>
                <a:cubicBezTo>
                  <a:pt x="16" y="14"/>
                  <a:pt x="16" y="6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11" y="0"/>
                  <a:pt x="6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8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0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9"/>
                  <a:pt x="4" y="14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6"/>
                  <a:pt x="8" y="16"/>
                </a:cubicBezTo>
                <a:cubicBezTo>
                  <a:pt x="8" y="16"/>
                  <a:pt x="8" y="16"/>
                  <a:pt x="9" y="16"/>
                </a:cubicBezTo>
                <a:cubicBezTo>
                  <a:pt x="9" y="16"/>
                  <a:pt x="9" y="17"/>
                  <a:pt x="9" y="18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14"/>
                  <a:pt x="13" y="5"/>
                  <a:pt x="13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5" name="Oval 1878"/>
          <p:cNvSpPr>
            <a:spLocks noChangeArrowheads="1"/>
          </p:cNvSpPr>
          <p:nvPr/>
        </p:nvSpPr>
        <p:spPr bwMode="auto">
          <a:xfrm>
            <a:off x="17749832" y="4459280"/>
            <a:ext cx="21588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6" name="Oval 1879"/>
          <p:cNvSpPr>
            <a:spLocks noChangeArrowheads="1"/>
          </p:cNvSpPr>
          <p:nvPr/>
        </p:nvSpPr>
        <p:spPr bwMode="auto">
          <a:xfrm>
            <a:off x="17749832" y="4596903"/>
            <a:ext cx="2158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7" name="Oval 1880"/>
          <p:cNvSpPr>
            <a:spLocks noChangeArrowheads="1"/>
          </p:cNvSpPr>
          <p:nvPr/>
        </p:nvSpPr>
        <p:spPr bwMode="auto">
          <a:xfrm>
            <a:off x="17624351" y="4459280"/>
            <a:ext cx="22938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8" name="Oval 1882"/>
          <p:cNvSpPr>
            <a:spLocks noChangeArrowheads="1"/>
          </p:cNvSpPr>
          <p:nvPr/>
        </p:nvSpPr>
        <p:spPr bwMode="auto">
          <a:xfrm>
            <a:off x="17689115" y="4459280"/>
            <a:ext cx="18890" cy="18890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79" name="Oval 1883"/>
          <p:cNvSpPr>
            <a:spLocks noChangeArrowheads="1"/>
          </p:cNvSpPr>
          <p:nvPr/>
        </p:nvSpPr>
        <p:spPr bwMode="auto">
          <a:xfrm>
            <a:off x="17689115" y="4596903"/>
            <a:ext cx="18890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0" name="Freeform 1884"/>
          <p:cNvSpPr>
            <a:spLocks/>
          </p:cNvSpPr>
          <p:nvPr/>
        </p:nvSpPr>
        <p:spPr bwMode="auto">
          <a:xfrm>
            <a:off x="17729593" y="4341894"/>
            <a:ext cx="60717" cy="105242"/>
          </a:xfrm>
          <a:custGeom>
            <a:avLst/>
            <a:gdLst>
              <a:gd name="T0" fmla="*/ 16 w 19"/>
              <a:gd name="T1" fmla="*/ 3 h 33"/>
              <a:gd name="T2" fmla="*/ 12 w 19"/>
              <a:gd name="T3" fmla="*/ 0 h 33"/>
              <a:gd name="T4" fmla="*/ 7 w 19"/>
              <a:gd name="T5" fmla="*/ 0 h 33"/>
              <a:gd name="T6" fmla="*/ 3 w 19"/>
              <a:gd name="T7" fmla="*/ 3 h 33"/>
              <a:gd name="T8" fmla="*/ 0 w 19"/>
              <a:gd name="T9" fmla="*/ 13 h 33"/>
              <a:gd name="T10" fmla="*/ 1 w 19"/>
              <a:gd name="T11" fmla="*/ 15 h 33"/>
              <a:gd name="T12" fmla="*/ 3 w 19"/>
              <a:gd name="T13" fmla="*/ 14 h 33"/>
              <a:gd name="T14" fmla="*/ 5 w 19"/>
              <a:gd name="T15" fmla="*/ 4 h 33"/>
              <a:gd name="T16" fmla="*/ 6 w 19"/>
              <a:gd name="T17" fmla="*/ 4 h 33"/>
              <a:gd name="T18" fmla="*/ 2 w 19"/>
              <a:gd name="T19" fmla="*/ 20 h 33"/>
              <a:gd name="T20" fmla="*/ 6 w 19"/>
              <a:gd name="T21" fmla="*/ 20 h 33"/>
              <a:gd name="T22" fmla="*/ 6 w 19"/>
              <a:gd name="T23" fmla="*/ 32 h 33"/>
              <a:gd name="T24" fmla="*/ 8 w 19"/>
              <a:gd name="T25" fmla="*/ 33 h 33"/>
              <a:gd name="T26" fmla="*/ 9 w 19"/>
              <a:gd name="T27" fmla="*/ 32 h 33"/>
              <a:gd name="T28" fmla="*/ 9 w 19"/>
              <a:gd name="T29" fmla="*/ 20 h 33"/>
              <a:gd name="T30" fmla="*/ 10 w 19"/>
              <a:gd name="T31" fmla="*/ 20 h 33"/>
              <a:gd name="T32" fmla="*/ 10 w 19"/>
              <a:gd name="T33" fmla="*/ 32 h 33"/>
              <a:gd name="T34" fmla="*/ 12 w 19"/>
              <a:gd name="T35" fmla="*/ 33 h 33"/>
              <a:gd name="T36" fmla="*/ 13 w 19"/>
              <a:gd name="T37" fmla="*/ 32 h 33"/>
              <a:gd name="T38" fmla="*/ 13 w 19"/>
              <a:gd name="T39" fmla="*/ 20 h 33"/>
              <a:gd name="T40" fmla="*/ 18 w 19"/>
              <a:gd name="T41" fmla="*/ 20 h 33"/>
              <a:gd name="T42" fmla="*/ 13 w 19"/>
              <a:gd name="T43" fmla="*/ 4 h 33"/>
              <a:gd name="T44" fmla="*/ 14 w 19"/>
              <a:gd name="T45" fmla="*/ 4 h 33"/>
              <a:gd name="T46" fmla="*/ 16 w 19"/>
              <a:gd name="T47" fmla="*/ 14 h 33"/>
              <a:gd name="T48" fmla="*/ 18 w 19"/>
              <a:gd name="T49" fmla="*/ 15 h 33"/>
              <a:gd name="T50" fmla="*/ 19 w 19"/>
              <a:gd name="T51" fmla="*/ 13 h 33"/>
              <a:gd name="T52" fmla="*/ 16 w 19"/>
              <a:gd name="T53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" h="33">
                <a:moveTo>
                  <a:pt x="16" y="3"/>
                </a:moveTo>
                <a:cubicBezTo>
                  <a:pt x="16" y="1"/>
                  <a:pt x="14" y="0"/>
                  <a:pt x="12" y="0"/>
                </a:cubicBezTo>
                <a:cubicBezTo>
                  <a:pt x="11" y="0"/>
                  <a:pt x="8" y="0"/>
                  <a:pt x="7" y="0"/>
                </a:cubicBezTo>
                <a:cubicBezTo>
                  <a:pt x="5" y="0"/>
                  <a:pt x="4" y="1"/>
                  <a:pt x="3" y="3"/>
                </a:cubicBezTo>
                <a:cubicBezTo>
                  <a:pt x="2" y="7"/>
                  <a:pt x="0" y="12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2" y="15"/>
                  <a:pt x="3" y="14"/>
                  <a:pt x="3" y="14"/>
                </a:cubicBezTo>
                <a:cubicBezTo>
                  <a:pt x="3" y="13"/>
                  <a:pt x="5" y="4"/>
                  <a:pt x="5" y="4"/>
                </a:cubicBezTo>
                <a:cubicBezTo>
                  <a:pt x="6" y="4"/>
                  <a:pt x="6" y="4"/>
                  <a:pt x="6" y="4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5"/>
                  <a:pt x="6" y="31"/>
                  <a:pt x="6" y="32"/>
                </a:cubicBezTo>
                <a:cubicBezTo>
                  <a:pt x="6" y="32"/>
                  <a:pt x="7" y="33"/>
                  <a:pt x="8" y="33"/>
                </a:cubicBezTo>
                <a:cubicBezTo>
                  <a:pt x="9" y="33"/>
                  <a:pt x="9" y="32"/>
                  <a:pt x="9" y="32"/>
                </a:cubicBezTo>
                <a:cubicBezTo>
                  <a:pt x="9" y="3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30"/>
                  <a:pt x="10" y="32"/>
                </a:cubicBezTo>
                <a:cubicBezTo>
                  <a:pt x="10" y="32"/>
                  <a:pt x="11" y="33"/>
                  <a:pt x="12" y="33"/>
                </a:cubicBezTo>
                <a:cubicBezTo>
                  <a:pt x="12" y="33"/>
                  <a:pt x="13" y="32"/>
                  <a:pt x="13" y="32"/>
                </a:cubicBezTo>
                <a:cubicBezTo>
                  <a:pt x="13" y="31"/>
                  <a:pt x="13" y="25"/>
                  <a:pt x="13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3" y="4"/>
                  <a:pt x="13" y="4"/>
                  <a:pt x="1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6" y="13"/>
                  <a:pt x="16" y="14"/>
                </a:cubicBezTo>
                <a:cubicBezTo>
                  <a:pt x="17" y="14"/>
                  <a:pt x="17" y="15"/>
                  <a:pt x="18" y="15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12"/>
                  <a:pt x="17" y="7"/>
                  <a:pt x="16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1" name="Freeform 1885"/>
          <p:cNvSpPr>
            <a:spLocks/>
          </p:cNvSpPr>
          <p:nvPr/>
        </p:nvSpPr>
        <p:spPr bwMode="auto">
          <a:xfrm>
            <a:off x="17637844" y="4599602"/>
            <a:ext cx="9445" cy="18890"/>
          </a:xfrm>
          <a:custGeom>
            <a:avLst/>
            <a:gdLst>
              <a:gd name="T0" fmla="*/ 3 w 3"/>
              <a:gd name="T1" fmla="*/ 3 h 6"/>
              <a:gd name="T2" fmla="*/ 2 w 3"/>
              <a:gd name="T3" fmla="*/ 0 h 6"/>
              <a:gd name="T4" fmla="*/ 0 w 3"/>
              <a:gd name="T5" fmla="*/ 6 h 6"/>
              <a:gd name="T6" fmla="*/ 3 w 3"/>
              <a:gd name="T7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6">
                <a:moveTo>
                  <a:pt x="3" y="3"/>
                </a:moveTo>
                <a:cubicBezTo>
                  <a:pt x="3" y="2"/>
                  <a:pt x="2" y="1"/>
                  <a:pt x="2" y="0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3" y="4"/>
                  <a:pt x="3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2" name="Freeform 1886"/>
          <p:cNvSpPr>
            <a:spLocks/>
          </p:cNvSpPr>
          <p:nvPr/>
        </p:nvSpPr>
        <p:spPr bwMode="auto">
          <a:xfrm>
            <a:off x="17647289" y="4578014"/>
            <a:ext cx="2699" cy="9445"/>
          </a:xfrm>
          <a:custGeom>
            <a:avLst/>
            <a:gdLst>
              <a:gd name="T0" fmla="*/ 1 w 1"/>
              <a:gd name="T1" fmla="*/ 1 h 3"/>
              <a:gd name="T2" fmla="*/ 1 w 1"/>
              <a:gd name="T3" fmla="*/ 0 h 3"/>
              <a:gd name="T4" fmla="*/ 0 w 1"/>
              <a:gd name="T5" fmla="*/ 3 h 3"/>
              <a:gd name="T6" fmla="*/ 1 w 1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3">
                <a:moveTo>
                  <a:pt x="1" y="1"/>
                </a:moveTo>
                <a:cubicBezTo>
                  <a:pt x="1" y="1"/>
                  <a:pt x="1" y="1"/>
                  <a:pt x="1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3" name="Freeform 1888"/>
          <p:cNvSpPr>
            <a:spLocks/>
          </p:cNvSpPr>
          <p:nvPr/>
        </p:nvSpPr>
        <p:spPr bwMode="auto">
          <a:xfrm>
            <a:off x="17729593" y="4622539"/>
            <a:ext cx="58018" cy="63415"/>
          </a:xfrm>
          <a:custGeom>
            <a:avLst/>
            <a:gdLst>
              <a:gd name="T0" fmla="*/ 12 w 18"/>
              <a:gd name="T1" fmla="*/ 0 h 20"/>
              <a:gd name="T2" fmla="*/ 7 w 18"/>
              <a:gd name="T3" fmla="*/ 0 h 20"/>
              <a:gd name="T4" fmla="*/ 3 w 18"/>
              <a:gd name="T5" fmla="*/ 3 h 20"/>
              <a:gd name="T6" fmla="*/ 0 w 18"/>
              <a:gd name="T7" fmla="*/ 13 h 20"/>
              <a:gd name="T8" fmla="*/ 1 w 18"/>
              <a:gd name="T9" fmla="*/ 15 h 20"/>
              <a:gd name="T10" fmla="*/ 3 w 18"/>
              <a:gd name="T11" fmla="*/ 14 h 20"/>
              <a:gd name="T12" fmla="*/ 5 w 18"/>
              <a:gd name="T13" fmla="*/ 5 h 20"/>
              <a:gd name="T14" fmla="*/ 6 w 18"/>
              <a:gd name="T15" fmla="*/ 5 h 20"/>
              <a:gd name="T16" fmla="*/ 2 w 18"/>
              <a:gd name="T17" fmla="*/ 20 h 20"/>
              <a:gd name="T18" fmla="*/ 3 w 18"/>
              <a:gd name="T19" fmla="*/ 20 h 20"/>
              <a:gd name="T20" fmla="*/ 15 w 18"/>
              <a:gd name="T21" fmla="*/ 13 h 20"/>
              <a:gd name="T22" fmla="*/ 13 w 18"/>
              <a:gd name="T23" fmla="*/ 5 h 20"/>
              <a:gd name="T24" fmla="*/ 14 w 18"/>
              <a:gd name="T25" fmla="*/ 5 h 20"/>
              <a:gd name="T26" fmla="*/ 16 w 18"/>
              <a:gd name="T27" fmla="*/ 12 h 20"/>
              <a:gd name="T28" fmla="*/ 18 w 18"/>
              <a:gd name="T29" fmla="*/ 11 h 20"/>
              <a:gd name="T30" fmla="*/ 16 w 18"/>
              <a:gd name="T31" fmla="*/ 3 h 20"/>
              <a:gd name="T32" fmla="*/ 12 w 18"/>
              <a:gd name="T3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20">
                <a:moveTo>
                  <a:pt x="12" y="0"/>
                </a:moveTo>
                <a:cubicBezTo>
                  <a:pt x="11" y="0"/>
                  <a:pt x="8" y="0"/>
                  <a:pt x="7" y="0"/>
                </a:cubicBezTo>
                <a:cubicBezTo>
                  <a:pt x="5" y="0"/>
                  <a:pt x="4" y="2"/>
                  <a:pt x="3" y="3"/>
                </a:cubicBezTo>
                <a:cubicBezTo>
                  <a:pt x="2" y="7"/>
                  <a:pt x="0" y="13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2" y="15"/>
                  <a:pt x="3" y="14"/>
                  <a:pt x="3" y="14"/>
                </a:cubicBezTo>
                <a:cubicBezTo>
                  <a:pt x="3" y="13"/>
                  <a:pt x="5" y="5"/>
                  <a:pt x="5" y="5"/>
                </a:cubicBezTo>
                <a:cubicBezTo>
                  <a:pt x="6" y="5"/>
                  <a:pt x="6" y="5"/>
                  <a:pt x="6" y="5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5" y="13"/>
                  <a:pt x="15" y="13"/>
                  <a:pt x="15" y="13"/>
                </a:cubicBez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5" y="10"/>
                  <a:pt x="16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9"/>
                  <a:pt x="17" y="6"/>
                  <a:pt x="16" y="3"/>
                </a:cubicBezTo>
                <a:cubicBezTo>
                  <a:pt x="16" y="2"/>
                  <a:pt x="14" y="0"/>
                  <a:pt x="12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4" name="Freeform 1889"/>
          <p:cNvSpPr>
            <a:spLocks/>
          </p:cNvSpPr>
          <p:nvPr/>
        </p:nvSpPr>
        <p:spPr bwMode="auto">
          <a:xfrm>
            <a:off x="17672924" y="4622539"/>
            <a:ext cx="51272" cy="98496"/>
          </a:xfrm>
          <a:custGeom>
            <a:avLst/>
            <a:gdLst>
              <a:gd name="T0" fmla="*/ 13 w 16"/>
              <a:gd name="T1" fmla="*/ 5 h 31"/>
              <a:gd name="T2" fmla="*/ 13 w 16"/>
              <a:gd name="T3" fmla="*/ 15 h 31"/>
              <a:gd name="T4" fmla="*/ 14 w 16"/>
              <a:gd name="T5" fmla="*/ 16 h 31"/>
              <a:gd name="T6" fmla="*/ 16 w 16"/>
              <a:gd name="T7" fmla="*/ 15 h 31"/>
              <a:gd name="T8" fmla="*/ 16 w 16"/>
              <a:gd name="T9" fmla="*/ 4 h 31"/>
              <a:gd name="T10" fmla="*/ 12 w 16"/>
              <a:gd name="T11" fmla="*/ 0 h 31"/>
              <a:gd name="T12" fmla="*/ 4 w 16"/>
              <a:gd name="T13" fmla="*/ 0 h 31"/>
              <a:gd name="T14" fmla="*/ 0 w 16"/>
              <a:gd name="T15" fmla="*/ 4 h 31"/>
              <a:gd name="T16" fmla="*/ 0 w 16"/>
              <a:gd name="T17" fmla="*/ 15 h 31"/>
              <a:gd name="T18" fmla="*/ 1 w 16"/>
              <a:gd name="T19" fmla="*/ 16 h 31"/>
              <a:gd name="T20" fmla="*/ 3 w 16"/>
              <a:gd name="T21" fmla="*/ 15 h 31"/>
              <a:gd name="T22" fmla="*/ 3 w 16"/>
              <a:gd name="T23" fmla="*/ 5 h 31"/>
              <a:gd name="T24" fmla="*/ 4 w 16"/>
              <a:gd name="T25" fmla="*/ 5 h 31"/>
              <a:gd name="T26" fmla="*/ 4 w 16"/>
              <a:gd name="T27" fmla="*/ 31 h 31"/>
              <a:gd name="T28" fmla="*/ 8 w 16"/>
              <a:gd name="T29" fmla="*/ 28 h 31"/>
              <a:gd name="T30" fmla="*/ 8 w 16"/>
              <a:gd name="T31" fmla="*/ 16 h 31"/>
              <a:gd name="T32" fmla="*/ 8 w 16"/>
              <a:gd name="T33" fmla="*/ 16 h 31"/>
              <a:gd name="T34" fmla="*/ 8 w 16"/>
              <a:gd name="T35" fmla="*/ 28 h 31"/>
              <a:gd name="T36" fmla="*/ 12 w 16"/>
              <a:gd name="T37" fmla="*/ 25 h 31"/>
              <a:gd name="T38" fmla="*/ 12 w 16"/>
              <a:gd name="T39" fmla="*/ 5 h 31"/>
              <a:gd name="T40" fmla="*/ 13 w 16"/>
              <a:gd name="T41" fmla="*/ 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" h="31">
                <a:moveTo>
                  <a:pt x="13" y="5"/>
                </a:moveTo>
                <a:cubicBezTo>
                  <a:pt x="13" y="5"/>
                  <a:pt x="13" y="14"/>
                  <a:pt x="13" y="15"/>
                </a:cubicBezTo>
                <a:cubicBezTo>
                  <a:pt x="13" y="15"/>
                  <a:pt x="14" y="16"/>
                  <a:pt x="14" y="16"/>
                </a:cubicBezTo>
                <a:cubicBezTo>
                  <a:pt x="15" y="16"/>
                  <a:pt x="16" y="15"/>
                  <a:pt x="16" y="15"/>
                </a:cubicBezTo>
                <a:cubicBezTo>
                  <a:pt x="16" y="14"/>
                  <a:pt x="16" y="6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10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14"/>
                  <a:pt x="0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2" y="16"/>
                  <a:pt x="3" y="15"/>
                  <a:pt x="3" y="15"/>
                </a:cubicBezTo>
                <a:cubicBezTo>
                  <a:pt x="3" y="14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26"/>
                  <a:pt x="4" y="31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4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23"/>
                  <a:pt x="8" y="28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18"/>
                  <a:pt x="12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5" name="Freeform 1890"/>
          <p:cNvSpPr>
            <a:spLocks/>
          </p:cNvSpPr>
          <p:nvPr/>
        </p:nvSpPr>
        <p:spPr bwMode="auto">
          <a:xfrm>
            <a:off x="17956267" y="4762861"/>
            <a:ext cx="16191" cy="9445"/>
          </a:xfrm>
          <a:custGeom>
            <a:avLst/>
            <a:gdLst>
              <a:gd name="T0" fmla="*/ 1 w 5"/>
              <a:gd name="T1" fmla="*/ 0 h 3"/>
              <a:gd name="T2" fmla="*/ 0 w 5"/>
              <a:gd name="T3" fmla="*/ 0 h 3"/>
              <a:gd name="T4" fmla="*/ 5 w 5"/>
              <a:gd name="T5" fmla="*/ 3 h 3"/>
              <a:gd name="T6" fmla="*/ 1 w 5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3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5" y="3"/>
                  <a:pt x="5" y="3"/>
                  <a:pt x="5" y="3"/>
                </a:cubicBezTo>
                <a:cubicBezTo>
                  <a:pt x="4" y="2"/>
                  <a:pt x="3" y="0"/>
                  <a:pt x="1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6" name="Freeform 1891"/>
          <p:cNvSpPr>
            <a:spLocks/>
          </p:cNvSpPr>
          <p:nvPr/>
        </p:nvSpPr>
        <p:spPr bwMode="auto">
          <a:xfrm>
            <a:off x="17937378" y="4739925"/>
            <a:ext cx="18890" cy="20239"/>
          </a:xfrm>
          <a:custGeom>
            <a:avLst/>
            <a:gdLst>
              <a:gd name="T0" fmla="*/ 6 w 6"/>
              <a:gd name="T1" fmla="*/ 3 h 6"/>
              <a:gd name="T2" fmla="*/ 3 w 6"/>
              <a:gd name="T3" fmla="*/ 0 h 6"/>
              <a:gd name="T4" fmla="*/ 0 w 6"/>
              <a:gd name="T5" fmla="*/ 3 h 6"/>
              <a:gd name="T6" fmla="*/ 0 w 6"/>
              <a:gd name="T7" fmla="*/ 3 h 6"/>
              <a:gd name="T8" fmla="*/ 4 w 6"/>
              <a:gd name="T9" fmla="*/ 6 h 6"/>
              <a:gd name="T10" fmla="*/ 6 w 6"/>
              <a:gd name="T11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6">
                <a:moveTo>
                  <a:pt x="6" y="3"/>
                </a:moveTo>
                <a:cubicBezTo>
                  <a:pt x="6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4" y="6"/>
                  <a:pt x="4" y="6"/>
                  <a:pt x="4" y="6"/>
                </a:cubicBezTo>
                <a:cubicBezTo>
                  <a:pt x="6" y="6"/>
                  <a:pt x="6" y="4"/>
                  <a:pt x="6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7" name="Freeform 1892"/>
          <p:cNvSpPr>
            <a:spLocks/>
          </p:cNvSpPr>
          <p:nvPr/>
        </p:nvSpPr>
        <p:spPr bwMode="auto">
          <a:xfrm>
            <a:off x="17624351" y="4739924"/>
            <a:ext cx="18890" cy="13493"/>
          </a:xfrm>
          <a:custGeom>
            <a:avLst/>
            <a:gdLst>
              <a:gd name="T0" fmla="*/ 4 w 6"/>
              <a:gd name="T1" fmla="*/ 0 h 4"/>
              <a:gd name="T2" fmla="*/ 0 w 6"/>
              <a:gd name="T3" fmla="*/ 3 h 4"/>
              <a:gd name="T4" fmla="*/ 1 w 6"/>
              <a:gd name="T5" fmla="*/ 4 h 4"/>
              <a:gd name="T6" fmla="*/ 6 w 6"/>
              <a:gd name="T7" fmla="*/ 1 h 4"/>
              <a:gd name="T8" fmla="*/ 4 w 6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">
                <a:moveTo>
                  <a:pt x="4" y="0"/>
                </a:moveTo>
                <a:cubicBezTo>
                  <a:pt x="2" y="0"/>
                  <a:pt x="0" y="1"/>
                  <a:pt x="0" y="3"/>
                </a:cubicBezTo>
                <a:cubicBezTo>
                  <a:pt x="0" y="3"/>
                  <a:pt x="0" y="4"/>
                  <a:pt x="1" y="4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5" y="0"/>
                  <a:pt x="4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8" name="Freeform 1893"/>
          <p:cNvSpPr>
            <a:spLocks/>
          </p:cNvSpPr>
          <p:nvPr/>
        </p:nvSpPr>
        <p:spPr bwMode="auto">
          <a:xfrm>
            <a:off x="17593319" y="4765560"/>
            <a:ext cx="5397" cy="9445"/>
          </a:xfrm>
          <a:custGeom>
            <a:avLst/>
            <a:gdLst>
              <a:gd name="T0" fmla="*/ 1 w 2"/>
              <a:gd name="T1" fmla="*/ 0 h 3"/>
              <a:gd name="T2" fmla="*/ 0 w 2"/>
              <a:gd name="T3" fmla="*/ 3 h 3"/>
              <a:gd name="T4" fmla="*/ 2 w 2"/>
              <a:gd name="T5" fmla="*/ 2 h 3"/>
              <a:gd name="T6" fmla="*/ 1 w 2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1" y="0"/>
                </a:moveTo>
                <a:cubicBezTo>
                  <a:pt x="0" y="3"/>
                  <a:pt x="0" y="3"/>
                  <a:pt x="0" y="3"/>
                </a:cubicBezTo>
                <a:cubicBezTo>
                  <a:pt x="2" y="2"/>
                  <a:pt x="2" y="2"/>
                  <a:pt x="2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89" name="Freeform 1894"/>
          <p:cNvSpPr>
            <a:spLocks/>
          </p:cNvSpPr>
          <p:nvPr/>
        </p:nvSpPr>
        <p:spPr bwMode="auto">
          <a:xfrm>
            <a:off x="18135718" y="4059901"/>
            <a:ext cx="6747" cy="0"/>
          </a:xfrm>
          <a:custGeom>
            <a:avLst/>
            <a:gdLst>
              <a:gd name="T0" fmla="*/ 1 w 2"/>
              <a:gd name="T1" fmla="*/ 0 w 2"/>
              <a:gd name="T2" fmla="*/ 0 w 2"/>
              <a:gd name="T3" fmla="*/ 0 w 2"/>
              <a:gd name="T4" fmla="*/ 2 w 2"/>
              <a:gd name="T5" fmla="*/ 1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0" name="Freeform 1896"/>
          <p:cNvSpPr>
            <a:spLocks/>
          </p:cNvSpPr>
          <p:nvPr/>
        </p:nvSpPr>
        <p:spPr bwMode="auto">
          <a:xfrm>
            <a:off x="18084447" y="4127364"/>
            <a:ext cx="37779" cy="35081"/>
          </a:xfrm>
          <a:custGeom>
            <a:avLst/>
            <a:gdLst>
              <a:gd name="T0" fmla="*/ 0 w 12"/>
              <a:gd name="T1" fmla="*/ 8 h 11"/>
              <a:gd name="T2" fmla="*/ 0 w 12"/>
              <a:gd name="T3" fmla="*/ 9 h 11"/>
              <a:gd name="T4" fmla="*/ 12 w 12"/>
              <a:gd name="T5" fmla="*/ 11 h 11"/>
              <a:gd name="T6" fmla="*/ 12 w 12"/>
              <a:gd name="T7" fmla="*/ 11 h 11"/>
              <a:gd name="T8" fmla="*/ 12 w 12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8"/>
                </a:moveTo>
                <a:cubicBezTo>
                  <a:pt x="0" y="8"/>
                  <a:pt x="0" y="9"/>
                  <a:pt x="0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0"/>
                  <a:pt x="12" y="5"/>
                  <a:pt x="12" y="0"/>
                </a:cubicBezTo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1" name="Freeform 1897"/>
          <p:cNvSpPr>
            <a:spLocks/>
          </p:cNvSpPr>
          <p:nvPr/>
        </p:nvSpPr>
        <p:spPr bwMode="auto">
          <a:xfrm>
            <a:off x="18189689" y="4178635"/>
            <a:ext cx="13493" cy="18890"/>
          </a:xfrm>
          <a:custGeom>
            <a:avLst/>
            <a:gdLst>
              <a:gd name="T0" fmla="*/ 0 w 4"/>
              <a:gd name="T1" fmla="*/ 3 h 6"/>
              <a:gd name="T2" fmla="*/ 1 w 4"/>
              <a:gd name="T3" fmla="*/ 6 h 6"/>
              <a:gd name="T4" fmla="*/ 4 w 4"/>
              <a:gd name="T5" fmla="*/ 0 h 6"/>
              <a:gd name="T6" fmla="*/ 3 w 4"/>
              <a:gd name="T7" fmla="*/ 0 h 6"/>
              <a:gd name="T8" fmla="*/ 0 w 4"/>
              <a:gd name="T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6">
                <a:moveTo>
                  <a:pt x="0" y="3"/>
                </a:moveTo>
                <a:cubicBezTo>
                  <a:pt x="0" y="4"/>
                  <a:pt x="0" y="5"/>
                  <a:pt x="1" y="6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3" y="0"/>
                </a:cubicBezTo>
                <a:cubicBezTo>
                  <a:pt x="1" y="0"/>
                  <a:pt x="0" y="1"/>
                  <a:pt x="0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2" name="Freeform 1898"/>
          <p:cNvSpPr>
            <a:spLocks/>
          </p:cNvSpPr>
          <p:nvPr/>
        </p:nvSpPr>
        <p:spPr bwMode="auto">
          <a:xfrm>
            <a:off x="18263897" y="4159746"/>
            <a:ext cx="5397" cy="9445"/>
          </a:xfrm>
          <a:custGeom>
            <a:avLst/>
            <a:gdLst>
              <a:gd name="T0" fmla="*/ 0 w 2"/>
              <a:gd name="T1" fmla="*/ 1 h 3"/>
              <a:gd name="T2" fmla="*/ 2 w 2"/>
              <a:gd name="T3" fmla="*/ 3 h 3"/>
              <a:gd name="T4" fmla="*/ 2 w 2"/>
              <a:gd name="T5" fmla="*/ 2 h 3"/>
              <a:gd name="T6" fmla="*/ 0 w 2"/>
              <a:gd name="T7" fmla="*/ 0 h 3"/>
              <a:gd name="T8" fmla="*/ 0 w 2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0" y="1"/>
                </a:moveTo>
                <a:cubicBezTo>
                  <a:pt x="0" y="2"/>
                  <a:pt x="1" y="3"/>
                  <a:pt x="2" y="3"/>
                </a:cubicBezTo>
                <a:cubicBezTo>
                  <a:pt x="2" y="3"/>
                  <a:pt x="2" y="2"/>
                  <a:pt x="2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3" name="Freeform 1899"/>
          <p:cNvSpPr>
            <a:spLocks/>
          </p:cNvSpPr>
          <p:nvPr/>
        </p:nvSpPr>
        <p:spPr bwMode="auto">
          <a:xfrm>
            <a:off x="18173498" y="4200223"/>
            <a:ext cx="16191" cy="35081"/>
          </a:xfrm>
          <a:custGeom>
            <a:avLst/>
            <a:gdLst>
              <a:gd name="T0" fmla="*/ 0 w 5"/>
              <a:gd name="T1" fmla="*/ 5 h 11"/>
              <a:gd name="T2" fmla="*/ 0 w 5"/>
              <a:gd name="T3" fmla="*/ 11 h 11"/>
              <a:gd name="T4" fmla="*/ 5 w 5"/>
              <a:gd name="T5" fmla="*/ 0 h 11"/>
              <a:gd name="T6" fmla="*/ 4 w 5"/>
              <a:gd name="T7" fmla="*/ 0 h 11"/>
              <a:gd name="T8" fmla="*/ 0 w 5"/>
              <a:gd name="T9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1">
                <a:moveTo>
                  <a:pt x="0" y="5"/>
                </a:moveTo>
                <a:cubicBezTo>
                  <a:pt x="0" y="5"/>
                  <a:pt x="0" y="8"/>
                  <a:pt x="0" y="11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4" y="0"/>
                </a:cubicBezTo>
                <a:cubicBezTo>
                  <a:pt x="2" y="0"/>
                  <a:pt x="0" y="2"/>
                  <a:pt x="0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4" name="Freeform 1900"/>
          <p:cNvSpPr>
            <a:spLocks/>
          </p:cNvSpPr>
          <p:nvPr/>
        </p:nvSpPr>
        <p:spPr bwMode="auto">
          <a:xfrm>
            <a:off x="18135718" y="4057202"/>
            <a:ext cx="2699" cy="2699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5" name="Freeform 1901"/>
          <p:cNvSpPr>
            <a:spLocks/>
          </p:cNvSpPr>
          <p:nvPr/>
        </p:nvSpPr>
        <p:spPr bwMode="auto">
          <a:xfrm>
            <a:off x="18247706" y="4146253"/>
            <a:ext cx="12144" cy="22938"/>
          </a:xfrm>
          <a:custGeom>
            <a:avLst/>
            <a:gdLst>
              <a:gd name="T0" fmla="*/ 0 w 4"/>
              <a:gd name="T1" fmla="*/ 5 h 7"/>
              <a:gd name="T2" fmla="*/ 2 w 4"/>
              <a:gd name="T3" fmla="*/ 7 h 7"/>
              <a:gd name="T4" fmla="*/ 4 w 4"/>
              <a:gd name="T5" fmla="*/ 5 h 7"/>
              <a:gd name="T6" fmla="*/ 4 w 4"/>
              <a:gd name="T7" fmla="*/ 4 h 7"/>
              <a:gd name="T8" fmla="*/ 0 w 4"/>
              <a:gd name="T9" fmla="*/ 0 h 7"/>
              <a:gd name="T10" fmla="*/ 0 w 4"/>
              <a:gd name="T11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7">
                <a:moveTo>
                  <a:pt x="0" y="5"/>
                </a:moveTo>
                <a:cubicBezTo>
                  <a:pt x="0" y="6"/>
                  <a:pt x="1" y="7"/>
                  <a:pt x="2" y="7"/>
                </a:cubicBezTo>
                <a:cubicBezTo>
                  <a:pt x="3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4"/>
                  <a:pt x="0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6" name="Freeform 1902"/>
          <p:cNvSpPr>
            <a:spLocks/>
          </p:cNvSpPr>
          <p:nvPr/>
        </p:nvSpPr>
        <p:spPr bwMode="auto">
          <a:xfrm>
            <a:off x="18122226" y="4120617"/>
            <a:ext cx="13493" cy="44526"/>
          </a:xfrm>
          <a:custGeom>
            <a:avLst/>
            <a:gdLst>
              <a:gd name="T0" fmla="*/ 0 w 4"/>
              <a:gd name="T1" fmla="*/ 13 h 14"/>
              <a:gd name="T2" fmla="*/ 3 w 4"/>
              <a:gd name="T3" fmla="*/ 14 h 14"/>
              <a:gd name="T4" fmla="*/ 4 w 4"/>
              <a:gd name="T5" fmla="*/ 13 h 14"/>
              <a:gd name="T6" fmla="*/ 4 w 4"/>
              <a:gd name="T7" fmla="*/ 0 h 14"/>
              <a:gd name="T8" fmla="*/ 0 w 4"/>
              <a:gd name="T9" fmla="*/ 2 h 14"/>
              <a:gd name="T10" fmla="*/ 0 w 4"/>
              <a:gd name="T11" fmla="*/ 13 h 14"/>
              <a:gd name="T12" fmla="*/ 0 w 4"/>
              <a:gd name="T13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4">
                <a:moveTo>
                  <a:pt x="0" y="13"/>
                </a:move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1"/>
                  <a:pt x="4" y="4"/>
                  <a:pt x="4" y="0"/>
                </a:cubicBezTo>
                <a:cubicBezTo>
                  <a:pt x="0" y="2"/>
                  <a:pt x="0" y="2"/>
                  <a:pt x="0" y="2"/>
                </a:cubicBezTo>
                <a:cubicBezTo>
                  <a:pt x="0" y="7"/>
                  <a:pt x="0" y="12"/>
                  <a:pt x="0" y="13"/>
                </a:cubicBezTo>
                <a:cubicBezTo>
                  <a:pt x="0" y="13"/>
                  <a:pt x="0" y="13"/>
                  <a:pt x="0" y="1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7" name="Freeform 1903"/>
          <p:cNvSpPr>
            <a:spLocks/>
          </p:cNvSpPr>
          <p:nvPr/>
        </p:nvSpPr>
        <p:spPr bwMode="auto">
          <a:xfrm>
            <a:off x="18081748" y="4152999"/>
            <a:ext cx="2699" cy="2699"/>
          </a:xfrm>
          <a:custGeom>
            <a:avLst/>
            <a:gdLst>
              <a:gd name="T0" fmla="*/ 1 w 1"/>
              <a:gd name="T1" fmla="*/ 1 h 1"/>
              <a:gd name="T2" fmla="*/ 1 w 1"/>
              <a:gd name="T3" fmla="*/ 0 h 1"/>
              <a:gd name="T4" fmla="*/ 0 w 1"/>
              <a:gd name="T5" fmla="*/ 1 h 1"/>
              <a:gd name="T6" fmla="*/ 1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8" name="Freeform 1904"/>
          <p:cNvSpPr>
            <a:spLocks/>
          </p:cNvSpPr>
          <p:nvPr/>
        </p:nvSpPr>
        <p:spPr bwMode="auto">
          <a:xfrm>
            <a:off x="18135718" y="4059901"/>
            <a:ext cx="25636" cy="105242"/>
          </a:xfrm>
          <a:custGeom>
            <a:avLst/>
            <a:gdLst>
              <a:gd name="T0" fmla="*/ 1 w 8"/>
              <a:gd name="T1" fmla="*/ 19 h 33"/>
              <a:gd name="T2" fmla="*/ 1 w 8"/>
              <a:gd name="T3" fmla="*/ 32 h 33"/>
              <a:gd name="T4" fmla="*/ 2 w 8"/>
              <a:gd name="T5" fmla="*/ 33 h 33"/>
              <a:gd name="T6" fmla="*/ 3 w 8"/>
              <a:gd name="T7" fmla="*/ 33 h 33"/>
              <a:gd name="T8" fmla="*/ 5 w 8"/>
              <a:gd name="T9" fmla="*/ 32 h 33"/>
              <a:gd name="T10" fmla="*/ 5 w 8"/>
              <a:gd name="T11" fmla="*/ 6 h 33"/>
              <a:gd name="T12" fmla="*/ 5 w 8"/>
              <a:gd name="T13" fmla="*/ 6 h 33"/>
              <a:gd name="T14" fmla="*/ 5 w 8"/>
              <a:gd name="T15" fmla="*/ 15 h 33"/>
              <a:gd name="T16" fmla="*/ 7 w 8"/>
              <a:gd name="T17" fmla="*/ 16 h 33"/>
              <a:gd name="T18" fmla="*/ 8 w 8"/>
              <a:gd name="T19" fmla="*/ 15 h 33"/>
              <a:gd name="T20" fmla="*/ 8 w 8"/>
              <a:gd name="T21" fmla="*/ 5 h 33"/>
              <a:gd name="T22" fmla="*/ 8 w 8"/>
              <a:gd name="T23" fmla="*/ 4 h 33"/>
              <a:gd name="T24" fmla="*/ 2 w 8"/>
              <a:gd name="T25" fmla="*/ 0 h 33"/>
              <a:gd name="T26" fmla="*/ 0 w 8"/>
              <a:gd name="T27" fmla="*/ 0 h 33"/>
              <a:gd name="T28" fmla="*/ 2 w 8"/>
              <a:gd name="T29" fmla="*/ 18 h 33"/>
              <a:gd name="T30" fmla="*/ 1 w 8"/>
              <a:gd name="T31" fmla="*/ 19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" h="33">
                <a:moveTo>
                  <a:pt x="1" y="19"/>
                </a:moveTo>
                <a:cubicBezTo>
                  <a:pt x="1" y="22"/>
                  <a:pt x="1" y="30"/>
                  <a:pt x="1" y="32"/>
                </a:cubicBezTo>
                <a:cubicBezTo>
                  <a:pt x="1" y="32"/>
                  <a:pt x="1" y="33"/>
                  <a:pt x="2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3"/>
                  <a:pt x="5" y="33"/>
                  <a:pt x="5" y="32"/>
                </a:cubicBezTo>
                <a:cubicBezTo>
                  <a:pt x="5" y="30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14"/>
                  <a:pt x="5" y="15"/>
                </a:cubicBezTo>
                <a:cubicBezTo>
                  <a:pt x="5" y="16"/>
                  <a:pt x="6" y="16"/>
                  <a:pt x="7" y="16"/>
                </a:cubicBezTo>
                <a:cubicBezTo>
                  <a:pt x="8" y="16"/>
                  <a:pt x="8" y="16"/>
                  <a:pt x="8" y="15"/>
                </a:cubicBezTo>
                <a:cubicBezTo>
                  <a:pt x="8" y="14"/>
                  <a:pt x="8" y="6"/>
                  <a:pt x="8" y="5"/>
                </a:cubicBezTo>
                <a:cubicBezTo>
                  <a:pt x="8" y="5"/>
                  <a:pt x="8" y="5"/>
                  <a:pt x="8" y="4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2" y="18"/>
                  <a:pt x="2" y="18"/>
                  <a:pt x="2" y="18"/>
                </a:cubicBezTo>
                <a:lnTo>
                  <a:pt x="1" y="19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199" name="Freeform 1905"/>
          <p:cNvSpPr>
            <a:spLocks/>
          </p:cNvSpPr>
          <p:nvPr/>
        </p:nvSpPr>
        <p:spPr bwMode="auto">
          <a:xfrm>
            <a:off x="18168101" y="4082838"/>
            <a:ext cx="14842" cy="25636"/>
          </a:xfrm>
          <a:custGeom>
            <a:avLst/>
            <a:gdLst>
              <a:gd name="T0" fmla="*/ 2 w 5"/>
              <a:gd name="T1" fmla="*/ 8 h 8"/>
              <a:gd name="T2" fmla="*/ 3 w 5"/>
              <a:gd name="T3" fmla="*/ 7 h 8"/>
              <a:gd name="T4" fmla="*/ 5 w 5"/>
              <a:gd name="T5" fmla="*/ 2 h 8"/>
              <a:gd name="T6" fmla="*/ 2 w 5"/>
              <a:gd name="T7" fmla="*/ 0 h 8"/>
              <a:gd name="T8" fmla="*/ 1 w 5"/>
              <a:gd name="T9" fmla="*/ 6 h 8"/>
              <a:gd name="T10" fmla="*/ 2 w 5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8">
                <a:moveTo>
                  <a:pt x="2" y="8"/>
                </a:moveTo>
                <a:cubicBezTo>
                  <a:pt x="2" y="8"/>
                  <a:pt x="3" y="8"/>
                  <a:pt x="3" y="7"/>
                </a:cubicBezTo>
                <a:cubicBezTo>
                  <a:pt x="3" y="7"/>
                  <a:pt x="4" y="4"/>
                  <a:pt x="5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3"/>
                  <a:pt x="1" y="6"/>
                  <a:pt x="1" y="6"/>
                </a:cubicBezTo>
                <a:cubicBezTo>
                  <a:pt x="0" y="7"/>
                  <a:pt x="1" y="8"/>
                  <a:pt x="2" y="8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0" name="Freeform 1906"/>
          <p:cNvSpPr>
            <a:spLocks/>
          </p:cNvSpPr>
          <p:nvPr/>
        </p:nvSpPr>
        <p:spPr bwMode="auto">
          <a:xfrm>
            <a:off x="18238262" y="4063949"/>
            <a:ext cx="5397" cy="25636"/>
          </a:xfrm>
          <a:custGeom>
            <a:avLst/>
            <a:gdLst>
              <a:gd name="T0" fmla="*/ 0 w 2"/>
              <a:gd name="T1" fmla="*/ 4 h 8"/>
              <a:gd name="T2" fmla="*/ 0 w 2"/>
              <a:gd name="T3" fmla="*/ 8 h 8"/>
              <a:gd name="T4" fmla="*/ 2 w 2"/>
              <a:gd name="T5" fmla="*/ 0 h 8"/>
              <a:gd name="T6" fmla="*/ 0 w 2"/>
              <a:gd name="T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8">
                <a:moveTo>
                  <a:pt x="0" y="4"/>
                </a:moveTo>
                <a:cubicBezTo>
                  <a:pt x="0" y="4"/>
                  <a:pt x="0" y="6"/>
                  <a:pt x="0" y="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1" name="Freeform 1907"/>
          <p:cNvSpPr>
            <a:spLocks/>
          </p:cNvSpPr>
          <p:nvPr/>
        </p:nvSpPr>
        <p:spPr bwMode="auto">
          <a:xfrm>
            <a:off x="18173498" y="4069345"/>
            <a:ext cx="58018" cy="99845"/>
          </a:xfrm>
          <a:custGeom>
            <a:avLst/>
            <a:gdLst>
              <a:gd name="T0" fmla="*/ 3 w 18"/>
              <a:gd name="T1" fmla="*/ 6 h 31"/>
              <a:gd name="T2" fmla="*/ 0 w 18"/>
              <a:gd name="T3" fmla="*/ 17 h 31"/>
              <a:gd name="T4" fmla="*/ 5 w 18"/>
              <a:gd name="T5" fmla="*/ 17 h 31"/>
              <a:gd name="T6" fmla="*/ 5 w 18"/>
              <a:gd name="T7" fmla="*/ 29 h 31"/>
              <a:gd name="T8" fmla="*/ 6 w 18"/>
              <a:gd name="T9" fmla="*/ 31 h 31"/>
              <a:gd name="T10" fmla="*/ 8 w 18"/>
              <a:gd name="T11" fmla="*/ 29 h 31"/>
              <a:gd name="T12" fmla="*/ 8 w 18"/>
              <a:gd name="T13" fmla="*/ 17 h 31"/>
              <a:gd name="T14" fmla="*/ 8 w 18"/>
              <a:gd name="T15" fmla="*/ 17 h 31"/>
              <a:gd name="T16" fmla="*/ 8 w 18"/>
              <a:gd name="T17" fmla="*/ 29 h 31"/>
              <a:gd name="T18" fmla="*/ 10 w 18"/>
              <a:gd name="T19" fmla="*/ 31 h 31"/>
              <a:gd name="T20" fmla="*/ 12 w 18"/>
              <a:gd name="T21" fmla="*/ 29 h 31"/>
              <a:gd name="T22" fmla="*/ 12 w 18"/>
              <a:gd name="T23" fmla="*/ 17 h 31"/>
              <a:gd name="T24" fmla="*/ 16 w 18"/>
              <a:gd name="T25" fmla="*/ 17 h 31"/>
              <a:gd name="T26" fmla="*/ 11 w 18"/>
              <a:gd name="T27" fmla="*/ 2 h 31"/>
              <a:gd name="T28" fmla="*/ 12 w 18"/>
              <a:gd name="T29" fmla="*/ 2 h 31"/>
              <a:gd name="T30" fmla="*/ 15 w 18"/>
              <a:gd name="T31" fmla="*/ 11 h 31"/>
              <a:gd name="T32" fmla="*/ 17 w 18"/>
              <a:gd name="T33" fmla="*/ 12 h 31"/>
              <a:gd name="T34" fmla="*/ 17 w 18"/>
              <a:gd name="T35" fmla="*/ 10 h 31"/>
              <a:gd name="T36" fmla="*/ 15 w 18"/>
              <a:gd name="T37" fmla="*/ 1 h 31"/>
              <a:gd name="T38" fmla="*/ 14 w 18"/>
              <a:gd name="T39" fmla="*/ 0 h 31"/>
              <a:gd name="T40" fmla="*/ 4 w 18"/>
              <a:gd name="T41" fmla="*/ 6 h 31"/>
              <a:gd name="T42" fmla="*/ 3 w 18"/>
              <a:gd name="T43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" h="31">
                <a:moveTo>
                  <a:pt x="3" y="6"/>
                </a:moveTo>
                <a:cubicBezTo>
                  <a:pt x="0" y="17"/>
                  <a:pt x="0" y="17"/>
                  <a:pt x="0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23"/>
                  <a:pt x="5" y="28"/>
                  <a:pt x="5" y="29"/>
                </a:cubicBezTo>
                <a:cubicBezTo>
                  <a:pt x="5" y="30"/>
                  <a:pt x="5" y="31"/>
                  <a:pt x="6" y="31"/>
                </a:cubicBezTo>
                <a:cubicBezTo>
                  <a:pt x="7" y="31"/>
                  <a:pt x="8" y="30"/>
                  <a:pt x="8" y="29"/>
                </a:cubicBezTo>
                <a:cubicBezTo>
                  <a:pt x="8" y="28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28"/>
                  <a:pt x="8" y="29"/>
                </a:cubicBezTo>
                <a:cubicBezTo>
                  <a:pt x="8" y="30"/>
                  <a:pt x="9" y="31"/>
                  <a:pt x="10" y="31"/>
                </a:cubicBezTo>
                <a:cubicBezTo>
                  <a:pt x="11" y="31"/>
                  <a:pt x="12" y="30"/>
                  <a:pt x="12" y="29"/>
                </a:cubicBezTo>
                <a:cubicBezTo>
                  <a:pt x="12" y="28"/>
                  <a:pt x="12" y="23"/>
                  <a:pt x="12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5" y="10"/>
                  <a:pt x="15" y="11"/>
                </a:cubicBezTo>
                <a:cubicBezTo>
                  <a:pt x="15" y="12"/>
                  <a:pt x="16" y="12"/>
                  <a:pt x="17" y="12"/>
                </a:cubicBezTo>
                <a:cubicBezTo>
                  <a:pt x="17" y="12"/>
                  <a:pt x="18" y="11"/>
                  <a:pt x="17" y="10"/>
                </a:cubicBezTo>
                <a:cubicBezTo>
                  <a:pt x="17" y="10"/>
                  <a:pt x="16" y="5"/>
                  <a:pt x="15" y="1"/>
                </a:cubicBezTo>
                <a:cubicBezTo>
                  <a:pt x="15" y="0"/>
                  <a:pt x="14" y="0"/>
                  <a:pt x="14" y="0"/>
                </a:cubicBezTo>
                <a:cubicBezTo>
                  <a:pt x="4" y="6"/>
                  <a:pt x="4" y="6"/>
                  <a:pt x="4" y="6"/>
                </a:cubicBezTo>
                <a:lnTo>
                  <a:pt x="3" y="6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2" name="Freeform 1908"/>
          <p:cNvSpPr>
            <a:spLocks/>
          </p:cNvSpPr>
          <p:nvPr/>
        </p:nvSpPr>
        <p:spPr bwMode="auto">
          <a:xfrm>
            <a:off x="18334058" y="4356736"/>
            <a:ext cx="2699" cy="29684"/>
          </a:xfrm>
          <a:custGeom>
            <a:avLst/>
            <a:gdLst>
              <a:gd name="T0" fmla="*/ 0 w 1"/>
              <a:gd name="T1" fmla="*/ 0 h 9"/>
              <a:gd name="T2" fmla="*/ 0 w 1"/>
              <a:gd name="T3" fmla="*/ 8 h 9"/>
              <a:gd name="T4" fmla="*/ 1 w 1"/>
              <a:gd name="T5" fmla="*/ 9 h 9"/>
              <a:gd name="T6" fmla="*/ 1 w 1"/>
              <a:gd name="T7" fmla="*/ 0 h 9"/>
              <a:gd name="T8" fmla="*/ 0 w 1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9">
                <a:moveTo>
                  <a:pt x="0" y="0"/>
                </a:moveTo>
                <a:cubicBezTo>
                  <a:pt x="0" y="0"/>
                  <a:pt x="0" y="4"/>
                  <a:pt x="0" y="8"/>
                </a:cubicBezTo>
                <a:cubicBezTo>
                  <a:pt x="1" y="9"/>
                  <a:pt x="1" y="9"/>
                  <a:pt x="1" y="9"/>
                </a:cubicBezTo>
                <a:cubicBezTo>
                  <a:pt x="1" y="6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3" name="Freeform 1909"/>
          <p:cNvSpPr>
            <a:spLocks/>
          </p:cNvSpPr>
          <p:nvPr/>
        </p:nvSpPr>
        <p:spPr bwMode="auto">
          <a:xfrm>
            <a:off x="18444697" y="4412056"/>
            <a:ext cx="0" cy="14842"/>
          </a:xfrm>
          <a:custGeom>
            <a:avLst/>
            <a:gdLst>
              <a:gd name="T0" fmla="*/ 0 h 5"/>
              <a:gd name="T1" fmla="*/ 5 h 5"/>
              <a:gd name="T2" fmla="*/ 5 h 5"/>
              <a:gd name="T3" fmla="*/ 1 h 5"/>
              <a:gd name="T4" fmla="*/ 0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5">
                <a:moveTo>
                  <a:pt x="0" y="0"/>
                </a:moveTo>
                <a:cubicBezTo>
                  <a:pt x="0" y="1"/>
                  <a:pt x="0" y="3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2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4" name="Freeform 1910"/>
          <p:cNvSpPr>
            <a:spLocks/>
          </p:cNvSpPr>
          <p:nvPr/>
        </p:nvSpPr>
        <p:spPr bwMode="auto">
          <a:xfrm>
            <a:off x="18381282" y="4405309"/>
            <a:ext cx="4048" cy="6747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1 w 1"/>
              <a:gd name="T5" fmla="*/ 2 h 2"/>
              <a:gd name="T6" fmla="*/ 1 w 1"/>
              <a:gd name="T7" fmla="*/ 0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5" name="Freeform 1911"/>
          <p:cNvSpPr>
            <a:spLocks/>
          </p:cNvSpPr>
          <p:nvPr/>
        </p:nvSpPr>
        <p:spPr bwMode="auto">
          <a:xfrm>
            <a:off x="18304375" y="4356736"/>
            <a:ext cx="0" cy="13493"/>
          </a:xfrm>
          <a:custGeom>
            <a:avLst/>
            <a:gdLst>
              <a:gd name="T0" fmla="*/ 0 h 4"/>
              <a:gd name="T1" fmla="*/ 3 h 4"/>
              <a:gd name="T2" fmla="*/ 4 h 4"/>
              <a:gd name="T3" fmla="*/ 0 h 4"/>
              <a:gd name="T4" fmla="*/ 0 h 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4">
                <a:moveTo>
                  <a:pt x="0" y="0"/>
                </a:moveTo>
                <a:cubicBezTo>
                  <a:pt x="0" y="0"/>
                  <a:pt x="0" y="2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6" name="Freeform 1912"/>
          <p:cNvSpPr>
            <a:spLocks/>
          </p:cNvSpPr>
          <p:nvPr/>
        </p:nvSpPr>
        <p:spPr bwMode="auto">
          <a:xfrm>
            <a:off x="18278739" y="4344593"/>
            <a:ext cx="20239" cy="18890"/>
          </a:xfrm>
          <a:custGeom>
            <a:avLst/>
            <a:gdLst>
              <a:gd name="T0" fmla="*/ 6 w 6"/>
              <a:gd name="T1" fmla="*/ 0 h 6"/>
              <a:gd name="T2" fmla="*/ 0 w 6"/>
              <a:gd name="T3" fmla="*/ 2 h 6"/>
              <a:gd name="T4" fmla="*/ 0 w 6"/>
              <a:gd name="T5" fmla="*/ 2 h 6"/>
              <a:gd name="T6" fmla="*/ 1 w 6"/>
              <a:gd name="T7" fmla="*/ 3 h 6"/>
              <a:gd name="T8" fmla="*/ 5 w 6"/>
              <a:gd name="T9" fmla="*/ 6 h 6"/>
              <a:gd name="T10" fmla="*/ 5 w 6"/>
              <a:gd name="T11" fmla="*/ 3 h 6"/>
              <a:gd name="T12" fmla="*/ 6 w 6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6">
                <a:moveTo>
                  <a:pt x="6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5" y="6"/>
                  <a:pt x="5" y="6"/>
                  <a:pt x="5" y="6"/>
                </a:cubicBezTo>
                <a:cubicBezTo>
                  <a:pt x="5" y="4"/>
                  <a:pt x="5" y="3"/>
                  <a:pt x="5" y="3"/>
                </a:cubicBezTo>
                <a:cubicBezTo>
                  <a:pt x="5" y="2"/>
                  <a:pt x="5" y="1"/>
                  <a:pt x="6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7" name="Freeform 1913"/>
          <p:cNvSpPr>
            <a:spLocks/>
          </p:cNvSpPr>
          <p:nvPr/>
        </p:nvSpPr>
        <p:spPr bwMode="auto">
          <a:xfrm>
            <a:off x="18374536" y="4296019"/>
            <a:ext cx="6747" cy="10794"/>
          </a:xfrm>
          <a:custGeom>
            <a:avLst/>
            <a:gdLst>
              <a:gd name="T0" fmla="*/ 0 w 2"/>
              <a:gd name="T1" fmla="*/ 2 h 3"/>
              <a:gd name="T2" fmla="*/ 1 w 2"/>
              <a:gd name="T3" fmla="*/ 3 h 3"/>
              <a:gd name="T4" fmla="*/ 2 w 2"/>
              <a:gd name="T5" fmla="*/ 3 h 3"/>
              <a:gd name="T6" fmla="*/ 0 w 2"/>
              <a:gd name="T7" fmla="*/ 0 h 3"/>
              <a:gd name="T8" fmla="*/ 0 w 2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0" y="2"/>
                </a:moveTo>
                <a:cubicBezTo>
                  <a:pt x="0" y="3"/>
                  <a:pt x="0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8" name="Freeform 1914"/>
          <p:cNvSpPr>
            <a:spLocks/>
          </p:cNvSpPr>
          <p:nvPr/>
        </p:nvSpPr>
        <p:spPr bwMode="auto">
          <a:xfrm>
            <a:off x="18294930" y="4341894"/>
            <a:ext cx="51272" cy="49923"/>
          </a:xfrm>
          <a:custGeom>
            <a:avLst/>
            <a:gdLst>
              <a:gd name="T0" fmla="*/ 16 w 16"/>
              <a:gd name="T1" fmla="*/ 15 h 16"/>
              <a:gd name="T2" fmla="*/ 16 w 16"/>
              <a:gd name="T3" fmla="*/ 4 h 16"/>
              <a:gd name="T4" fmla="*/ 11 w 16"/>
              <a:gd name="T5" fmla="*/ 0 h 16"/>
              <a:gd name="T6" fmla="*/ 6 w 16"/>
              <a:gd name="T7" fmla="*/ 0 h 16"/>
              <a:gd name="T8" fmla="*/ 1 w 16"/>
              <a:gd name="T9" fmla="*/ 1 h 16"/>
              <a:gd name="T10" fmla="*/ 0 w 16"/>
              <a:gd name="T11" fmla="*/ 4 h 16"/>
              <a:gd name="T12" fmla="*/ 0 w 16"/>
              <a:gd name="T13" fmla="*/ 7 h 16"/>
              <a:gd name="T14" fmla="*/ 3 w 16"/>
              <a:gd name="T15" fmla="*/ 8 h 16"/>
              <a:gd name="T16" fmla="*/ 3 w 16"/>
              <a:gd name="T17" fmla="*/ 5 h 16"/>
              <a:gd name="T18" fmla="*/ 3 w 16"/>
              <a:gd name="T19" fmla="*/ 5 h 16"/>
              <a:gd name="T20" fmla="*/ 3 w 16"/>
              <a:gd name="T21" fmla="*/ 9 h 16"/>
              <a:gd name="T22" fmla="*/ 12 w 16"/>
              <a:gd name="T23" fmla="*/ 13 h 16"/>
              <a:gd name="T24" fmla="*/ 12 w 16"/>
              <a:gd name="T25" fmla="*/ 5 h 16"/>
              <a:gd name="T26" fmla="*/ 13 w 16"/>
              <a:gd name="T27" fmla="*/ 5 h 16"/>
              <a:gd name="T28" fmla="*/ 13 w 16"/>
              <a:gd name="T29" fmla="*/ 14 h 16"/>
              <a:gd name="T30" fmla="*/ 14 w 16"/>
              <a:gd name="T31" fmla="*/ 14 h 16"/>
              <a:gd name="T32" fmla="*/ 14 w 16"/>
              <a:gd name="T33" fmla="*/ 16 h 16"/>
              <a:gd name="T34" fmla="*/ 14 w 16"/>
              <a:gd name="T35" fmla="*/ 16 h 16"/>
              <a:gd name="T36" fmla="*/ 16 w 16"/>
              <a:gd name="T37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" h="16">
                <a:moveTo>
                  <a:pt x="16" y="15"/>
                </a:moveTo>
                <a:cubicBezTo>
                  <a:pt x="16" y="14"/>
                  <a:pt x="16" y="5"/>
                  <a:pt x="16" y="4"/>
                </a:cubicBezTo>
                <a:cubicBezTo>
                  <a:pt x="16" y="2"/>
                  <a:pt x="14" y="0"/>
                  <a:pt x="11" y="0"/>
                </a:cubicBezTo>
                <a:cubicBezTo>
                  <a:pt x="11" y="0"/>
                  <a:pt x="8" y="0"/>
                  <a:pt x="6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5"/>
                  <a:pt x="0" y="7"/>
                </a:cubicBezTo>
                <a:cubicBezTo>
                  <a:pt x="3" y="8"/>
                  <a:pt x="3" y="8"/>
                  <a:pt x="3" y="8"/>
                </a:cubicBezTo>
                <a:cubicBezTo>
                  <a:pt x="3" y="7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7"/>
                  <a:pt x="3" y="9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9"/>
                  <a:pt x="12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3" y="5"/>
                  <a:pt x="13" y="11"/>
                  <a:pt x="1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09" name="Freeform 1916"/>
          <p:cNvSpPr>
            <a:spLocks/>
          </p:cNvSpPr>
          <p:nvPr/>
        </p:nvSpPr>
        <p:spPr bwMode="auto">
          <a:xfrm>
            <a:off x="18432554" y="4386420"/>
            <a:ext cx="12144" cy="40478"/>
          </a:xfrm>
          <a:custGeom>
            <a:avLst/>
            <a:gdLst>
              <a:gd name="T0" fmla="*/ 0 w 4"/>
              <a:gd name="T1" fmla="*/ 0 h 13"/>
              <a:gd name="T2" fmla="*/ 0 w 4"/>
              <a:gd name="T3" fmla="*/ 12 h 13"/>
              <a:gd name="T4" fmla="*/ 4 w 4"/>
              <a:gd name="T5" fmla="*/ 13 h 13"/>
              <a:gd name="T6" fmla="*/ 4 w 4"/>
              <a:gd name="T7" fmla="*/ 8 h 13"/>
              <a:gd name="T8" fmla="*/ 0 w 4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3">
                <a:moveTo>
                  <a:pt x="0" y="0"/>
                </a:moveTo>
                <a:cubicBezTo>
                  <a:pt x="0" y="4"/>
                  <a:pt x="0" y="8"/>
                  <a:pt x="0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1"/>
                  <a:pt x="4" y="9"/>
                  <a:pt x="4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0" name="Oval 1917"/>
          <p:cNvSpPr>
            <a:spLocks noChangeArrowheads="1"/>
          </p:cNvSpPr>
          <p:nvPr/>
        </p:nvSpPr>
        <p:spPr bwMode="auto">
          <a:xfrm>
            <a:off x="18371837" y="4316259"/>
            <a:ext cx="2293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1" name="Freeform 1918"/>
          <p:cNvSpPr>
            <a:spLocks/>
          </p:cNvSpPr>
          <p:nvPr/>
        </p:nvSpPr>
        <p:spPr bwMode="auto">
          <a:xfrm>
            <a:off x="18435252" y="4316259"/>
            <a:ext cx="20239" cy="21588"/>
          </a:xfrm>
          <a:custGeom>
            <a:avLst/>
            <a:gdLst>
              <a:gd name="T0" fmla="*/ 3 w 6"/>
              <a:gd name="T1" fmla="*/ 0 h 7"/>
              <a:gd name="T2" fmla="*/ 0 w 6"/>
              <a:gd name="T3" fmla="*/ 4 h 7"/>
              <a:gd name="T4" fmla="*/ 2 w 6"/>
              <a:gd name="T5" fmla="*/ 7 h 7"/>
              <a:gd name="T6" fmla="*/ 6 w 6"/>
              <a:gd name="T7" fmla="*/ 2 h 7"/>
              <a:gd name="T8" fmla="*/ 3 w 6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0" y="5"/>
                  <a:pt x="1" y="6"/>
                  <a:pt x="2" y="7"/>
                </a:cubicBezTo>
                <a:cubicBezTo>
                  <a:pt x="6" y="2"/>
                  <a:pt x="6" y="2"/>
                  <a:pt x="6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2" name="Freeform 1919"/>
          <p:cNvSpPr>
            <a:spLocks/>
          </p:cNvSpPr>
          <p:nvPr/>
        </p:nvSpPr>
        <p:spPr bwMode="auto">
          <a:xfrm>
            <a:off x="18420410" y="4341894"/>
            <a:ext cx="18890" cy="49923"/>
          </a:xfrm>
          <a:custGeom>
            <a:avLst/>
            <a:gdLst>
              <a:gd name="T0" fmla="*/ 0 w 6"/>
              <a:gd name="T1" fmla="*/ 4 h 16"/>
              <a:gd name="T2" fmla="*/ 0 w 6"/>
              <a:gd name="T3" fmla="*/ 15 h 16"/>
              <a:gd name="T4" fmla="*/ 1 w 6"/>
              <a:gd name="T5" fmla="*/ 16 h 16"/>
              <a:gd name="T6" fmla="*/ 3 w 6"/>
              <a:gd name="T7" fmla="*/ 15 h 16"/>
              <a:gd name="T8" fmla="*/ 3 w 6"/>
              <a:gd name="T9" fmla="*/ 12 h 16"/>
              <a:gd name="T10" fmla="*/ 1 w 6"/>
              <a:gd name="T11" fmla="*/ 8 h 16"/>
              <a:gd name="T12" fmla="*/ 6 w 6"/>
              <a:gd name="T13" fmla="*/ 0 h 16"/>
              <a:gd name="T14" fmla="*/ 4 w 6"/>
              <a:gd name="T15" fmla="*/ 0 h 16"/>
              <a:gd name="T16" fmla="*/ 0 w 6"/>
              <a:gd name="T1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16">
                <a:moveTo>
                  <a:pt x="0" y="4"/>
                </a:moveTo>
                <a:cubicBezTo>
                  <a:pt x="0" y="5"/>
                  <a:pt x="0" y="14"/>
                  <a:pt x="0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2" y="16"/>
                  <a:pt x="3" y="15"/>
                  <a:pt x="3" y="15"/>
                </a:cubicBezTo>
                <a:cubicBezTo>
                  <a:pt x="3" y="14"/>
                  <a:pt x="3" y="13"/>
                  <a:pt x="3" y="12"/>
                </a:cubicBezTo>
                <a:cubicBezTo>
                  <a:pt x="1" y="8"/>
                  <a:pt x="1" y="8"/>
                  <a:pt x="1" y="8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3" name="Freeform 1920"/>
          <p:cNvSpPr>
            <a:spLocks/>
          </p:cNvSpPr>
          <p:nvPr/>
        </p:nvSpPr>
        <p:spPr bwMode="auto">
          <a:xfrm>
            <a:off x="18444697" y="4414754"/>
            <a:ext cx="10794" cy="16191"/>
          </a:xfrm>
          <a:custGeom>
            <a:avLst/>
            <a:gdLst>
              <a:gd name="T0" fmla="*/ 0 w 3"/>
              <a:gd name="T1" fmla="*/ 0 h 5"/>
              <a:gd name="T2" fmla="*/ 0 w 3"/>
              <a:gd name="T3" fmla="*/ 4 h 5"/>
              <a:gd name="T4" fmla="*/ 3 w 3"/>
              <a:gd name="T5" fmla="*/ 5 h 5"/>
              <a:gd name="T6" fmla="*/ 0 w 3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5">
                <a:moveTo>
                  <a:pt x="0" y="0"/>
                </a:moveTo>
                <a:cubicBezTo>
                  <a:pt x="0" y="1"/>
                  <a:pt x="0" y="3"/>
                  <a:pt x="0" y="4"/>
                </a:cubicBezTo>
                <a:cubicBezTo>
                  <a:pt x="3" y="5"/>
                  <a:pt x="3" y="5"/>
                  <a:pt x="3" y="5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4" name="Freeform 1921"/>
          <p:cNvSpPr>
            <a:spLocks/>
          </p:cNvSpPr>
          <p:nvPr/>
        </p:nvSpPr>
        <p:spPr bwMode="auto">
          <a:xfrm>
            <a:off x="18273342" y="4351339"/>
            <a:ext cx="9445" cy="2699"/>
          </a:xfrm>
          <a:custGeom>
            <a:avLst/>
            <a:gdLst>
              <a:gd name="T0" fmla="*/ 2 w 3"/>
              <a:gd name="T1" fmla="*/ 0 h 1"/>
              <a:gd name="T2" fmla="*/ 0 w 3"/>
              <a:gd name="T3" fmla="*/ 0 h 1"/>
              <a:gd name="T4" fmla="*/ 3 w 3"/>
              <a:gd name="T5" fmla="*/ 1 h 1"/>
              <a:gd name="T6" fmla="*/ 2 w 3"/>
              <a:gd name="T7" fmla="*/ 0 h 1"/>
              <a:gd name="T8" fmla="*/ 2 w 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0" y="0"/>
                  <a:pt x="0" y="0"/>
                  <a:pt x="0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5" name="Freeform 1922"/>
          <p:cNvSpPr>
            <a:spLocks/>
          </p:cNvSpPr>
          <p:nvPr/>
        </p:nvSpPr>
        <p:spPr bwMode="auto">
          <a:xfrm>
            <a:off x="18381282" y="4685954"/>
            <a:ext cx="4048" cy="6747"/>
          </a:xfrm>
          <a:custGeom>
            <a:avLst/>
            <a:gdLst>
              <a:gd name="T0" fmla="*/ 0 w 1"/>
              <a:gd name="T1" fmla="*/ 0 h 2"/>
              <a:gd name="T2" fmla="*/ 0 w 1"/>
              <a:gd name="T3" fmla="*/ 1 h 2"/>
              <a:gd name="T4" fmla="*/ 1 w 1"/>
              <a:gd name="T5" fmla="*/ 2 h 2"/>
              <a:gd name="T6" fmla="*/ 1 w 1"/>
              <a:gd name="T7" fmla="*/ 0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6" name="Freeform 1923"/>
          <p:cNvSpPr>
            <a:spLocks/>
          </p:cNvSpPr>
          <p:nvPr/>
        </p:nvSpPr>
        <p:spPr bwMode="auto">
          <a:xfrm>
            <a:off x="18317867" y="4702145"/>
            <a:ext cx="2699" cy="18890"/>
          </a:xfrm>
          <a:custGeom>
            <a:avLst/>
            <a:gdLst>
              <a:gd name="T0" fmla="*/ 0 w 1"/>
              <a:gd name="T1" fmla="*/ 2 h 6"/>
              <a:gd name="T2" fmla="*/ 0 w 1"/>
              <a:gd name="T3" fmla="*/ 6 h 6"/>
              <a:gd name="T4" fmla="*/ 1 w 1"/>
              <a:gd name="T5" fmla="*/ 6 h 6"/>
              <a:gd name="T6" fmla="*/ 1 w 1"/>
              <a:gd name="T7" fmla="*/ 0 h 6"/>
              <a:gd name="T8" fmla="*/ 0 w 1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6">
                <a:moveTo>
                  <a:pt x="0" y="2"/>
                </a:moveTo>
                <a:cubicBezTo>
                  <a:pt x="0" y="4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5"/>
                  <a:pt x="1" y="2"/>
                  <a:pt x="1" y="0"/>
                </a:cubicBezTo>
                <a:lnTo>
                  <a:pt x="0" y="2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7" name="Oval 1924"/>
          <p:cNvSpPr>
            <a:spLocks noChangeArrowheads="1"/>
          </p:cNvSpPr>
          <p:nvPr/>
        </p:nvSpPr>
        <p:spPr bwMode="auto">
          <a:xfrm>
            <a:off x="18371837" y="4596903"/>
            <a:ext cx="2293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8" name="Freeform 1925"/>
          <p:cNvSpPr>
            <a:spLocks/>
          </p:cNvSpPr>
          <p:nvPr/>
        </p:nvSpPr>
        <p:spPr bwMode="auto">
          <a:xfrm>
            <a:off x="18429855" y="4638730"/>
            <a:ext cx="2699" cy="9445"/>
          </a:xfrm>
          <a:custGeom>
            <a:avLst/>
            <a:gdLst>
              <a:gd name="T0" fmla="*/ 1 w 1"/>
              <a:gd name="T1" fmla="*/ 0 h 3"/>
              <a:gd name="T2" fmla="*/ 0 w 1"/>
              <a:gd name="T3" fmla="*/ 0 h 3"/>
              <a:gd name="T4" fmla="*/ 0 w 1"/>
              <a:gd name="T5" fmla="*/ 3 h 3"/>
              <a:gd name="T6" fmla="*/ 1 w 1"/>
              <a:gd name="T7" fmla="*/ 2 h 3"/>
              <a:gd name="T8" fmla="*/ 1 w 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3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19" name="Freeform 1926"/>
          <p:cNvSpPr>
            <a:spLocks/>
          </p:cNvSpPr>
          <p:nvPr/>
        </p:nvSpPr>
        <p:spPr bwMode="auto">
          <a:xfrm>
            <a:off x="18435252" y="4606347"/>
            <a:ext cx="20239" cy="12144"/>
          </a:xfrm>
          <a:custGeom>
            <a:avLst/>
            <a:gdLst>
              <a:gd name="T0" fmla="*/ 3 w 6"/>
              <a:gd name="T1" fmla="*/ 4 h 4"/>
              <a:gd name="T2" fmla="*/ 6 w 6"/>
              <a:gd name="T3" fmla="*/ 1 h 4"/>
              <a:gd name="T4" fmla="*/ 6 w 6"/>
              <a:gd name="T5" fmla="*/ 0 h 4"/>
              <a:gd name="T6" fmla="*/ 0 w 6"/>
              <a:gd name="T7" fmla="*/ 0 h 4"/>
              <a:gd name="T8" fmla="*/ 0 w 6"/>
              <a:gd name="T9" fmla="*/ 1 h 4"/>
              <a:gd name="T10" fmla="*/ 3 w 6"/>
              <a:gd name="T11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4">
                <a:moveTo>
                  <a:pt x="3" y="4"/>
                </a:moveTo>
                <a:cubicBezTo>
                  <a:pt x="5" y="4"/>
                  <a:pt x="6" y="3"/>
                  <a:pt x="6" y="1"/>
                </a:cubicBezTo>
                <a:cubicBezTo>
                  <a:pt x="6" y="1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0" name="Freeform 1927"/>
          <p:cNvSpPr>
            <a:spLocks/>
          </p:cNvSpPr>
          <p:nvPr/>
        </p:nvSpPr>
        <p:spPr bwMode="auto">
          <a:xfrm>
            <a:off x="18432554" y="4704843"/>
            <a:ext cx="2699" cy="22938"/>
          </a:xfrm>
          <a:custGeom>
            <a:avLst/>
            <a:gdLst>
              <a:gd name="T0" fmla="*/ 0 w 1"/>
              <a:gd name="T1" fmla="*/ 0 h 7"/>
              <a:gd name="T2" fmla="*/ 0 w 1"/>
              <a:gd name="T3" fmla="*/ 5 h 7"/>
              <a:gd name="T4" fmla="*/ 0 w 1"/>
              <a:gd name="T5" fmla="*/ 6 h 7"/>
              <a:gd name="T6" fmla="*/ 1 w 1"/>
              <a:gd name="T7" fmla="*/ 7 h 7"/>
              <a:gd name="T8" fmla="*/ 0 w 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7">
                <a:moveTo>
                  <a:pt x="0" y="0"/>
                </a:moveTo>
                <a:cubicBezTo>
                  <a:pt x="0" y="3"/>
                  <a:pt x="0" y="5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1" y="7"/>
                  <a:pt x="1" y="7"/>
                  <a:pt x="1" y="7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1" name="Freeform 1928"/>
          <p:cNvSpPr>
            <a:spLocks/>
          </p:cNvSpPr>
          <p:nvPr/>
        </p:nvSpPr>
        <p:spPr bwMode="auto">
          <a:xfrm>
            <a:off x="18420410" y="4622539"/>
            <a:ext cx="37779" cy="35081"/>
          </a:xfrm>
          <a:custGeom>
            <a:avLst/>
            <a:gdLst>
              <a:gd name="T0" fmla="*/ 0 w 12"/>
              <a:gd name="T1" fmla="*/ 4 h 11"/>
              <a:gd name="T2" fmla="*/ 0 w 12"/>
              <a:gd name="T3" fmla="*/ 11 h 11"/>
              <a:gd name="T4" fmla="*/ 3 w 12"/>
              <a:gd name="T5" fmla="*/ 8 h 11"/>
              <a:gd name="T6" fmla="*/ 3 w 12"/>
              <a:gd name="T7" fmla="*/ 5 h 11"/>
              <a:gd name="T8" fmla="*/ 4 w 12"/>
              <a:gd name="T9" fmla="*/ 5 h 11"/>
              <a:gd name="T10" fmla="*/ 4 w 12"/>
              <a:gd name="T11" fmla="*/ 7 h 11"/>
              <a:gd name="T12" fmla="*/ 12 w 12"/>
              <a:gd name="T13" fmla="*/ 0 h 11"/>
              <a:gd name="T14" fmla="*/ 4 w 12"/>
              <a:gd name="T15" fmla="*/ 0 h 11"/>
              <a:gd name="T16" fmla="*/ 0 w 12"/>
              <a:gd name="T17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0" y="4"/>
                </a:moveTo>
                <a:cubicBezTo>
                  <a:pt x="0" y="5"/>
                  <a:pt x="0" y="8"/>
                  <a:pt x="0" y="11"/>
                </a:cubicBezTo>
                <a:cubicBezTo>
                  <a:pt x="3" y="8"/>
                  <a:pt x="3" y="8"/>
                  <a:pt x="3" y="8"/>
                </a:cubicBezTo>
                <a:cubicBezTo>
                  <a:pt x="3" y="6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6"/>
                  <a:pt x="4" y="7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2" name="Freeform 1929"/>
          <p:cNvSpPr>
            <a:spLocks/>
          </p:cNvSpPr>
          <p:nvPr/>
        </p:nvSpPr>
        <p:spPr bwMode="auto">
          <a:xfrm>
            <a:off x="18420410" y="4657619"/>
            <a:ext cx="2699" cy="16191"/>
          </a:xfrm>
          <a:custGeom>
            <a:avLst/>
            <a:gdLst>
              <a:gd name="T0" fmla="*/ 0 w 1"/>
              <a:gd name="T1" fmla="*/ 4 h 5"/>
              <a:gd name="T2" fmla="*/ 1 w 1"/>
              <a:gd name="T3" fmla="*/ 5 h 5"/>
              <a:gd name="T4" fmla="*/ 0 w 1"/>
              <a:gd name="T5" fmla="*/ 0 h 5"/>
              <a:gd name="T6" fmla="*/ 0 w 1"/>
              <a:gd name="T7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5">
                <a:moveTo>
                  <a:pt x="0" y="4"/>
                </a:moveTo>
                <a:cubicBezTo>
                  <a:pt x="0" y="4"/>
                  <a:pt x="0" y="5"/>
                  <a:pt x="1" y="5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3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3" name="Freeform 1930"/>
          <p:cNvSpPr>
            <a:spLocks/>
          </p:cNvSpPr>
          <p:nvPr/>
        </p:nvSpPr>
        <p:spPr bwMode="auto">
          <a:xfrm>
            <a:off x="18385330" y="4568569"/>
            <a:ext cx="9445" cy="18890"/>
          </a:xfrm>
          <a:custGeom>
            <a:avLst/>
            <a:gdLst>
              <a:gd name="T0" fmla="*/ 0 w 3"/>
              <a:gd name="T1" fmla="*/ 4 h 6"/>
              <a:gd name="T2" fmla="*/ 2 w 3"/>
              <a:gd name="T3" fmla="*/ 6 h 6"/>
              <a:gd name="T4" fmla="*/ 3 w 3"/>
              <a:gd name="T5" fmla="*/ 6 h 6"/>
              <a:gd name="T6" fmla="*/ 0 w 3"/>
              <a:gd name="T7" fmla="*/ 0 h 6"/>
              <a:gd name="T8" fmla="*/ 0 w 3"/>
              <a:gd name="T9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6">
                <a:moveTo>
                  <a:pt x="0" y="4"/>
                </a:moveTo>
                <a:cubicBezTo>
                  <a:pt x="0" y="5"/>
                  <a:pt x="1" y="6"/>
                  <a:pt x="2" y="6"/>
                </a:cubicBezTo>
                <a:cubicBezTo>
                  <a:pt x="2" y="6"/>
                  <a:pt x="3" y="6"/>
                  <a:pt x="3" y="6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4"/>
                  <a:pt x="0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4" name="Oval 1931"/>
          <p:cNvSpPr>
            <a:spLocks noChangeArrowheads="1"/>
          </p:cNvSpPr>
          <p:nvPr/>
        </p:nvSpPr>
        <p:spPr bwMode="auto">
          <a:xfrm>
            <a:off x="18371837" y="4596903"/>
            <a:ext cx="22938" cy="2158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5" name="Freeform 1932"/>
          <p:cNvSpPr>
            <a:spLocks/>
          </p:cNvSpPr>
          <p:nvPr/>
        </p:nvSpPr>
        <p:spPr bwMode="auto">
          <a:xfrm>
            <a:off x="18369139" y="4552378"/>
            <a:ext cx="12144" cy="35081"/>
          </a:xfrm>
          <a:custGeom>
            <a:avLst/>
            <a:gdLst>
              <a:gd name="T0" fmla="*/ 2 w 4"/>
              <a:gd name="T1" fmla="*/ 11 h 11"/>
              <a:gd name="T2" fmla="*/ 4 w 4"/>
              <a:gd name="T3" fmla="*/ 9 h 11"/>
              <a:gd name="T4" fmla="*/ 4 w 4"/>
              <a:gd name="T5" fmla="*/ 3 h 11"/>
              <a:gd name="T6" fmla="*/ 2 w 4"/>
              <a:gd name="T7" fmla="*/ 0 h 11"/>
              <a:gd name="T8" fmla="*/ 0 w 4"/>
              <a:gd name="T9" fmla="*/ 5 h 11"/>
              <a:gd name="T10" fmla="*/ 0 w 4"/>
              <a:gd name="T11" fmla="*/ 9 h 11"/>
              <a:gd name="T12" fmla="*/ 2 w 4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1">
                <a:moveTo>
                  <a:pt x="2" y="11"/>
                </a:moveTo>
                <a:cubicBezTo>
                  <a:pt x="3" y="11"/>
                  <a:pt x="4" y="10"/>
                  <a:pt x="4" y="9"/>
                </a:cubicBezTo>
                <a:cubicBezTo>
                  <a:pt x="4" y="9"/>
                  <a:pt x="4" y="6"/>
                  <a:pt x="4" y="3"/>
                </a:cubicBezTo>
                <a:cubicBezTo>
                  <a:pt x="2" y="0"/>
                  <a:pt x="2" y="0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9"/>
                  <a:pt x="0" y="9"/>
                </a:cubicBezTo>
                <a:cubicBezTo>
                  <a:pt x="0" y="10"/>
                  <a:pt x="1" y="11"/>
                  <a:pt x="2" y="1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6" name="Freeform 1933"/>
          <p:cNvSpPr>
            <a:spLocks/>
          </p:cNvSpPr>
          <p:nvPr/>
        </p:nvSpPr>
        <p:spPr bwMode="auto">
          <a:xfrm>
            <a:off x="18298978" y="4622539"/>
            <a:ext cx="47224" cy="98496"/>
          </a:xfrm>
          <a:custGeom>
            <a:avLst/>
            <a:gdLst>
              <a:gd name="T0" fmla="*/ 12 w 15"/>
              <a:gd name="T1" fmla="*/ 5 h 31"/>
              <a:gd name="T2" fmla="*/ 12 w 15"/>
              <a:gd name="T3" fmla="*/ 15 h 31"/>
              <a:gd name="T4" fmla="*/ 13 w 15"/>
              <a:gd name="T5" fmla="*/ 16 h 31"/>
              <a:gd name="T6" fmla="*/ 15 w 15"/>
              <a:gd name="T7" fmla="*/ 15 h 31"/>
              <a:gd name="T8" fmla="*/ 15 w 15"/>
              <a:gd name="T9" fmla="*/ 4 h 31"/>
              <a:gd name="T10" fmla="*/ 10 w 15"/>
              <a:gd name="T11" fmla="*/ 0 h 31"/>
              <a:gd name="T12" fmla="*/ 3 w 15"/>
              <a:gd name="T13" fmla="*/ 0 h 31"/>
              <a:gd name="T14" fmla="*/ 0 w 15"/>
              <a:gd name="T15" fmla="*/ 1 h 31"/>
              <a:gd name="T16" fmla="*/ 11 w 15"/>
              <a:gd name="T17" fmla="*/ 11 h 31"/>
              <a:gd name="T18" fmla="*/ 7 w 15"/>
              <a:gd name="T19" fmla="*/ 25 h 31"/>
              <a:gd name="T20" fmla="*/ 7 w 15"/>
              <a:gd name="T21" fmla="*/ 31 h 31"/>
              <a:gd name="T22" fmla="*/ 11 w 15"/>
              <a:gd name="T23" fmla="*/ 28 h 31"/>
              <a:gd name="T24" fmla="*/ 11 w 15"/>
              <a:gd name="T25" fmla="*/ 5 h 31"/>
              <a:gd name="T26" fmla="*/ 12 w 15"/>
              <a:gd name="T27" fmla="*/ 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31">
                <a:moveTo>
                  <a:pt x="12" y="5"/>
                </a:moveTo>
                <a:cubicBezTo>
                  <a:pt x="12" y="5"/>
                  <a:pt x="12" y="14"/>
                  <a:pt x="12" y="15"/>
                </a:cubicBezTo>
                <a:cubicBezTo>
                  <a:pt x="12" y="15"/>
                  <a:pt x="13" y="16"/>
                  <a:pt x="13" y="16"/>
                </a:cubicBezTo>
                <a:cubicBezTo>
                  <a:pt x="14" y="16"/>
                  <a:pt x="15" y="15"/>
                  <a:pt x="15" y="15"/>
                </a:cubicBezTo>
                <a:cubicBezTo>
                  <a:pt x="15" y="14"/>
                  <a:pt x="15" y="6"/>
                  <a:pt x="15" y="4"/>
                </a:cubicBezTo>
                <a:cubicBezTo>
                  <a:pt x="15" y="2"/>
                  <a:pt x="13" y="0"/>
                  <a:pt x="10" y="0"/>
                </a:cubicBezTo>
                <a:cubicBezTo>
                  <a:pt x="9" y="0"/>
                  <a:pt x="4" y="0"/>
                  <a:pt x="3" y="0"/>
                </a:cubicBezTo>
                <a:cubicBezTo>
                  <a:pt x="2" y="0"/>
                  <a:pt x="1" y="0"/>
                  <a:pt x="0" y="1"/>
                </a:cubicBezTo>
                <a:cubicBezTo>
                  <a:pt x="11" y="11"/>
                  <a:pt x="11" y="11"/>
                  <a:pt x="1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7"/>
                  <a:pt x="7" y="30"/>
                  <a:pt x="7" y="31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2"/>
                  <a:pt x="11" y="5"/>
                  <a:pt x="11" y="5"/>
                </a:cubicBezTo>
                <a:cubicBezTo>
                  <a:pt x="11" y="5"/>
                  <a:pt x="11" y="5"/>
                  <a:pt x="12" y="5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7" name="Freeform 1934"/>
          <p:cNvSpPr>
            <a:spLocks/>
          </p:cNvSpPr>
          <p:nvPr/>
        </p:nvSpPr>
        <p:spPr bwMode="auto">
          <a:xfrm>
            <a:off x="18352948" y="4622539"/>
            <a:ext cx="60717" cy="76908"/>
          </a:xfrm>
          <a:custGeom>
            <a:avLst/>
            <a:gdLst>
              <a:gd name="T0" fmla="*/ 17 w 19"/>
              <a:gd name="T1" fmla="*/ 20 h 24"/>
              <a:gd name="T2" fmla="*/ 13 w 19"/>
              <a:gd name="T3" fmla="*/ 5 h 24"/>
              <a:gd name="T4" fmla="*/ 14 w 19"/>
              <a:gd name="T5" fmla="*/ 5 h 24"/>
              <a:gd name="T6" fmla="*/ 16 w 19"/>
              <a:gd name="T7" fmla="*/ 14 h 24"/>
              <a:gd name="T8" fmla="*/ 18 w 19"/>
              <a:gd name="T9" fmla="*/ 15 h 24"/>
              <a:gd name="T10" fmla="*/ 19 w 19"/>
              <a:gd name="T11" fmla="*/ 13 h 24"/>
              <a:gd name="T12" fmla="*/ 16 w 19"/>
              <a:gd name="T13" fmla="*/ 3 h 24"/>
              <a:gd name="T14" fmla="*/ 12 w 19"/>
              <a:gd name="T15" fmla="*/ 0 h 24"/>
              <a:gd name="T16" fmla="*/ 7 w 19"/>
              <a:gd name="T17" fmla="*/ 0 h 24"/>
              <a:gd name="T18" fmla="*/ 3 w 19"/>
              <a:gd name="T19" fmla="*/ 3 h 24"/>
              <a:gd name="T20" fmla="*/ 0 w 19"/>
              <a:gd name="T21" fmla="*/ 13 h 24"/>
              <a:gd name="T22" fmla="*/ 1 w 19"/>
              <a:gd name="T23" fmla="*/ 15 h 24"/>
              <a:gd name="T24" fmla="*/ 2 w 19"/>
              <a:gd name="T25" fmla="*/ 14 h 24"/>
              <a:gd name="T26" fmla="*/ 5 w 19"/>
              <a:gd name="T27" fmla="*/ 5 h 24"/>
              <a:gd name="T28" fmla="*/ 6 w 19"/>
              <a:gd name="T29" fmla="*/ 5 h 24"/>
              <a:gd name="T30" fmla="*/ 1 w 19"/>
              <a:gd name="T31" fmla="*/ 20 h 24"/>
              <a:gd name="T32" fmla="*/ 6 w 19"/>
              <a:gd name="T33" fmla="*/ 20 h 24"/>
              <a:gd name="T34" fmla="*/ 6 w 19"/>
              <a:gd name="T35" fmla="*/ 21 h 24"/>
              <a:gd name="T36" fmla="*/ 7 w 19"/>
              <a:gd name="T37" fmla="*/ 20 h 24"/>
              <a:gd name="T38" fmla="*/ 9 w 19"/>
              <a:gd name="T39" fmla="*/ 21 h 24"/>
              <a:gd name="T40" fmla="*/ 9 w 19"/>
              <a:gd name="T41" fmla="*/ 20 h 24"/>
              <a:gd name="T42" fmla="*/ 10 w 19"/>
              <a:gd name="T43" fmla="*/ 20 h 24"/>
              <a:gd name="T44" fmla="*/ 10 w 19"/>
              <a:gd name="T45" fmla="*/ 22 h 24"/>
              <a:gd name="T46" fmla="*/ 13 w 19"/>
              <a:gd name="T47" fmla="*/ 24 h 24"/>
              <a:gd name="T48" fmla="*/ 13 w 19"/>
              <a:gd name="T49" fmla="*/ 20 h 24"/>
              <a:gd name="T50" fmla="*/ 17 w 19"/>
              <a:gd name="T51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" h="24">
                <a:moveTo>
                  <a:pt x="17" y="20"/>
                </a:move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6" y="13"/>
                  <a:pt x="16" y="14"/>
                </a:cubicBezTo>
                <a:cubicBezTo>
                  <a:pt x="16" y="14"/>
                  <a:pt x="17" y="15"/>
                  <a:pt x="18" y="15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13"/>
                  <a:pt x="17" y="7"/>
                  <a:pt x="16" y="3"/>
                </a:cubicBezTo>
                <a:cubicBezTo>
                  <a:pt x="15" y="2"/>
                  <a:pt x="14" y="0"/>
                  <a:pt x="12" y="0"/>
                </a:cubicBezTo>
                <a:cubicBezTo>
                  <a:pt x="11" y="0"/>
                  <a:pt x="7" y="0"/>
                  <a:pt x="7" y="0"/>
                </a:cubicBezTo>
                <a:cubicBezTo>
                  <a:pt x="5" y="0"/>
                  <a:pt x="3" y="2"/>
                  <a:pt x="3" y="3"/>
                </a:cubicBezTo>
                <a:cubicBezTo>
                  <a:pt x="2" y="7"/>
                  <a:pt x="0" y="13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2" y="15"/>
                  <a:pt x="2" y="14"/>
                  <a:pt x="2" y="14"/>
                </a:cubicBezTo>
                <a:cubicBezTo>
                  <a:pt x="3" y="13"/>
                  <a:pt x="5" y="5"/>
                  <a:pt x="5" y="5"/>
                </a:cubicBezTo>
                <a:cubicBezTo>
                  <a:pt x="6" y="5"/>
                  <a:pt x="6" y="5"/>
                  <a:pt x="6" y="5"/>
                </a:cubicBezTo>
                <a:cubicBezTo>
                  <a:pt x="1" y="20"/>
                  <a:pt x="1" y="20"/>
                  <a:pt x="1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1"/>
                  <a:pt x="6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1"/>
                  <a:pt x="10" y="22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3"/>
                  <a:pt x="13" y="21"/>
                  <a:pt x="13" y="20"/>
                </a:cubicBezTo>
                <a:cubicBezTo>
                  <a:pt x="17" y="20"/>
                  <a:pt x="17" y="20"/>
                  <a:pt x="17" y="2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8" name="Freeform 1935"/>
          <p:cNvSpPr>
            <a:spLocks/>
          </p:cNvSpPr>
          <p:nvPr/>
        </p:nvSpPr>
        <p:spPr bwMode="auto">
          <a:xfrm>
            <a:off x="18313820" y="4708891"/>
            <a:ext cx="4048" cy="16191"/>
          </a:xfrm>
          <a:custGeom>
            <a:avLst/>
            <a:gdLst>
              <a:gd name="T0" fmla="*/ 0 w 1"/>
              <a:gd name="T1" fmla="*/ 5 h 5"/>
              <a:gd name="T2" fmla="*/ 1 w 1"/>
              <a:gd name="T3" fmla="*/ 4 h 5"/>
              <a:gd name="T4" fmla="*/ 1 w 1"/>
              <a:gd name="T5" fmla="*/ 0 h 5"/>
              <a:gd name="T6" fmla="*/ 0 w 1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5">
                <a:moveTo>
                  <a:pt x="0" y="5"/>
                </a:move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2"/>
                  <a:pt x="1" y="0"/>
                </a:cubicBezTo>
                <a:lnTo>
                  <a:pt x="0" y="5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29" name="Freeform 1936"/>
          <p:cNvSpPr>
            <a:spLocks/>
          </p:cNvSpPr>
          <p:nvPr/>
        </p:nvSpPr>
        <p:spPr bwMode="auto">
          <a:xfrm>
            <a:off x="18308423" y="4606347"/>
            <a:ext cx="21588" cy="12144"/>
          </a:xfrm>
          <a:custGeom>
            <a:avLst/>
            <a:gdLst>
              <a:gd name="T0" fmla="*/ 4 w 7"/>
              <a:gd name="T1" fmla="*/ 4 h 4"/>
              <a:gd name="T2" fmla="*/ 7 w 7"/>
              <a:gd name="T3" fmla="*/ 1 h 4"/>
              <a:gd name="T4" fmla="*/ 7 w 7"/>
              <a:gd name="T5" fmla="*/ 0 h 4"/>
              <a:gd name="T6" fmla="*/ 1 w 7"/>
              <a:gd name="T7" fmla="*/ 0 h 4"/>
              <a:gd name="T8" fmla="*/ 0 w 7"/>
              <a:gd name="T9" fmla="*/ 1 h 4"/>
              <a:gd name="T10" fmla="*/ 4 w 7"/>
              <a:gd name="T11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4">
                <a:moveTo>
                  <a:pt x="4" y="4"/>
                </a:moveTo>
                <a:cubicBezTo>
                  <a:pt x="6" y="4"/>
                  <a:pt x="7" y="3"/>
                  <a:pt x="7" y="1"/>
                </a:cubicBezTo>
                <a:cubicBezTo>
                  <a:pt x="7" y="1"/>
                  <a:pt x="7" y="0"/>
                  <a:pt x="7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3"/>
                  <a:pt x="2" y="4"/>
                  <a:pt x="4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0" name="Freeform 1937"/>
          <p:cNvSpPr>
            <a:spLocks/>
          </p:cNvSpPr>
          <p:nvPr/>
        </p:nvSpPr>
        <p:spPr bwMode="auto">
          <a:xfrm>
            <a:off x="18119527" y="4922073"/>
            <a:ext cx="2699" cy="9445"/>
          </a:xfrm>
          <a:custGeom>
            <a:avLst/>
            <a:gdLst>
              <a:gd name="T0" fmla="*/ 0 w 1"/>
              <a:gd name="T1" fmla="*/ 0 h 3"/>
              <a:gd name="T2" fmla="*/ 0 w 1"/>
              <a:gd name="T3" fmla="*/ 3 h 3"/>
              <a:gd name="T4" fmla="*/ 1 w 1"/>
              <a:gd name="T5" fmla="*/ 3 h 3"/>
              <a:gd name="T6" fmla="*/ 1 w 1"/>
              <a:gd name="T7" fmla="*/ 0 h 3"/>
              <a:gd name="T8" fmla="*/ 0 w 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0" y="0"/>
                </a:moveTo>
                <a:cubicBezTo>
                  <a:pt x="0" y="0"/>
                  <a:pt x="0" y="1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1" name="Freeform 1938"/>
          <p:cNvSpPr>
            <a:spLocks/>
          </p:cNvSpPr>
          <p:nvPr/>
        </p:nvSpPr>
        <p:spPr bwMode="auto">
          <a:xfrm>
            <a:off x="18147861" y="4922073"/>
            <a:ext cx="4048" cy="4048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1 w 1"/>
              <a:gd name="T5" fmla="*/ 1 h 1"/>
              <a:gd name="T6" fmla="*/ 1 w 1"/>
              <a:gd name="T7" fmla="*/ 0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2" name="Oval 1939"/>
          <p:cNvSpPr>
            <a:spLocks noChangeArrowheads="1"/>
          </p:cNvSpPr>
          <p:nvPr/>
        </p:nvSpPr>
        <p:spPr bwMode="auto">
          <a:xfrm>
            <a:off x="18186990" y="4880246"/>
            <a:ext cx="21588" cy="2293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3" name="Freeform 1940"/>
          <p:cNvSpPr>
            <a:spLocks/>
          </p:cNvSpPr>
          <p:nvPr/>
        </p:nvSpPr>
        <p:spPr bwMode="auto">
          <a:xfrm>
            <a:off x="18100638" y="4814132"/>
            <a:ext cx="21588" cy="44526"/>
          </a:xfrm>
          <a:custGeom>
            <a:avLst/>
            <a:gdLst>
              <a:gd name="T0" fmla="*/ 3 w 7"/>
              <a:gd name="T1" fmla="*/ 4 h 14"/>
              <a:gd name="T2" fmla="*/ 4 w 7"/>
              <a:gd name="T3" fmla="*/ 2 h 14"/>
              <a:gd name="T4" fmla="*/ 0 w 7"/>
              <a:gd name="T5" fmla="*/ 0 h 14"/>
              <a:gd name="T6" fmla="*/ 7 w 7"/>
              <a:gd name="T7" fmla="*/ 14 h 14"/>
              <a:gd name="T8" fmla="*/ 7 w 7"/>
              <a:gd name="T9" fmla="*/ 4 h 14"/>
              <a:gd name="T10" fmla="*/ 3 w 7"/>
              <a:gd name="T11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14">
                <a:moveTo>
                  <a:pt x="3" y="4"/>
                </a:moveTo>
                <a:cubicBezTo>
                  <a:pt x="3" y="4"/>
                  <a:pt x="3" y="4"/>
                  <a:pt x="4" y="2"/>
                </a:cubicBezTo>
                <a:cubicBezTo>
                  <a:pt x="0" y="0"/>
                  <a:pt x="0" y="0"/>
                  <a:pt x="0" y="0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2"/>
                  <a:pt x="7" y="8"/>
                  <a:pt x="7" y="4"/>
                </a:cubicBezTo>
                <a:cubicBezTo>
                  <a:pt x="7" y="4"/>
                  <a:pt x="7" y="4"/>
                  <a:pt x="3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4" name="Freeform 1941"/>
          <p:cNvSpPr>
            <a:spLocks/>
          </p:cNvSpPr>
          <p:nvPr/>
        </p:nvSpPr>
        <p:spPr bwMode="auto">
          <a:xfrm>
            <a:off x="18097939" y="4916676"/>
            <a:ext cx="12144" cy="18890"/>
          </a:xfrm>
          <a:custGeom>
            <a:avLst/>
            <a:gdLst>
              <a:gd name="T0" fmla="*/ 4 w 4"/>
              <a:gd name="T1" fmla="*/ 0 h 6"/>
              <a:gd name="T2" fmla="*/ 0 w 4"/>
              <a:gd name="T3" fmla="*/ 5 h 6"/>
              <a:gd name="T4" fmla="*/ 1 w 4"/>
              <a:gd name="T5" fmla="*/ 6 h 6"/>
              <a:gd name="T6" fmla="*/ 4 w 4"/>
              <a:gd name="T7" fmla="*/ 6 h 6"/>
              <a:gd name="T8" fmla="*/ 4 w 4"/>
              <a:gd name="T9" fmla="*/ 1 h 6"/>
              <a:gd name="T10" fmla="*/ 4 w 4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6">
                <a:moveTo>
                  <a:pt x="4" y="0"/>
                </a:move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4"/>
                  <a:pt x="4" y="1"/>
                  <a:pt x="4" y="1"/>
                </a:cubicBezTo>
                <a:cubicBezTo>
                  <a:pt x="4" y="1"/>
                  <a:pt x="4" y="0"/>
                  <a:pt x="4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5" name="Freeform 1942"/>
          <p:cNvSpPr>
            <a:spLocks/>
          </p:cNvSpPr>
          <p:nvPr/>
        </p:nvSpPr>
        <p:spPr bwMode="auto">
          <a:xfrm>
            <a:off x="18180243" y="4919374"/>
            <a:ext cx="6747" cy="21588"/>
          </a:xfrm>
          <a:custGeom>
            <a:avLst/>
            <a:gdLst>
              <a:gd name="T0" fmla="*/ 2 w 2"/>
              <a:gd name="T1" fmla="*/ 0 h 7"/>
              <a:gd name="T2" fmla="*/ 0 w 2"/>
              <a:gd name="T3" fmla="*/ 6 h 7"/>
              <a:gd name="T4" fmla="*/ 0 w 2"/>
              <a:gd name="T5" fmla="*/ 7 h 7"/>
              <a:gd name="T6" fmla="*/ 2 w 2"/>
              <a:gd name="T7" fmla="*/ 0 h 7"/>
              <a:gd name="T8" fmla="*/ 2 w 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7">
                <a:moveTo>
                  <a:pt x="2" y="0"/>
                </a:moveTo>
                <a:cubicBezTo>
                  <a:pt x="2" y="0"/>
                  <a:pt x="0" y="4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1" y="5"/>
                  <a:pt x="1" y="3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6" name="Freeform 1943"/>
          <p:cNvSpPr>
            <a:spLocks/>
          </p:cNvSpPr>
          <p:nvPr/>
        </p:nvSpPr>
        <p:spPr bwMode="auto">
          <a:xfrm>
            <a:off x="18208578" y="4970646"/>
            <a:ext cx="4048" cy="9445"/>
          </a:xfrm>
          <a:custGeom>
            <a:avLst/>
            <a:gdLst>
              <a:gd name="T0" fmla="*/ 0 w 1"/>
              <a:gd name="T1" fmla="*/ 3 h 3"/>
              <a:gd name="T2" fmla="*/ 0 w 1"/>
              <a:gd name="T3" fmla="*/ 3 h 3"/>
              <a:gd name="T4" fmla="*/ 1 w 1"/>
              <a:gd name="T5" fmla="*/ 0 h 3"/>
              <a:gd name="T6" fmla="*/ 0 w 1"/>
              <a:gd name="T7" fmla="*/ 0 h 3"/>
              <a:gd name="T8" fmla="*/ 0 w 1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0" y="3"/>
                </a:moveTo>
                <a:cubicBezTo>
                  <a:pt x="0" y="3"/>
                  <a:pt x="0" y="3"/>
                  <a:pt x="0" y="3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7" name="Freeform 1944"/>
          <p:cNvSpPr>
            <a:spLocks/>
          </p:cNvSpPr>
          <p:nvPr/>
        </p:nvSpPr>
        <p:spPr bwMode="auto">
          <a:xfrm>
            <a:off x="18208578" y="4919374"/>
            <a:ext cx="6747" cy="16191"/>
          </a:xfrm>
          <a:custGeom>
            <a:avLst/>
            <a:gdLst>
              <a:gd name="T0" fmla="*/ 1 w 2"/>
              <a:gd name="T1" fmla="*/ 0 h 5"/>
              <a:gd name="T2" fmla="*/ 0 w 2"/>
              <a:gd name="T3" fmla="*/ 0 h 5"/>
              <a:gd name="T4" fmla="*/ 2 w 2"/>
              <a:gd name="T5" fmla="*/ 5 h 5"/>
              <a:gd name="T6" fmla="*/ 2 w 2"/>
              <a:gd name="T7" fmla="*/ 3 h 5"/>
              <a:gd name="T8" fmla="*/ 1 w 2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2" y="5"/>
                </a:cubicBezTo>
                <a:cubicBezTo>
                  <a:pt x="2" y="3"/>
                  <a:pt x="2" y="3"/>
                  <a:pt x="2" y="3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8" name="Freeform 1945"/>
          <p:cNvSpPr>
            <a:spLocks/>
          </p:cNvSpPr>
          <p:nvPr/>
        </p:nvSpPr>
        <p:spPr bwMode="auto">
          <a:xfrm>
            <a:off x="18182942" y="4795243"/>
            <a:ext cx="29684" cy="72860"/>
          </a:xfrm>
          <a:custGeom>
            <a:avLst/>
            <a:gdLst>
              <a:gd name="T0" fmla="*/ 2 w 9"/>
              <a:gd name="T1" fmla="*/ 23 h 23"/>
              <a:gd name="T2" fmla="*/ 4 w 9"/>
              <a:gd name="T3" fmla="*/ 21 h 23"/>
              <a:gd name="T4" fmla="*/ 4 w 9"/>
              <a:gd name="T5" fmla="*/ 6 h 23"/>
              <a:gd name="T6" fmla="*/ 5 w 9"/>
              <a:gd name="T7" fmla="*/ 6 h 23"/>
              <a:gd name="T8" fmla="*/ 5 w 9"/>
              <a:gd name="T9" fmla="*/ 21 h 23"/>
              <a:gd name="T10" fmla="*/ 7 w 9"/>
              <a:gd name="T11" fmla="*/ 23 h 23"/>
              <a:gd name="T12" fmla="*/ 9 w 9"/>
              <a:gd name="T13" fmla="*/ 21 h 23"/>
              <a:gd name="T14" fmla="*/ 9 w 9"/>
              <a:gd name="T15" fmla="*/ 6 h 23"/>
              <a:gd name="T16" fmla="*/ 8 w 9"/>
              <a:gd name="T17" fmla="*/ 0 h 23"/>
              <a:gd name="T18" fmla="*/ 0 w 9"/>
              <a:gd name="T19" fmla="*/ 8 h 23"/>
              <a:gd name="T20" fmla="*/ 0 w 9"/>
              <a:gd name="T21" fmla="*/ 21 h 23"/>
              <a:gd name="T22" fmla="*/ 2 w 9"/>
              <a:gd name="T2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23">
                <a:moveTo>
                  <a:pt x="2" y="23"/>
                </a:moveTo>
                <a:cubicBezTo>
                  <a:pt x="3" y="23"/>
                  <a:pt x="4" y="22"/>
                  <a:pt x="4" y="21"/>
                </a:cubicBezTo>
                <a:cubicBezTo>
                  <a:pt x="4" y="20"/>
                  <a:pt x="4" y="6"/>
                  <a:pt x="4" y="6"/>
                </a:cubicBezTo>
                <a:cubicBezTo>
                  <a:pt x="4" y="6"/>
                  <a:pt x="4" y="6"/>
                  <a:pt x="5" y="6"/>
                </a:cubicBezTo>
                <a:cubicBezTo>
                  <a:pt x="5" y="6"/>
                  <a:pt x="5" y="20"/>
                  <a:pt x="5" y="21"/>
                </a:cubicBezTo>
                <a:cubicBezTo>
                  <a:pt x="5" y="22"/>
                  <a:pt x="6" y="23"/>
                  <a:pt x="7" y="23"/>
                </a:cubicBezTo>
                <a:cubicBezTo>
                  <a:pt x="8" y="23"/>
                  <a:pt x="9" y="22"/>
                  <a:pt x="9" y="21"/>
                </a:cubicBezTo>
                <a:cubicBezTo>
                  <a:pt x="9" y="21"/>
                  <a:pt x="9" y="13"/>
                  <a:pt x="9" y="6"/>
                </a:cubicBezTo>
                <a:cubicBezTo>
                  <a:pt x="8" y="0"/>
                  <a:pt x="8" y="0"/>
                  <a:pt x="8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14"/>
                  <a:pt x="0" y="21"/>
                  <a:pt x="0" y="21"/>
                </a:cubicBezTo>
                <a:cubicBezTo>
                  <a:pt x="0" y="22"/>
                  <a:pt x="1" y="23"/>
                  <a:pt x="2" y="23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39" name="Freeform 1946"/>
          <p:cNvSpPr>
            <a:spLocks/>
          </p:cNvSpPr>
          <p:nvPr/>
        </p:nvSpPr>
        <p:spPr bwMode="auto">
          <a:xfrm>
            <a:off x="18135718" y="4826277"/>
            <a:ext cx="12144" cy="41827"/>
          </a:xfrm>
          <a:custGeom>
            <a:avLst/>
            <a:gdLst>
              <a:gd name="T0" fmla="*/ 0 w 4"/>
              <a:gd name="T1" fmla="*/ 12 h 13"/>
              <a:gd name="T2" fmla="*/ 2 w 4"/>
              <a:gd name="T3" fmla="*/ 13 h 13"/>
              <a:gd name="T4" fmla="*/ 4 w 4"/>
              <a:gd name="T5" fmla="*/ 12 h 13"/>
              <a:gd name="T6" fmla="*/ 4 w 4"/>
              <a:gd name="T7" fmla="*/ 1 h 13"/>
              <a:gd name="T8" fmla="*/ 0 w 4"/>
              <a:gd name="T9" fmla="*/ 0 h 13"/>
              <a:gd name="T10" fmla="*/ 0 w 4"/>
              <a:gd name="T11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3">
                <a:moveTo>
                  <a:pt x="0" y="12"/>
                </a:moveTo>
                <a:cubicBezTo>
                  <a:pt x="0" y="13"/>
                  <a:pt x="1" y="13"/>
                  <a:pt x="2" y="13"/>
                </a:cubicBezTo>
                <a:cubicBezTo>
                  <a:pt x="3" y="13"/>
                  <a:pt x="4" y="13"/>
                  <a:pt x="4" y="12"/>
                </a:cubicBezTo>
                <a:cubicBezTo>
                  <a:pt x="4" y="11"/>
                  <a:pt x="4" y="6"/>
                  <a:pt x="4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1"/>
                  <a:pt x="0" y="12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0" name="Freeform 1947"/>
          <p:cNvSpPr>
            <a:spLocks/>
          </p:cNvSpPr>
          <p:nvPr/>
        </p:nvSpPr>
        <p:spPr bwMode="auto">
          <a:xfrm>
            <a:off x="18250404" y="4865404"/>
            <a:ext cx="6747" cy="2699"/>
          </a:xfrm>
          <a:custGeom>
            <a:avLst/>
            <a:gdLst>
              <a:gd name="T0" fmla="*/ 1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1 w 2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1" y="1"/>
                </a:moveTo>
                <a:cubicBezTo>
                  <a:pt x="2" y="1"/>
                  <a:pt x="2" y="1"/>
                  <a:pt x="2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1" name="Freeform 1948"/>
          <p:cNvSpPr>
            <a:spLocks/>
          </p:cNvSpPr>
          <p:nvPr/>
        </p:nvSpPr>
        <p:spPr bwMode="auto">
          <a:xfrm>
            <a:off x="18250404" y="4880246"/>
            <a:ext cx="18890" cy="13493"/>
          </a:xfrm>
          <a:custGeom>
            <a:avLst/>
            <a:gdLst>
              <a:gd name="T0" fmla="*/ 3 w 6"/>
              <a:gd name="T1" fmla="*/ 0 h 4"/>
              <a:gd name="T2" fmla="*/ 0 w 6"/>
              <a:gd name="T3" fmla="*/ 3 h 4"/>
              <a:gd name="T4" fmla="*/ 0 w 6"/>
              <a:gd name="T5" fmla="*/ 4 h 4"/>
              <a:gd name="T6" fmla="*/ 6 w 6"/>
              <a:gd name="T7" fmla="*/ 1 h 4"/>
              <a:gd name="T8" fmla="*/ 3 w 6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4" y="0"/>
                  <a:pt x="3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2" name="Freeform 1949"/>
          <p:cNvSpPr>
            <a:spLocks/>
          </p:cNvSpPr>
          <p:nvPr/>
        </p:nvSpPr>
        <p:spPr bwMode="auto">
          <a:xfrm>
            <a:off x="18093891" y="4931518"/>
            <a:ext cx="6747" cy="6747"/>
          </a:xfrm>
          <a:custGeom>
            <a:avLst/>
            <a:gdLst>
              <a:gd name="T0" fmla="*/ 0 w 2"/>
              <a:gd name="T1" fmla="*/ 2 h 2"/>
              <a:gd name="T2" fmla="*/ 2 w 2"/>
              <a:gd name="T3" fmla="*/ 1 h 2"/>
              <a:gd name="T4" fmla="*/ 1 w 2"/>
              <a:gd name="T5" fmla="*/ 0 h 2"/>
              <a:gd name="T6" fmla="*/ 0 w 2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2"/>
                </a:move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1"/>
                  <a:pt x="1" y="0"/>
                </a:cubicBezTo>
                <a:lnTo>
                  <a:pt x="0" y="2"/>
                </a:ln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3" name="Oval 1950"/>
          <p:cNvSpPr>
            <a:spLocks noChangeArrowheads="1"/>
          </p:cNvSpPr>
          <p:nvPr/>
        </p:nvSpPr>
        <p:spPr bwMode="auto">
          <a:xfrm>
            <a:off x="18186990" y="4880246"/>
            <a:ext cx="21588" cy="22938"/>
          </a:xfrm>
          <a:prstGeom prst="ellipse">
            <a:avLst/>
          </a:pr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4" name="Freeform 1951"/>
          <p:cNvSpPr>
            <a:spLocks/>
          </p:cNvSpPr>
          <p:nvPr/>
        </p:nvSpPr>
        <p:spPr bwMode="auto">
          <a:xfrm>
            <a:off x="18173498" y="4905882"/>
            <a:ext cx="41827" cy="74209"/>
          </a:xfrm>
          <a:custGeom>
            <a:avLst/>
            <a:gdLst>
              <a:gd name="T0" fmla="*/ 12 w 13"/>
              <a:gd name="T1" fmla="*/ 4 h 23"/>
              <a:gd name="T2" fmla="*/ 13 w 13"/>
              <a:gd name="T3" fmla="*/ 7 h 23"/>
              <a:gd name="T4" fmla="*/ 13 w 13"/>
              <a:gd name="T5" fmla="*/ 1 h 23"/>
              <a:gd name="T6" fmla="*/ 10 w 13"/>
              <a:gd name="T7" fmla="*/ 0 h 23"/>
              <a:gd name="T8" fmla="*/ 5 w 13"/>
              <a:gd name="T9" fmla="*/ 0 h 23"/>
              <a:gd name="T10" fmla="*/ 1 w 13"/>
              <a:gd name="T11" fmla="*/ 3 h 23"/>
              <a:gd name="T12" fmla="*/ 0 w 13"/>
              <a:gd name="T13" fmla="*/ 8 h 23"/>
              <a:gd name="T14" fmla="*/ 2 w 13"/>
              <a:gd name="T15" fmla="*/ 10 h 23"/>
              <a:gd name="T16" fmla="*/ 4 w 13"/>
              <a:gd name="T17" fmla="*/ 4 h 23"/>
              <a:gd name="T18" fmla="*/ 4 w 13"/>
              <a:gd name="T19" fmla="*/ 4 h 23"/>
              <a:gd name="T20" fmla="*/ 2 w 13"/>
              <a:gd name="T21" fmla="*/ 11 h 23"/>
              <a:gd name="T22" fmla="*/ 11 w 13"/>
              <a:gd name="T23" fmla="*/ 23 h 23"/>
              <a:gd name="T24" fmla="*/ 11 w 13"/>
              <a:gd name="T25" fmla="*/ 20 h 23"/>
              <a:gd name="T26" fmla="*/ 12 w 13"/>
              <a:gd name="T27" fmla="*/ 20 h 23"/>
              <a:gd name="T28" fmla="*/ 13 w 13"/>
              <a:gd name="T29" fmla="*/ 9 h 23"/>
              <a:gd name="T30" fmla="*/ 11 w 13"/>
              <a:gd name="T31" fmla="*/ 4 h 23"/>
              <a:gd name="T32" fmla="*/ 12 w 13"/>
              <a:gd name="T33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" h="23">
                <a:moveTo>
                  <a:pt x="12" y="4"/>
                </a:moveTo>
                <a:cubicBezTo>
                  <a:pt x="12" y="4"/>
                  <a:pt x="12" y="5"/>
                  <a:pt x="13" y="7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0"/>
                  <a:pt x="11" y="0"/>
                  <a:pt x="10" y="0"/>
                </a:cubicBezTo>
                <a:cubicBezTo>
                  <a:pt x="10" y="0"/>
                  <a:pt x="6" y="0"/>
                  <a:pt x="5" y="0"/>
                </a:cubicBezTo>
                <a:cubicBezTo>
                  <a:pt x="3" y="0"/>
                  <a:pt x="2" y="1"/>
                  <a:pt x="1" y="3"/>
                </a:cubicBezTo>
                <a:cubicBezTo>
                  <a:pt x="1" y="4"/>
                  <a:pt x="0" y="6"/>
                  <a:pt x="0" y="8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8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7"/>
                  <a:pt x="3" y="9"/>
                  <a:pt x="2" y="11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2"/>
                  <a:pt x="11" y="21"/>
                  <a:pt x="11" y="20"/>
                </a:cubicBezTo>
                <a:cubicBezTo>
                  <a:pt x="11" y="20"/>
                  <a:pt x="11" y="20"/>
                  <a:pt x="12" y="20"/>
                </a:cubicBezTo>
                <a:cubicBezTo>
                  <a:pt x="13" y="9"/>
                  <a:pt x="13" y="9"/>
                  <a:pt x="13" y="9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4"/>
                  <a:pt x="12" y="4"/>
                  <a:pt x="12" y="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5" name="Freeform 1952"/>
          <p:cNvSpPr>
            <a:spLocks/>
          </p:cNvSpPr>
          <p:nvPr/>
        </p:nvSpPr>
        <p:spPr bwMode="auto">
          <a:xfrm>
            <a:off x="18110082" y="4905882"/>
            <a:ext cx="51272" cy="29684"/>
          </a:xfrm>
          <a:custGeom>
            <a:avLst/>
            <a:gdLst>
              <a:gd name="T0" fmla="*/ 12 w 16"/>
              <a:gd name="T1" fmla="*/ 0 h 9"/>
              <a:gd name="T2" fmla="*/ 4 w 16"/>
              <a:gd name="T3" fmla="*/ 0 h 9"/>
              <a:gd name="T4" fmla="*/ 2 w 16"/>
              <a:gd name="T5" fmla="*/ 0 h 9"/>
              <a:gd name="T6" fmla="*/ 0 w 16"/>
              <a:gd name="T7" fmla="*/ 3 h 9"/>
              <a:gd name="T8" fmla="*/ 0 w 16"/>
              <a:gd name="T9" fmla="*/ 4 h 9"/>
              <a:gd name="T10" fmla="*/ 0 w 16"/>
              <a:gd name="T11" fmla="*/ 9 h 9"/>
              <a:gd name="T12" fmla="*/ 3 w 16"/>
              <a:gd name="T13" fmla="*/ 8 h 9"/>
              <a:gd name="T14" fmla="*/ 3 w 16"/>
              <a:gd name="T15" fmla="*/ 5 h 9"/>
              <a:gd name="T16" fmla="*/ 4 w 16"/>
              <a:gd name="T17" fmla="*/ 5 h 9"/>
              <a:gd name="T18" fmla="*/ 4 w 16"/>
              <a:gd name="T19" fmla="*/ 8 h 9"/>
              <a:gd name="T20" fmla="*/ 12 w 16"/>
              <a:gd name="T21" fmla="*/ 6 h 9"/>
              <a:gd name="T22" fmla="*/ 12 w 16"/>
              <a:gd name="T23" fmla="*/ 5 h 9"/>
              <a:gd name="T24" fmla="*/ 13 w 16"/>
              <a:gd name="T25" fmla="*/ 5 h 9"/>
              <a:gd name="T26" fmla="*/ 13 w 16"/>
              <a:gd name="T27" fmla="*/ 6 h 9"/>
              <a:gd name="T28" fmla="*/ 16 w 16"/>
              <a:gd name="T29" fmla="*/ 5 h 9"/>
              <a:gd name="T30" fmla="*/ 16 w 16"/>
              <a:gd name="T31" fmla="*/ 4 h 9"/>
              <a:gd name="T32" fmla="*/ 12 w 16"/>
              <a:gd name="T3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" h="9">
                <a:moveTo>
                  <a:pt x="12" y="0"/>
                </a:moveTo>
                <a:cubicBezTo>
                  <a:pt x="11" y="0"/>
                  <a:pt x="5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0" y="4"/>
                  <a:pt x="0" y="7"/>
                  <a:pt x="0" y="9"/>
                </a:cubicBezTo>
                <a:cubicBezTo>
                  <a:pt x="3" y="8"/>
                  <a:pt x="3" y="8"/>
                  <a:pt x="3" y="8"/>
                </a:cubicBezTo>
                <a:cubicBezTo>
                  <a:pt x="3" y="6"/>
                  <a:pt x="3" y="5"/>
                  <a:pt x="3" y="5"/>
                </a:cubicBezTo>
                <a:cubicBezTo>
                  <a:pt x="3" y="5"/>
                  <a:pt x="3" y="5"/>
                  <a:pt x="4" y="5"/>
                </a:cubicBezTo>
                <a:cubicBezTo>
                  <a:pt x="4" y="5"/>
                  <a:pt x="4" y="6"/>
                  <a:pt x="4" y="8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3" y="5"/>
                  <a:pt x="13" y="5"/>
                  <a:pt x="13" y="6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1"/>
                  <a:pt x="14" y="0"/>
                  <a:pt x="12" y="0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6" name="Freeform 1953"/>
          <p:cNvSpPr>
            <a:spLocks/>
          </p:cNvSpPr>
          <p:nvPr/>
        </p:nvSpPr>
        <p:spPr bwMode="auto">
          <a:xfrm>
            <a:off x="18126273" y="4880246"/>
            <a:ext cx="18890" cy="22938"/>
          </a:xfrm>
          <a:custGeom>
            <a:avLst/>
            <a:gdLst>
              <a:gd name="T0" fmla="*/ 3 w 6"/>
              <a:gd name="T1" fmla="*/ 7 h 7"/>
              <a:gd name="T2" fmla="*/ 6 w 6"/>
              <a:gd name="T3" fmla="*/ 3 h 7"/>
              <a:gd name="T4" fmla="*/ 3 w 6"/>
              <a:gd name="T5" fmla="*/ 0 h 7"/>
              <a:gd name="T6" fmla="*/ 3 w 6"/>
              <a:gd name="T7" fmla="*/ 0 h 7"/>
              <a:gd name="T8" fmla="*/ 0 w 6"/>
              <a:gd name="T9" fmla="*/ 4 h 7"/>
              <a:gd name="T10" fmla="*/ 3 w 6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7">
                <a:moveTo>
                  <a:pt x="3" y="7"/>
                </a:move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1" y="7"/>
                  <a:pt x="3" y="7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7" name="Freeform 1954"/>
          <p:cNvSpPr>
            <a:spLocks/>
          </p:cNvSpPr>
          <p:nvPr/>
        </p:nvSpPr>
        <p:spPr bwMode="auto">
          <a:xfrm>
            <a:off x="18110082" y="4820880"/>
            <a:ext cx="25636" cy="47224"/>
          </a:xfrm>
          <a:custGeom>
            <a:avLst/>
            <a:gdLst>
              <a:gd name="T0" fmla="*/ 8 w 8"/>
              <a:gd name="T1" fmla="*/ 14 h 15"/>
              <a:gd name="T2" fmla="*/ 8 w 8"/>
              <a:gd name="T3" fmla="*/ 2 h 15"/>
              <a:gd name="T4" fmla="*/ 8 w 8"/>
              <a:gd name="T5" fmla="*/ 2 h 15"/>
              <a:gd name="T6" fmla="*/ 1 w 8"/>
              <a:gd name="T7" fmla="*/ 0 h 15"/>
              <a:gd name="T8" fmla="*/ 0 w 8"/>
              <a:gd name="T9" fmla="*/ 2 h 15"/>
              <a:gd name="T10" fmla="*/ 4 w 8"/>
              <a:gd name="T11" fmla="*/ 2 h 15"/>
              <a:gd name="T12" fmla="*/ 4 w 8"/>
              <a:gd name="T13" fmla="*/ 12 h 15"/>
              <a:gd name="T14" fmla="*/ 6 w 8"/>
              <a:gd name="T15" fmla="*/ 15 h 15"/>
              <a:gd name="T16" fmla="*/ 8 w 8"/>
              <a:gd name="T17" fmla="*/ 1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5">
                <a:moveTo>
                  <a:pt x="8" y="14"/>
                </a:moveTo>
                <a:cubicBezTo>
                  <a:pt x="8" y="13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2"/>
                  <a:pt x="0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6"/>
                  <a:pt x="4" y="10"/>
                  <a:pt x="4" y="12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8" y="15"/>
                  <a:pt x="8" y="14"/>
                </a:cubicBezTo>
                <a:close/>
              </a:path>
            </a:pathLst>
          </a:custGeom>
          <a:solidFill>
            <a:srgbClr val="EFE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8" name="Line 1960"/>
          <p:cNvSpPr>
            <a:spLocks noChangeShapeType="1"/>
          </p:cNvSpPr>
          <p:nvPr/>
        </p:nvSpPr>
        <p:spPr bwMode="auto">
          <a:xfrm>
            <a:off x="20537388" y="5222956"/>
            <a:ext cx="0" cy="0"/>
          </a:xfrm>
          <a:prstGeom prst="line">
            <a:avLst/>
          </a:prstGeom>
          <a:noFill/>
          <a:ln w="9" cap="flat">
            <a:solidFill>
              <a:srgbClr val="65666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sp>
        <p:nvSpPr>
          <p:cNvPr id="249" name="Content Placeholder 2"/>
          <p:cNvSpPr txBox="1">
            <a:spLocks/>
          </p:cNvSpPr>
          <p:nvPr/>
        </p:nvSpPr>
        <p:spPr>
          <a:xfrm>
            <a:off x="1242435" y="2338350"/>
            <a:ext cx="3373558" cy="580940"/>
          </a:xfrm>
          <a:prstGeom prst="rect">
            <a:avLst/>
          </a:prstGeom>
        </p:spPr>
        <p:txBody>
          <a:bodyPr/>
          <a:lstStyle>
            <a:lvl1pPr marL="415120" indent="-415120" algn="l" defTabSz="109679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3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755984" indent="-340857" algn="l" defTabSz="109679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755984" algn="l"/>
              </a:tabLst>
              <a:defRPr sz="3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1096840" indent="-340857" algn="l" defTabSz="109679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9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778558" indent="-268498" algn="l" defTabSz="109679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1096840" algn="l"/>
              </a:tabLst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4675" indent="-276116" algn="l" defTabSz="109679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3016193" indent="-274199" algn="l" defTabSz="10967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590" indent="-274199" algn="l" defTabSz="10967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2988" indent="-274199" algn="l" defTabSz="10967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390" indent="-274199" algn="l" defTabSz="10967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32439">
              <a:buFont typeface="Arial" pitchFamily="34" charset="0"/>
              <a:buNone/>
              <a:defRPr/>
            </a:pPr>
            <a:r>
              <a:rPr lang="ru-RU" sz="5400" spc="-102" dirty="0" smtClean="0">
                <a:solidFill>
                  <a:srgbClr val="7FBA00">
                    <a:alpha val="99000"/>
                  </a:srgbClr>
                </a:solidFill>
                <a:latin typeface="Segoe UI Light" pitchFamily="34" charset="0"/>
              </a:rPr>
              <a:t>В числах</a:t>
            </a:r>
            <a:endParaRPr lang="en-US" sz="5400" spc="-102" dirty="0">
              <a:solidFill>
                <a:srgbClr val="7FBA00">
                  <a:alpha val="99000"/>
                </a:srgbClr>
              </a:solidFill>
              <a:latin typeface="Segoe UI Light" pitchFamily="34" charset="0"/>
            </a:endParaRPr>
          </a:p>
        </p:txBody>
      </p:sp>
      <p:sp>
        <p:nvSpPr>
          <p:cNvPr id="250" name="Freeform 1962"/>
          <p:cNvSpPr>
            <a:spLocks noEditPoints="1"/>
          </p:cNvSpPr>
          <p:nvPr/>
        </p:nvSpPr>
        <p:spPr bwMode="auto">
          <a:xfrm>
            <a:off x="9378490" y="5627378"/>
            <a:ext cx="79464" cy="170102"/>
          </a:xfrm>
          <a:custGeom>
            <a:avLst/>
            <a:gdLst>
              <a:gd name="T0" fmla="*/ 9 w 27"/>
              <a:gd name="T1" fmla="*/ 5 h 58"/>
              <a:gd name="T2" fmla="*/ 14 w 27"/>
              <a:gd name="T3" fmla="*/ 10 h 58"/>
              <a:gd name="T4" fmla="*/ 19 w 27"/>
              <a:gd name="T5" fmla="*/ 5 h 58"/>
              <a:gd name="T6" fmla="*/ 14 w 27"/>
              <a:gd name="T7" fmla="*/ 0 h 58"/>
              <a:gd name="T8" fmla="*/ 9 w 27"/>
              <a:gd name="T9" fmla="*/ 5 h 58"/>
              <a:gd name="T10" fmla="*/ 27 w 27"/>
              <a:gd name="T11" fmla="*/ 29 h 58"/>
              <a:gd name="T12" fmla="*/ 23 w 27"/>
              <a:gd name="T13" fmla="*/ 15 h 58"/>
              <a:gd name="T14" fmla="*/ 18 w 27"/>
              <a:gd name="T15" fmla="*/ 11 h 58"/>
              <a:gd name="T16" fmla="*/ 10 w 27"/>
              <a:gd name="T17" fmla="*/ 11 h 58"/>
              <a:gd name="T18" fmla="*/ 5 w 27"/>
              <a:gd name="T19" fmla="*/ 15 h 58"/>
              <a:gd name="T20" fmla="*/ 1 w 27"/>
              <a:gd name="T21" fmla="*/ 29 h 58"/>
              <a:gd name="T22" fmla="*/ 2 w 27"/>
              <a:gd name="T23" fmla="*/ 31 h 58"/>
              <a:gd name="T24" fmla="*/ 4 w 27"/>
              <a:gd name="T25" fmla="*/ 30 h 58"/>
              <a:gd name="T26" fmla="*/ 8 w 27"/>
              <a:gd name="T27" fmla="*/ 17 h 58"/>
              <a:gd name="T28" fmla="*/ 9 w 27"/>
              <a:gd name="T29" fmla="*/ 17 h 58"/>
              <a:gd name="T30" fmla="*/ 3 w 27"/>
              <a:gd name="T31" fmla="*/ 39 h 58"/>
              <a:gd name="T32" fmla="*/ 9 w 27"/>
              <a:gd name="T33" fmla="*/ 39 h 58"/>
              <a:gd name="T34" fmla="*/ 9 w 27"/>
              <a:gd name="T35" fmla="*/ 55 h 58"/>
              <a:gd name="T36" fmla="*/ 11 w 27"/>
              <a:gd name="T37" fmla="*/ 58 h 58"/>
              <a:gd name="T38" fmla="*/ 13 w 27"/>
              <a:gd name="T39" fmla="*/ 55 h 58"/>
              <a:gd name="T40" fmla="*/ 13 w 27"/>
              <a:gd name="T41" fmla="*/ 39 h 58"/>
              <a:gd name="T42" fmla="*/ 14 w 27"/>
              <a:gd name="T43" fmla="*/ 39 h 58"/>
              <a:gd name="T44" fmla="*/ 14 w 27"/>
              <a:gd name="T45" fmla="*/ 55 h 58"/>
              <a:gd name="T46" fmla="*/ 17 w 27"/>
              <a:gd name="T47" fmla="*/ 58 h 58"/>
              <a:gd name="T48" fmla="*/ 19 w 27"/>
              <a:gd name="T49" fmla="*/ 55 h 58"/>
              <a:gd name="T50" fmla="*/ 19 w 27"/>
              <a:gd name="T51" fmla="*/ 39 h 58"/>
              <a:gd name="T52" fmla="*/ 25 w 27"/>
              <a:gd name="T53" fmla="*/ 39 h 58"/>
              <a:gd name="T54" fmla="*/ 19 w 27"/>
              <a:gd name="T55" fmla="*/ 17 h 58"/>
              <a:gd name="T56" fmla="*/ 20 w 27"/>
              <a:gd name="T57" fmla="*/ 17 h 58"/>
              <a:gd name="T58" fmla="*/ 23 w 27"/>
              <a:gd name="T59" fmla="*/ 30 h 58"/>
              <a:gd name="T60" fmla="*/ 26 w 27"/>
              <a:gd name="T61" fmla="*/ 31 h 58"/>
              <a:gd name="T62" fmla="*/ 27 w 27"/>
              <a:gd name="T63" fmla="*/ 2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" h="58">
                <a:moveTo>
                  <a:pt x="9" y="5"/>
                </a:moveTo>
                <a:cubicBezTo>
                  <a:pt x="9" y="7"/>
                  <a:pt x="11" y="10"/>
                  <a:pt x="14" y="10"/>
                </a:cubicBezTo>
                <a:cubicBezTo>
                  <a:pt x="16" y="10"/>
                  <a:pt x="19" y="7"/>
                  <a:pt x="19" y="5"/>
                </a:cubicBezTo>
                <a:cubicBezTo>
                  <a:pt x="19" y="2"/>
                  <a:pt x="16" y="0"/>
                  <a:pt x="14" y="0"/>
                </a:cubicBezTo>
                <a:cubicBezTo>
                  <a:pt x="11" y="0"/>
                  <a:pt x="9" y="2"/>
                  <a:pt x="9" y="5"/>
                </a:cubicBezTo>
                <a:close/>
                <a:moveTo>
                  <a:pt x="27" y="29"/>
                </a:moveTo>
                <a:cubicBezTo>
                  <a:pt x="27" y="28"/>
                  <a:pt x="25" y="21"/>
                  <a:pt x="23" y="15"/>
                </a:cubicBezTo>
                <a:cubicBezTo>
                  <a:pt x="22" y="13"/>
                  <a:pt x="20" y="11"/>
                  <a:pt x="18" y="11"/>
                </a:cubicBezTo>
                <a:cubicBezTo>
                  <a:pt x="16" y="11"/>
                  <a:pt x="11" y="11"/>
                  <a:pt x="10" y="11"/>
                </a:cubicBezTo>
                <a:cubicBezTo>
                  <a:pt x="8" y="11"/>
                  <a:pt x="5" y="13"/>
                  <a:pt x="5" y="15"/>
                </a:cubicBezTo>
                <a:cubicBezTo>
                  <a:pt x="3" y="21"/>
                  <a:pt x="1" y="28"/>
                  <a:pt x="1" y="29"/>
                </a:cubicBezTo>
                <a:cubicBezTo>
                  <a:pt x="0" y="30"/>
                  <a:pt x="1" y="31"/>
                  <a:pt x="2" y="31"/>
                </a:cubicBezTo>
                <a:cubicBezTo>
                  <a:pt x="3" y="32"/>
                  <a:pt x="4" y="31"/>
                  <a:pt x="4" y="30"/>
                </a:cubicBezTo>
                <a:cubicBezTo>
                  <a:pt x="5" y="29"/>
                  <a:pt x="8" y="17"/>
                  <a:pt x="8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39"/>
                  <a:pt x="3" y="39"/>
                  <a:pt x="3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46"/>
                  <a:pt x="9" y="55"/>
                  <a:pt x="9" y="55"/>
                </a:cubicBezTo>
                <a:cubicBezTo>
                  <a:pt x="9" y="57"/>
                  <a:pt x="10" y="58"/>
                  <a:pt x="11" y="58"/>
                </a:cubicBezTo>
                <a:cubicBezTo>
                  <a:pt x="12" y="58"/>
                  <a:pt x="13" y="57"/>
                  <a:pt x="13" y="55"/>
                </a:cubicBezTo>
                <a:cubicBezTo>
                  <a:pt x="13" y="54"/>
                  <a:pt x="13" y="39"/>
                  <a:pt x="13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4" y="54"/>
                  <a:pt x="14" y="55"/>
                </a:cubicBezTo>
                <a:cubicBezTo>
                  <a:pt x="14" y="57"/>
                  <a:pt x="15" y="58"/>
                  <a:pt x="17" y="58"/>
                </a:cubicBezTo>
                <a:cubicBezTo>
                  <a:pt x="18" y="58"/>
                  <a:pt x="19" y="57"/>
                  <a:pt x="19" y="55"/>
                </a:cubicBezTo>
                <a:cubicBezTo>
                  <a:pt x="19" y="55"/>
                  <a:pt x="19" y="46"/>
                  <a:pt x="19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3" y="29"/>
                  <a:pt x="23" y="30"/>
                </a:cubicBezTo>
                <a:cubicBezTo>
                  <a:pt x="24" y="31"/>
                  <a:pt x="25" y="32"/>
                  <a:pt x="26" y="31"/>
                </a:cubicBezTo>
                <a:cubicBezTo>
                  <a:pt x="27" y="31"/>
                  <a:pt x="27" y="30"/>
                  <a:pt x="27" y="2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7717" tIns="38858" rIns="77717" bIns="38858" numCol="1" anchor="t" anchorCtr="0" compatLnSpc="1">
            <a:prstTxWarp prst="textNoShape">
              <a:avLst/>
            </a:prstTxWarp>
          </a:bodyPr>
          <a:lstStyle/>
          <a:p>
            <a:endParaRPr lang="en-US" sz="1530">
              <a:solidFill>
                <a:srgbClr val="505050"/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6668587" y="3873717"/>
            <a:ext cx="3582073" cy="2614851"/>
            <a:chOff x="19464338" y="476250"/>
            <a:chExt cx="4579938" cy="3343275"/>
          </a:xfrm>
        </p:grpSpPr>
        <p:grpSp>
          <p:nvGrpSpPr>
            <p:cNvPr id="252" name="Group 399"/>
            <p:cNvGrpSpPr>
              <a:grpSpLocks/>
            </p:cNvGrpSpPr>
            <p:nvPr/>
          </p:nvGrpSpPr>
          <p:grpSpPr bwMode="auto">
            <a:xfrm>
              <a:off x="19469101" y="476250"/>
              <a:ext cx="4538663" cy="3343275"/>
              <a:chOff x="12264" y="300"/>
              <a:chExt cx="2859" cy="2106"/>
            </a:xfrm>
            <a:solidFill>
              <a:schemeClr val="tx1">
                <a:lumMod val="75000"/>
              </a:schemeClr>
            </a:solidFill>
          </p:grpSpPr>
          <p:sp>
            <p:nvSpPr>
              <p:cNvPr id="1645" name="Freeform 199"/>
              <p:cNvSpPr>
                <a:spLocks/>
              </p:cNvSpPr>
              <p:nvPr/>
            </p:nvSpPr>
            <p:spPr bwMode="auto">
              <a:xfrm>
                <a:off x="14786" y="333"/>
                <a:ext cx="10" cy="19"/>
              </a:xfrm>
              <a:custGeom>
                <a:avLst/>
                <a:gdLst>
                  <a:gd name="T0" fmla="*/ 0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  <a:gd name="T6" fmla="*/ 0 w 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cubicBezTo>
                      <a:pt x="2" y="2"/>
                      <a:pt x="3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4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6" name="Freeform 200"/>
              <p:cNvSpPr>
                <a:spLocks/>
              </p:cNvSpPr>
              <p:nvPr/>
            </p:nvSpPr>
            <p:spPr bwMode="auto">
              <a:xfrm>
                <a:off x="12983" y="626"/>
                <a:ext cx="3" cy="38"/>
              </a:xfrm>
              <a:custGeom>
                <a:avLst/>
                <a:gdLst>
                  <a:gd name="T0" fmla="*/ 0 w 1"/>
                  <a:gd name="T1" fmla="*/ 0 h 16"/>
                  <a:gd name="T2" fmla="*/ 0 w 1"/>
                  <a:gd name="T3" fmla="*/ 15 h 16"/>
                  <a:gd name="T4" fmla="*/ 1 w 1"/>
                  <a:gd name="T5" fmla="*/ 16 h 16"/>
                  <a:gd name="T6" fmla="*/ 1 w 1"/>
                  <a:gd name="T7" fmla="*/ 0 h 16"/>
                  <a:gd name="T8" fmla="*/ 0 w 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6">
                    <a:moveTo>
                      <a:pt x="0" y="0"/>
                    </a:moveTo>
                    <a:cubicBezTo>
                      <a:pt x="0" y="0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6"/>
                    </a:cubicBezTo>
                    <a:cubicBezTo>
                      <a:pt x="1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7" name="Freeform 201"/>
              <p:cNvSpPr>
                <a:spLocks/>
              </p:cNvSpPr>
              <p:nvPr/>
            </p:nvSpPr>
            <p:spPr bwMode="auto">
              <a:xfrm>
                <a:off x="14562" y="1168"/>
                <a:ext cx="11" cy="33"/>
              </a:xfrm>
              <a:custGeom>
                <a:avLst/>
                <a:gdLst>
                  <a:gd name="T0" fmla="*/ 4 w 5"/>
                  <a:gd name="T1" fmla="*/ 11 h 14"/>
                  <a:gd name="T2" fmla="*/ 1 w 5"/>
                  <a:gd name="T3" fmla="*/ 0 h 14"/>
                  <a:gd name="T4" fmla="*/ 0 w 5"/>
                  <a:gd name="T5" fmla="*/ 0 h 14"/>
                  <a:gd name="T6" fmla="*/ 4 w 5"/>
                  <a:gd name="T7" fmla="*/ 14 h 14"/>
                  <a:gd name="T8" fmla="*/ 5 w 5"/>
                  <a:gd name="T9" fmla="*/ 12 h 14"/>
                  <a:gd name="T10" fmla="*/ 4 w 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cubicBezTo>
                      <a:pt x="4" y="10"/>
                      <a:pt x="2" y="3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6"/>
                      <a:pt x="4" y="14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4" y="12"/>
                      <a:pt x="4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8" name="Freeform 202"/>
              <p:cNvSpPr>
                <a:spLocks/>
              </p:cNvSpPr>
              <p:nvPr/>
            </p:nvSpPr>
            <p:spPr bwMode="auto">
              <a:xfrm>
                <a:off x="14952" y="57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9" name="Freeform 203"/>
              <p:cNvSpPr>
                <a:spLocks/>
              </p:cNvSpPr>
              <p:nvPr/>
            </p:nvSpPr>
            <p:spPr bwMode="auto">
              <a:xfrm>
                <a:off x="13061" y="723"/>
                <a:ext cx="3" cy="17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5 h 7"/>
                  <a:gd name="T4" fmla="*/ 1 w 1"/>
                  <a:gd name="T5" fmla="*/ 7 h 7"/>
                  <a:gd name="T6" fmla="*/ 1 w 1"/>
                  <a:gd name="T7" fmla="*/ 0 h 7"/>
                  <a:gd name="T8" fmla="*/ 0 w 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0" name="Freeform 204"/>
              <p:cNvSpPr>
                <a:spLocks/>
              </p:cNvSpPr>
              <p:nvPr/>
            </p:nvSpPr>
            <p:spPr bwMode="auto">
              <a:xfrm>
                <a:off x="13241" y="908"/>
                <a:ext cx="3" cy="24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9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4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1" name="Freeform 205"/>
              <p:cNvSpPr>
                <a:spLocks/>
              </p:cNvSpPr>
              <p:nvPr/>
            </p:nvSpPr>
            <p:spPr bwMode="auto">
              <a:xfrm>
                <a:off x="13322" y="101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3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1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2" name="Freeform 206"/>
              <p:cNvSpPr>
                <a:spLocks/>
              </p:cNvSpPr>
              <p:nvPr/>
            </p:nvSpPr>
            <p:spPr bwMode="auto">
              <a:xfrm>
                <a:off x="13128" y="87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3" name="Freeform 207"/>
              <p:cNvSpPr>
                <a:spLocks/>
              </p:cNvSpPr>
              <p:nvPr/>
            </p:nvSpPr>
            <p:spPr bwMode="auto">
              <a:xfrm>
                <a:off x="13156" y="870"/>
                <a:ext cx="9" cy="17"/>
              </a:xfrm>
              <a:custGeom>
                <a:avLst/>
                <a:gdLst>
                  <a:gd name="T0" fmla="*/ 3 w 4"/>
                  <a:gd name="T1" fmla="*/ 0 h 7"/>
                  <a:gd name="T2" fmla="*/ 0 w 4"/>
                  <a:gd name="T3" fmla="*/ 7 h 7"/>
                  <a:gd name="T4" fmla="*/ 1 w 4"/>
                  <a:gd name="T5" fmla="*/ 7 h 7"/>
                  <a:gd name="T6" fmla="*/ 4 w 4"/>
                  <a:gd name="T7" fmla="*/ 0 h 7"/>
                  <a:gd name="T8" fmla="*/ 3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3" y="0"/>
                    </a:moveTo>
                    <a:cubicBezTo>
                      <a:pt x="3" y="0"/>
                      <a:pt x="1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3" y="3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4" name="Freeform 208"/>
              <p:cNvSpPr>
                <a:spLocks/>
              </p:cNvSpPr>
              <p:nvPr/>
            </p:nvSpPr>
            <p:spPr bwMode="auto">
              <a:xfrm>
                <a:off x="14559" y="1216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5" name="Freeform 209"/>
              <p:cNvSpPr>
                <a:spLocks/>
              </p:cNvSpPr>
              <p:nvPr/>
            </p:nvSpPr>
            <p:spPr bwMode="auto">
              <a:xfrm>
                <a:off x="14495" y="1606"/>
                <a:ext cx="3" cy="14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6" name="Freeform 210"/>
              <p:cNvSpPr>
                <a:spLocks/>
              </p:cNvSpPr>
              <p:nvPr/>
            </p:nvSpPr>
            <p:spPr bwMode="auto">
              <a:xfrm>
                <a:off x="12768" y="723"/>
                <a:ext cx="2" cy="33"/>
              </a:xfrm>
              <a:custGeom>
                <a:avLst/>
                <a:gdLst>
                  <a:gd name="T0" fmla="*/ 0 w 1"/>
                  <a:gd name="T1" fmla="*/ 0 h 14"/>
                  <a:gd name="T2" fmla="*/ 0 w 1"/>
                  <a:gd name="T3" fmla="*/ 13 h 14"/>
                  <a:gd name="T4" fmla="*/ 1 w 1"/>
                  <a:gd name="T5" fmla="*/ 14 h 14"/>
                  <a:gd name="T6" fmla="*/ 1 w 1"/>
                  <a:gd name="T7" fmla="*/ 0 h 14"/>
                  <a:gd name="T8" fmla="*/ 0 w 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0" y="0"/>
                    </a:moveTo>
                    <a:cubicBezTo>
                      <a:pt x="0" y="0"/>
                      <a:pt x="0" y="10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7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7" name="Freeform 211"/>
              <p:cNvSpPr>
                <a:spLocks/>
              </p:cNvSpPr>
              <p:nvPr/>
            </p:nvSpPr>
            <p:spPr bwMode="auto">
              <a:xfrm>
                <a:off x="14547" y="1350"/>
                <a:ext cx="3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3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8" name="Freeform 212"/>
              <p:cNvSpPr>
                <a:spLocks/>
              </p:cNvSpPr>
              <p:nvPr/>
            </p:nvSpPr>
            <p:spPr bwMode="auto">
              <a:xfrm>
                <a:off x="12784" y="761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9" name="Freeform 213"/>
              <p:cNvSpPr>
                <a:spLocks/>
              </p:cNvSpPr>
              <p:nvPr/>
            </p:nvSpPr>
            <p:spPr bwMode="auto">
              <a:xfrm>
                <a:off x="12706" y="7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0" name="Freeform 214"/>
              <p:cNvSpPr>
                <a:spLocks/>
              </p:cNvSpPr>
              <p:nvPr/>
            </p:nvSpPr>
            <p:spPr bwMode="auto">
              <a:xfrm>
                <a:off x="14573" y="1168"/>
                <a:ext cx="5" cy="17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0 h 7"/>
                  <a:gd name="T4" fmla="*/ 1 w 2"/>
                  <a:gd name="T5" fmla="*/ 7 h 7"/>
                  <a:gd name="T6" fmla="*/ 2 w 2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5"/>
                      <a:pt x="2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1" name="Freeform 215"/>
              <p:cNvSpPr>
                <a:spLocks/>
              </p:cNvSpPr>
              <p:nvPr/>
            </p:nvSpPr>
            <p:spPr bwMode="auto">
              <a:xfrm>
                <a:off x="12853" y="62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2" name="Freeform 216"/>
              <p:cNvSpPr>
                <a:spLocks/>
              </p:cNvSpPr>
              <p:nvPr/>
            </p:nvSpPr>
            <p:spPr bwMode="auto">
              <a:xfrm>
                <a:off x="14415" y="1381"/>
                <a:ext cx="2" cy="7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3 h 3"/>
                  <a:gd name="T4" fmla="*/ 1 w 1"/>
                  <a:gd name="T5" fmla="*/ 3 h 3"/>
                  <a:gd name="T6" fmla="*/ 1 w 1"/>
                  <a:gd name="T7" fmla="*/ 0 h 3"/>
                  <a:gd name="T8" fmla="*/ 0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3" name="Freeform 217"/>
              <p:cNvSpPr>
                <a:spLocks/>
              </p:cNvSpPr>
              <p:nvPr/>
            </p:nvSpPr>
            <p:spPr bwMode="auto">
              <a:xfrm>
                <a:off x="14481" y="13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4" name="Freeform 218"/>
              <p:cNvSpPr>
                <a:spLocks/>
              </p:cNvSpPr>
              <p:nvPr/>
            </p:nvSpPr>
            <p:spPr bwMode="auto">
              <a:xfrm>
                <a:off x="14547" y="1216"/>
                <a:ext cx="3" cy="18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8 h 8"/>
                  <a:gd name="T4" fmla="*/ 1 w 1"/>
                  <a:gd name="T5" fmla="*/ 7 h 8"/>
                  <a:gd name="T6" fmla="*/ 1 w 1"/>
                  <a:gd name="T7" fmla="*/ 0 h 8"/>
                  <a:gd name="T8" fmla="*/ 0 w 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cubicBezTo>
                      <a:pt x="0" y="0"/>
                      <a:pt x="0" y="4"/>
                      <a:pt x="0" y="8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5" name="Freeform 219"/>
              <p:cNvSpPr>
                <a:spLocks/>
              </p:cNvSpPr>
              <p:nvPr/>
            </p:nvSpPr>
            <p:spPr bwMode="auto">
              <a:xfrm>
                <a:off x="14349" y="761"/>
                <a:ext cx="2" cy="36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15 h 15"/>
                  <a:gd name="T4" fmla="*/ 1 w 1"/>
                  <a:gd name="T5" fmla="*/ 14 h 15"/>
                  <a:gd name="T6" fmla="*/ 1 w 1"/>
                  <a:gd name="T7" fmla="*/ 0 h 15"/>
                  <a:gd name="T8" fmla="*/ 0 w 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0" y="0"/>
                      <a:pt x="0" y="9"/>
                      <a:pt x="0" y="15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1" y="8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6" name="Freeform 220"/>
              <p:cNvSpPr>
                <a:spLocks/>
              </p:cNvSpPr>
              <p:nvPr/>
            </p:nvSpPr>
            <p:spPr bwMode="auto">
              <a:xfrm>
                <a:off x="14299" y="577"/>
                <a:ext cx="5" cy="9"/>
              </a:xfrm>
              <a:custGeom>
                <a:avLst/>
                <a:gdLst>
                  <a:gd name="T0" fmla="*/ 0 w 2"/>
                  <a:gd name="T1" fmla="*/ 0 h 4"/>
                  <a:gd name="T2" fmla="*/ 1 w 2"/>
                  <a:gd name="T3" fmla="*/ 4 h 4"/>
                  <a:gd name="T4" fmla="*/ 2 w 2"/>
                  <a:gd name="T5" fmla="*/ 3 h 4"/>
                  <a:gd name="T6" fmla="*/ 1 w 2"/>
                  <a:gd name="T7" fmla="*/ 0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0"/>
                      <a:pt x="0" y="0"/>
                      <a:pt x="1" y="4"/>
                    </a:cubicBezTo>
                    <a:cubicBezTo>
                      <a:pt x="1" y="4"/>
                      <a:pt x="2" y="3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7" name="Freeform 221"/>
              <p:cNvSpPr>
                <a:spLocks/>
              </p:cNvSpPr>
              <p:nvPr/>
            </p:nvSpPr>
            <p:spPr bwMode="auto">
              <a:xfrm>
                <a:off x="14200" y="870"/>
                <a:ext cx="9" cy="19"/>
              </a:xfrm>
              <a:custGeom>
                <a:avLst/>
                <a:gdLst>
                  <a:gd name="T0" fmla="*/ 2 w 4"/>
                  <a:gd name="T1" fmla="*/ 0 h 8"/>
                  <a:gd name="T2" fmla="*/ 0 w 4"/>
                  <a:gd name="T3" fmla="*/ 8 h 8"/>
                  <a:gd name="T4" fmla="*/ 1 w 4"/>
                  <a:gd name="T5" fmla="*/ 8 h 8"/>
                  <a:gd name="T6" fmla="*/ 4 w 4"/>
                  <a:gd name="T7" fmla="*/ 0 h 8"/>
                  <a:gd name="T8" fmla="*/ 2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cubicBezTo>
                      <a:pt x="2" y="0"/>
                      <a:pt x="1" y="4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5"/>
                      <a:pt x="3" y="3"/>
                      <a:pt x="4" y="0"/>
                    </a:cubicBezTo>
                    <a:cubicBezTo>
                      <a:pt x="4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8" name="Freeform 222"/>
              <p:cNvSpPr>
                <a:spLocks/>
              </p:cNvSpPr>
              <p:nvPr/>
            </p:nvSpPr>
            <p:spPr bwMode="auto">
              <a:xfrm>
                <a:off x="14427" y="721"/>
                <a:ext cx="12" cy="35"/>
              </a:xfrm>
              <a:custGeom>
                <a:avLst/>
                <a:gdLst>
                  <a:gd name="T0" fmla="*/ 5 w 5"/>
                  <a:gd name="T1" fmla="*/ 13 h 15"/>
                  <a:gd name="T2" fmla="*/ 1 w 5"/>
                  <a:gd name="T3" fmla="*/ 0 h 15"/>
                  <a:gd name="T4" fmla="*/ 0 w 5"/>
                  <a:gd name="T5" fmla="*/ 0 h 15"/>
                  <a:gd name="T6" fmla="*/ 4 w 5"/>
                  <a:gd name="T7" fmla="*/ 15 h 15"/>
                  <a:gd name="T8" fmla="*/ 5 w 5"/>
                  <a:gd name="T9" fmla="*/ 14 h 15"/>
                  <a:gd name="T10" fmla="*/ 5 w 5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5" y="13"/>
                    </a:moveTo>
                    <a:cubicBezTo>
                      <a:pt x="5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9" name="Freeform 223"/>
              <p:cNvSpPr>
                <a:spLocks/>
              </p:cNvSpPr>
              <p:nvPr/>
            </p:nvSpPr>
            <p:spPr bwMode="auto">
              <a:xfrm>
                <a:off x="14230" y="870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1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0" name="Freeform 224"/>
              <p:cNvSpPr>
                <a:spLocks/>
              </p:cNvSpPr>
              <p:nvPr/>
            </p:nvSpPr>
            <p:spPr bwMode="auto">
              <a:xfrm>
                <a:off x="14434" y="432"/>
                <a:ext cx="2" cy="19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8 h 8"/>
                  <a:gd name="T4" fmla="*/ 1 w 1"/>
                  <a:gd name="T5" fmla="*/ 7 h 8"/>
                  <a:gd name="T6" fmla="*/ 1 w 1"/>
                  <a:gd name="T7" fmla="*/ 0 h 8"/>
                  <a:gd name="T8" fmla="*/ 0 w 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cubicBezTo>
                      <a:pt x="0" y="0"/>
                      <a:pt x="0" y="3"/>
                      <a:pt x="0" y="8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1" name="Freeform 225"/>
              <p:cNvSpPr>
                <a:spLocks/>
              </p:cNvSpPr>
              <p:nvPr/>
            </p:nvSpPr>
            <p:spPr bwMode="auto">
              <a:xfrm>
                <a:off x="14417" y="480"/>
                <a:ext cx="3" cy="30"/>
              </a:xfrm>
              <a:custGeom>
                <a:avLst/>
                <a:gdLst>
                  <a:gd name="T0" fmla="*/ 0 w 1"/>
                  <a:gd name="T1" fmla="*/ 0 h 13"/>
                  <a:gd name="T2" fmla="*/ 0 w 1"/>
                  <a:gd name="T3" fmla="*/ 13 h 13"/>
                  <a:gd name="T4" fmla="*/ 0 w 1"/>
                  <a:gd name="T5" fmla="*/ 12 h 13"/>
                  <a:gd name="T6" fmla="*/ 1 w 1"/>
                  <a:gd name="T7" fmla="*/ 11 h 13"/>
                  <a:gd name="T8" fmla="*/ 1 w 1"/>
                  <a:gd name="T9" fmla="*/ 5 h 13"/>
                  <a:gd name="T10" fmla="*/ 0 w 1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cubicBezTo>
                      <a:pt x="0" y="4"/>
                      <a:pt x="0" y="9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9"/>
                      <a:pt x="1" y="7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2" name="Freeform 226"/>
              <p:cNvSpPr>
                <a:spLocks/>
              </p:cNvSpPr>
              <p:nvPr/>
            </p:nvSpPr>
            <p:spPr bwMode="auto">
              <a:xfrm>
                <a:off x="13696" y="1055"/>
                <a:ext cx="2" cy="23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0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5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3" name="Freeform 227"/>
              <p:cNvSpPr>
                <a:spLocks/>
              </p:cNvSpPr>
              <p:nvPr/>
            </p:nvSpPr>
            <p:spPr bwMode="auto">
              <a:xfrm>
                <a:off x="14008" y="1017"/>
                <a:ext cx="7" cy="9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1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4" name="Freeform 228"/>
              <p:cNvSpPr>
                <a:spLocks/>
              </p:cNvSpPr>
              <p:nvPr/>
            </p:nvSpPr>
            <p:spPr bwMode="auto">
              <a:xfrm>
                <a:off x="13975" y="1019"/>
                <a:ext cx="2" cy="21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8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3"/>
                      <a:pt x="0" y="9"/>
                    </a:cubicBezTo>
                    <a:cubicBezTo>
                      <a:pt x="0" y="9"/>
                      <a:pt x="0" y="9"/>
                      <a:pt x="1" y="8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5" name="Freeform 229"/>
              <p:cNvSpPr>
                <a:spLocks/>
              </p:cNvSpPr>
              <p:nvPr/>
            </p:nvSpPr>
            <p:spPr bwMode="auto">
              <a:xfrm>
                <a:off x="13828" y="1055"/>
                <a:ext cx="2" cy="16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7 h 7"/>
                  <a:gd name="T4" fmla="*/ 1 w 1"/>
                  <a:gd name="T5" fmla="*/ 7 h 7"/>
                  <a:gd name="T6" fmla="*/ 1 w 1"/>
                  <a:gd name="T7" fmla="*/ 0 h 7"/>
                  <a:gd name="T8" fmla="*/ 0 w 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6" name="Freeform 230"/>
              <p:cNvSpPr>
                <a:spLocks/>
              </p:cNvSpPr>
              <p:nvPr/>
            </p:nvSpPr>
            <p:spPr bwMode="auto">
              <a:xfrm>
                <a:off x="13762" y="1066"/>
                <a:ext cx="2" cy="15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6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3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7" name="Freeform 231"/>
              <p:cNvSpPr>
                <a:spLocks/>
              </p:cNvSpPr>
              <p:nvPr/>
            </p:nvSpPr>
            <p:spPr bwMode="auto">
              <a:xfrm>
                <a:off x="12313" y="1163"/>
                <a:ext cx="8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8" name="Freeform 232"/>
              <p:cNvSpPr>
                <a:spLocks/>
              </p:cNvSpPr>
              <p:nvPr/>
            </p:nvSpPr>
            <p:spPr bwMode="auto">
              <a:xfrm>
                <a:off x="12280" y="1166"/>
                <a:ext cx="3" cy="31"/>
              </a:xfrm>
              <a:custGeom>
                <a:avLst/>
                <a:gdLst>
                  <a:gd name="T0" fmla="*/ 0 w 1"/>
                  <a:gd name="T1" fmla="*/ 0 h 13"/>
                  <a:gd name="T2" fmla="*/ 0 w 1"/>
                  <a:gd name="T3" fmla="*/ 13 h 13"/>
                  <a:gd name="T4" fmla="*/ 1 w 1"/>
                  <a:gd name="T5" fmla="*/ 12 h 13"/>
                  <a:gd name="T6" fmla="*/ 1 w 1"/>
                  <a:gd name="T7" fmla="*/ 0 h 13"/>
                  <a:gd name="T8" fmla="*/ 0 w 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cubicBezTo>
                      <a:pt x="0" y="0"/>
                      <a:pt x="0" y="6"/>
                      <a:pt x="0" y="13"/>
                    </a:cubicBezTo>
                    <a:cubicBezTo>
                      <a:pt x="0" y="13"/>
                      <a:pt x="0" y="13"/>
                      <a:pt x="1" y="12"/>
                    </a:cubicBezTo>
                    <a:cubicBezTo>
                      <a:pt x="1" y="9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9" name="Freeform 233"/>
              <p:cNvSpPr>
                <a:spLocks/>
              </p:cNvSpPr>
              <p:nvPr/>
            </p:nvSpPr>
            <p:spPr bwMode="auto">
              <a:xfrm>
                <a:off x="12264" y="1201"/>
                <a:ext cx="2" cy="29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2 h 12"/>
                  <a:gd name="T4" fmla="*/ 1 w 1"/>
                  <a:gd name="T5" fmla="*/ 8 h 12"/>
                  <a:gd name="T6" fmla="*/ 1 w 1"/>
                  <a:gd name="T7" fmla="*/ 0 h 12"/>
                  <a:gd name="T8" fmla="*/ 0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0" y="0"/>
                      <a:pt x="0" y="6"/>
                      <a:pt x="0" y="12"/>
                    </a:cubicBezTo>
                    <a:cubicBezTo>
                      <a:pt x="0" y="10"/>
                      <a:pt x="1" y="9"/>
                      <a:pt x="1" y="8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0" name="Freeform 234"/>
              <p:cNvSpPr>
                <a:spLocks/>
              </p:cNvSpPr>
              <p:nvPr/>
            </p:nvSpPr>
            <p:spPr bwMode="auto">
              <a:xfrm>
                <a:off x="14465" y="1459"/>
                <a:ext cx="2" cy="22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9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5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1" name="Freeform 235"/>
              <p:cNvSpPr>
                <a:spLocks/>
              </p:cNvSpPr>
              <p:nvPr/>
            </p:nvSpPr>
            <p:spPr bwMode="auto">
              <a:xfrm>
                <a:off x="14495" y="1899"/>
                <a:ext cx="5" cy="50"/>
              </a:xfrm>
              <a:custGeom>
                <a:avLst/>
                <a:gdLst>
                  <a:gd name="T0" fmla="*/ 1 w 2"/>
                  <a:gd name="T1" fmla="*/ 13 h 21"/>
                  <a:gd name="T2" fmla="*/ 1 w 2"/>
                  <a:gd name="T3" fmla="*/ 0 h 21"/>
                  <a:gd name="T4" fmla="*/ 0 w 2"/>
                  <a:gd name="T5" fmla="*/ 0 h 21"/>
                  <a:gd name="T6" fmla="*/ 0 w 2"/>
                  <a:gd name="T7" fmla="*/ 21 h 21"/>
                  <a:gd name="T8" fmla="*/ 2 w 2"/>
                  <a:gd name="T9" fmla="*/ 15 h 21"/>
                  <a:gd name="T10" fmla="*/ 1 w 2"/>
                  <a:gd name="T1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1">
                    <a:moveTo>
                      <a:pt x="1" y="13"/>
                    </a:moveTo>
                    <a:cubicBezTo>
                      <a:pt x="1" y="1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21"/>
                    </a:cubicBezTo>
                    <a:cubicBezTo>
                      <a:pt x="0" y="19"/>
                      <a:pt x="1" y="17"/>
                      <a:pt x="2" y="15"/>
                    </a:cubicBezTo>
                    <a:cubicBezTo>
                      <a:pt x="1" y="15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2" name="Freeform 236"/>
              <p:cNvSpPr>
                <a:spLocks/>
              </p:cNvSpPr>
              <p:nvPr/>
            </p:nvSpPr>
            <p:spPr bwMode="auto">
              <a:xfrm>
                <a:off x="14479" y="1935"/>
                <a:ext cx="2" cy="50"/>
              </a:xfrm>
              <a:custGeom>
                <a:avLst/>
                <a:gdLst>
                  <a:gd name="T0" fmla="*/ 0 w 1"/>
                  <a:gd name="T1" fmla="*/ 0 h 21"/>
                  <a:gd name="T2" fmla="*/ 0 w 1"/>
                  <a:gd name="T3" fmla="*/ 21 h 21"/>
                  <a:gd name="T4" fmla="*/ 1 w 1"/>
                  <a:gd name="T5" fmla="*/ 18 h 21"/>
                  <a:gd name="T6" fmla="*/ 1 w 1"/>
                  <a:gd name="T7" fmla="*/ 0 h 21"/>
                  <a:gd name="T8" fmla="*/ 0 w 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1">
                    <a:moveTo>
                      <a:pt x="0" y="0"/>
                    </a:moveTo>
                    <a:cubicBezTo>
                      <a:pt x="0" y="0"/>
                      <a:pt x="0" y="16"/>
                      <a:pt x="0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1" y="1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3" name="Freeform 237"/>
              <p:cNvSpPr>
                <a:spLocks/>
              </p:cNvSpPr>
              <p:nvPr/>
            </p:nvSpPr>
            <p:spPr bwMode="auto">
              <a:xfrm>
                <a:off x="12574" y="877"/>
                <a:ext cx="2" cy="69"/>
              </a:xfrm>
              <a:custGeom>
                <a:avLst/>
                <a:gdLst>
                  <a:gd name="T0" fmla="*/ 1 w 1"/>
                  <a:gd name="T1" fmla="*/ 0 h 29"/>
                  <a:gd name="T2" fmla="*/ 1 w 1"/>
                  <a:gd name="T3" fmla="*/ 29 h 29"/>
                  <a:gd name="T4" fmla="*/ 1 w 1"/>
                  <a:gd name="T5" fmla="*/ 0 h 29"/>
                  <a:gd name="T6" fmla="*/ 1 w 1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9">
                    <a:moveTo>
                      <a:pt x="1" y="0"/>
                    </a:moveTo>
                    <a:cubicBezTo>
                      <a:pt x="0" y="9"/>
                      <a:pt x="1" y="19"/>
                      <a:pt x="1" y="29"/>
                    </a:cubicBezTo>
                    <a:cubicBezTo>
                      <a:pt x="1" y="20"/>
                      <a:pt x="1" y="5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4" name="Freeform 238"/>
              <p:cNvSpPr>
                <a:spLocks/>
              </p:cNvSpPr>
              <p:nvPr/>
            </p:nvSpPr>
            <p:spPr bwMode="auto">
              <a:xfrm>
                <a:off x="14493" y="180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5" name="Freeform 239"/>
              <p:cNvSpPr>
                <a:spLocks/>
              </p:cNvSpPr>
              <p:nvPr/>
            </p:nvSpPr>
            <p:spPr bwMode="auto">
              <a:xfrm>
                <a:off x="14498" y="145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6" name="Freeform 240"/>
              <p:cNvSpPr>
                <a:spLocks/>
              </p:cNvSpPr>
              <p:nvPr/>
            </p:nvSpPr>
            <p:spPr bwMode="auto">
              <a:xfrm>
                <a:off x="13490" y="2191"/>
                <a:ext cx="2" cy="23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9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5"/>
                      <a:pt x="0" y="9"/>
                    </a:cubicBezTo>
                    <a:cubicBezTo>
                      <a:pt x="0" y="9"/>
                      <a:pt x="0" y="9"/>
                      <a:pt x="1" y="10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7" name="Freeform 241"/>
              <p:cNvSpPr>
                <a:spLocks/>
              </p:cNvSpPr>
              <p:nvPr/>
            </p:nvSpPr>
            <p:spPr bwMode="auto">
              <a:xfrm>
                <a:off x="13620" y="2191"/>
                <a:ext cx="2" cy="9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8" name="Freeform 242"/>
              <p:cNvSpPr>
                <a:spLocks/>
              </p:cNvSpPr>
              <p:nvPr/>
            </p:nvSpPr>
            <p:spPr bwMode="auto">
              <a:xfrm>
                <a:off x="12276" y="1310"/>
                <a:ext cx="9" cy="17"/>
              </a:xfrm>
              <a:custGeom>
                <a:avLst/>
                <a:gdLst>
                  <a:gd name="T0" fmla="*/ 0 w 4"/>
                  <a:gd name="T1" fmla="*/ 0 h 7"/>
                  <a:gd name="T2" fmla="*/ 1 w 4"/>
                  <a:gd name="T3" fmla="*/ 1 h 7"/>
                  <a:gd name="T4" fmla="*/ 4 w 4"/>
                  <a:gd name="T5" fmla="*/ 7 h 7"/>
                  <a:gd name="T6" fmla="*/ 1 w 4"/>
                  <a:gd name="T7" fmla="*/ 0 h 7"/>
                  <a:gd name="T8" fmla="*/ 0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3"/>
                      <a:pt x="2" y="5"/>
                      <a:pt x="4" y="7"/>
                    </a:cubicBezTo>
                    <a:cubicBezTo>
                      <a:pt x="3" y="4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9" name="Freeform 243"/>
              <p:cNvSpPr>
                <a:spLocks/>
              </p:cNvSpPr>
              <p:nvPr/>
            </p:nvSpPr>
            <p:spPr bwMode="auto">
              <a:xfrm>
                <a:off x="13651" y="2191"/>
                <a:ext cx="4" cy="11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5 h 5"/>
                  <a:gd name="T6" fmla="*/ 2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2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0" name="Freeform 244"/>
              <p:cNvSpPr>
                <a:spLocks/>
              </p:cNvSpPr>
              <p:nvPr/>
            </p:nvSpPr>
            <p:spPr bwMode="auto">
              <a:xfrm>
                <a:off x="13712" y="2188"/>
                <a:ext cx="5" cy="10"/>
              </a:xfrm>
              <a:custGeom>
                <a:avLst/>
                <a:gdLst>
                  <a:gd name="T0" fmla="*/ 0 w 2"/>
                  <a:gd name="T1" fmla="*/ 0 h 4"/>
                  <a:gd name="T2" fmla="*/ 1 w 2"/>
                  <a:gd name="T3" fmla="*/ 4 h 4"/>
                  <a:gd name="T4" fmla="*/ 2 w 2"/>
                  <a:gd name="T5" fmla="*/ 3 h 4"/>
                  <a:gd name="T6" fmla="*/ 1 w 2"/>
                  <a:gd name="T7" fmla="*/ 0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0"/>
                      <a:pt x="0" y="0"/>
                      <a:pt x="1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1" name="Freeform 245"/>
              <p:cNvSpPr>
                <a:spLocks/>
              </p:cNvSpPr>
              <p:nvPr/>
            </p:nvSpPr>
            <p:spPr bwMode="auto">
              <a:xfrm>
                <a:off x="13681" y="2188"/>
                <a:ext cx="7" cy="19"/>
              </a:xfrm>
              <a:custGeom>
                <a:avLst/>
                <a:gdLst>
                  <a:gd name="T0" fmla="*/ 2 w 3"/>
                  <a:gd name="T1" fmla="*/ 0 h 8"/>
                  <a:gd name="T2" fmla="*/ 0 w 3"/>
                  <a:gd name="T3" fmla="*/ 8 h 8"/>
                  <a:gd name="T4" fmla="*/ 1 w 3"/>
                  <a:gd name="T5" fmla="*/ 8 h 8"/>
                  <a:gd name="T6" fmla="*/ 3 w 3"/>
                  <a:gd name="T7" fmla="*/ 0 h 8"/>
                  <a:gd name="T8" fmla="*/ 2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2" y="0"/>
                      <a:pt x="1" y="4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2" y="6"/>
                      <a:pt x="2" y="3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2" name="Freeform 246"/>
              <p:cNvSpPr>
                <a:spLocks/>
              </p:cNvSpPr>
              <p:nvPr/>
            </p:nvSpPr>
            <p:spPr bwMode="auto">
              <a:xfrm>
                <a:off x="13584" y="2188"/>
                <a:ext cx="26" cy="66"/>
              </a:xfrm>
              <a:custGeom>
                <a:avLst/>
                <a:gdLst>
                  <a:gd name="T0" fmla="*/ 4 w 11"/>
                  <a:gd name="T1" fmla="*/ 13 h 28"/>
                  <a:gd name="T2" fmla="*/ 1 w 11"/>
                  <a:gd name="T3" fmla="*/ 0 h 28"/>
                  <a:gd name="T4" fmla="*/ 0 w 11"/>
                  <a:gd name="T5" fmla="*/ 0 h 28"/>
                  <a:gd name="T6" fmla="*/ 6 w 11"/>
                  <a:gd name="T7" fmla="*/ 22 h 28"/>
                  <a:gd name="T8" fmla="*/ 0 w 11"/>
                  <a:gd name="T9" fmla="*/ 22 h 28"/>
                  <a:gd name="T10" fmla="*/ 0 w 11"/>
                  <a:gd name="T11" fmla="*/ 28 h 28"/>
                  <a:gd name="T12" fmla="*/ 11 w 11"/>
                  <a:gd name="T13" fmla="*/ 24 h 28"/>
                  <a:gd name="T14" fmla="*/ 5 w 11"/>
                  <a:gd name="T15" fmla="*/ 14 h 28"/>
                  <a:gd name="T16" fmla="*/ 5 w 11"/>
                  <a:gd name="T17" fmla="*/ 14 h 28"/>
                  <a:gd name="T18" fmla="*/ 4 w 11"/>
                  <a:gd name="T19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28">
                    <a:moveTo>
                      <a:pt x="4" y="13"/>
                    </a:moveTo>
                    <a:cubicBezTo>
                      <a:pt x="4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6" y="22"/>
                    </a:cubicBezTo>
                    <a:cubicBezTo>
                      <a:pt x="6" y="22"/>
                      <a:pt x="6" y="22"/>
                      <a:pt x="0" y="22"/>
                    </a:cubicBezTo>
                    <a:cubicBezTo>
                      <a:pt x="0" y="24"/>
                      <a:pt x="0" y="26"/>
                      <a:pt x="0" y="28"/>
                    </a:cubicBezTo>
                    <a:cubicBezTo>
                      <a:pt x="4" y="28"/>
                      <a:pt x="7" y="27"/>
                      <a:pt x="11" y="24"/>
                    </a:cubicBezTo>
                    <a:cubicBezTo>
                      <a:pt x="9" y="22"/>
                      <a:pt x="7" y="17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3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3" name="Freeform 247"/>
              <p:cNvSpPr>
                <a:spLocks/>
              </p:cNvSpPr>
              <p:nvPr/>
            </p:nvSpPr>
            <p:spPr bwMode="auto">
              <a:xfrm>
                <a:off x="13570" y="2240"/>
                <a:ext cx="2" cy="14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4" name="Freeform 248"/>
              <p:cNvSpPr>
                <a:spLocks/>
              </p:cNvSpPr>
              <p:nvPr/>
            </p:nvSpPr>
            <p:spPr bwMode="auto">
              <a:xfrm>
                <a:off x="12330" y="1350"/>
                <a:ext cx="2" cy="48"/>
              </a:xfrm>
              <a:custGeom>
                <a:avLst/>
                <a:gdLst>
                  <a:gd name="T0" fmla="*/ 0 w 1"/>
                  <a:gd name="T1" fmla="*/ 0 h 20"/>
                  <a:gd name="T2" fmla="*/ 0 w 1"/>
                  <a:gd name="T3" fmla="*/ 19 h 20"/>
                  <a:gd name="T4" fmla="*/ 1 w 1"/>
                  <a:gd name="T5" fmla="*/ 20 h 20"/>
                  <a:gd name="T6" fmla="*/ 1 w 1"/>
                  <a:gd name="T7" fmla="*/ 0 h 20"/>
                  <a:gd name="T8" fmla="*/ 0 w 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0">
                    <a:moveTo>
                      <a:pt x="0" y="0"/>
                    </a:moveTo>
                    <a:cubicBezTo>
                      <a:pt x="0" y="0"/>
                      <a:pt x="0" y="13"/>
                      <a:pt x="0" y="19"/>
                    </a:cubicBezTo>
                    <a:cubicBezTo>
                      <a:pt x="0" y="19"/>
                      <a:pt x="0" y="19"/>
                      <a:pt x="1" y="20"/>
                    </a:cubicBezTo>
                    <a:cubicBezTo>
                      <a:pt x="1" y="1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5" name="Freeform 249"/>
              <p:cNvSpPr>
                <a:spLocks/>
              </p:cNvSpPr>
              <p:nvPr/>
            </p:nvSpPr>
            <p:spPr bwMode="auto">
              <a:xfrm>
                <a:off x="13830" y="22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6" name="Freeform 250"/>
              <p:cNvSpPr>
                <a:spLocks/>
              </p:cNvSpPr>
              <p:nvPr/>
            </p:nvSpPr>
            <p:spPr bwMode="auto">
              <a:xfrm>
                <a:off x="14093" y="2240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3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1"/>
                      <a:pt x="0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7" name="Freeform 251"/>
              <p:cNvSpPr>
                <a:spLocks/>
              </p:cNvSpPr>
              <p:nvPr/>
            </p:nvSpPr>
            <p:spPr bwMode="auto">
              <a:xfrm>
                <a:off x="14233" y="2188"/>
                <a:ext cx="9" cy="26"/>
              </a:xfrm>
              <a:custGeom>
                <a:avLst/>
                <a:gdLst>
                  <a:gd name="T0" fmla="*/ 0 w 4"/>
                  <a:gd name="T1" fmla="*/ 0 h 11"/>
                  <a:gd name="T2" fmla="*/ 3 w 4"/>
                  <a:gd name="T3" fmla="*/ 11 h 11"/>
                  <a:gd name="T4" fmla="*/ 4 w 4"/>
                  <a:gd name="T5" fmla="*/ 10 h 11"/>
                  <a:gd name="T6" fmla="*/ 1 w 4"/>
                  <a:gd name="T7" fmla="*/ 0 h 11"/>
                  <a:gd name="T8" fmla="*/ 0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cubicBezTo>
                      <a:pt x="0" y="0"/>
                      <a:pt x="0" y="0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6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8" name="Freeform 252"/>
              <p:cNvSpPr>
                <a:spLocks/>
              </p:cNvSpPr>
              <p:nvPr/>
            </p:nvSpPr>
            <p:spPr bwMode="auto">
              <a:xfrm>
                <a:off x="14157" y="2226"/>
                <a:ext cx="2" cy="9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3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9" name="Freeform 253"/>
              <p:cNvSpPr>
                <a:spLocks/>
              </p:cNvSpPr>
              <p:nvPr/>
            </p:nvSpPr>
            <p:spPr bwMode="auto">
              <a:xfrm>
                <a:off x="14271" y="2191"/>
                <a:ext cx="2" cy="11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5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3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0" name="Freeform 254"/>
              <p:cNvSpPr>
                <a:spLocks/>
              </p:cNvSpPr>
              <p:nvPr/>
            </p:nvSpPr>
            <p:spPr bwMode="auto">
              <a:xfrm>
                <a:off x="12411" y="145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1" name="Freeform 255"/>
              <p:cNvSpPr>
                <a:spLocks/>
              </p:cNvSpPr>
              <p:nvPr/>
            </p:nvSpPr>
            <p:spPr bwMode="auto">
              <a:xfrm>
                <a:off x="14027" y="2226"/>
                <a:ext cx="2" cy="35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15 h 15"/>
                  <a:gd name="T4" fmla="*/ 1 w 1"/>
                  <a:gd name="T5" fmla="*/ 15 h 15"/>
                  <a:gd name="T6" fmla="*/ 1 w 1"/>
                  <a:gd name="T7" fmla="*/ 0 h 15"/>
                  <a:gd name="T8" fmla="*/ 0 w 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0" y="0"/>
                      <a:pt x="0" y="9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9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2" name="Freeform 256"/>
              <p:cNvSpPr>
                <a:spLocks/>
              </p:cNvSpPr>
              <p:nvPr/>
            </p:nvSpPr>
            <p:spPr bwMode="auto">
              <a:xfrm>
                <a:off x="13804" y="2188"/>
                <a:ext cx="17" cy="38"/>
              </a:xfrm>
              <a:custGeom>
                <a:avLst/>
                <a:gdLst>
                  <a:gd name="T0" fmla="*/ 5 w 7"/>
                  <a:gd name="T1" fmla="*/ 0 h 16"/>
                  <a:gd name="T2" fmla="*/ 2 w 7"/>
                  <a:gd name="T3" fmla="*/ 13 h 16"/>
                  <a:gd name="T4" fmla="*/ 0 w 7"/>
                  <a:gd name="T5" fmla="*/ 14 h 16"/>
                  <a:gd name="T6" fmla="*/ 2 w 7"/>
                  <a:gd name="T7" fmla="*/ 16 h 16"/>
                  <a:gd name="T8" fmla="*/ 7 w 7"/>
                  <a:gd name="T9" fmla="*/ 0 h 16"/>
                  <a:gd name="T10" fmla="*/ 5 w 7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6">
                    <a:moveTo>
                      <a:pt x="5" y="0"/>
                    </a:moveTo>
                    <a:cubicBezTo>
                      <a:pt x="5" y="0"/>
                      <a:pt x="2" y="12"/>
                      <a:pt x="2" y="13"/>
                    </a:cubicBezTo>
                    <a:cubicBezTo>
                      <a:pt x="1" y="14"/>
                      <a:pt x="1" y="14"/>
                      <a:pt x="0" y="14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3" y="13"/>
                      <a:pt x="4" y="8"/>
                      <a:pt x="7" y="0"/>
                    </a:cubicBezTo>
                    <a:cubicBezTo>
                      <a:pt x="7" y="0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3" name="Freeform 257"/>
              <p:cNvSpPr>
                <a:spLocks/>
              </p:cNvSpPr>
              <p:nvPr/>
            </p:nvSpPr>
            <p:spPr bwMode="auto">
              <a:xfrm>
                <a:off x="13894" y="2226"/>
                <a:ext cx="5" cy="40"/>
              </a:xfrm>
              <a:custGeom>
                <a:avLst/>
                <a:gdLst>
                  <a:gd name="T0" fmla="*/ 0 w 2"/>
                  <a:gd name="T1" fmla="*/ 0 h 17"/>
                  <a:gd name="T2" fmla="*/ 0 w 2"/>
                  <a:gd name="T3" fmla="*/ 17 h 17"/>
                  <a:gd name="T4" fmla="*/ 2 w 2"/>
                  <a:gd name="T5" fmla="*/ 17 h 17"/>
                  <a:gd name="T6" fmla="*/ 2 w 2"/>
                  <a:gd name="T7" fmla="*/ 0 h 17"/>
                  <a:gd name="T8" fmla="*/ 0 w 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7">
                    <a:moveTo>
                      <a:pt x="0" y="0"/>
                    </a:moveTo>
                    <a:cubicBezTo>
                      <a:pt x="0" y="0"/>
                      <a:pt x="0" y="10"/>
                      <a:pt x="0" y="17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" y="11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4" name="Freeform 258"/>
              <p:cNvSpPr>
                <a:spLocks/>
              </p:cNvSpPr>
              <p:nvPr/>
            </p:nvSpPr>
            <p:spPr bwMode="auto">
              <a:xfrm>
                <a:off x="14415" y="1350"/>
                <a:ext cx="2" cy="34"/>
              </a:xfrm>
              <a:custGeom>
                <a:avLst/>
                <a:gdLst>
                  <a:gd name="T0" fmla="*/ 1 w 1"/>
                  <a:gd name="T1" fmla="*/ 0 h 14"/>
                  <a:gd name="T2" fmla="*/ 0 w 1"/>
                  <a:gd name="T3" fmla="*/ 0 h 14"/>
                  <a:gd name="T4" fmla="*/ 0 w 1"/>
                  <a:gd name="T5" fmla="*/ 14 h 14"/>
                  <a:gd name="T6" fmla="*/ 1 w 1"/>
                  <a:gd name="T7" fmla="*/ 13 h 14"/>
                  <a:gd name="T8" fmla="*/ 1 w 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8"/>
                      <a:pt x="0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1" y="7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5" name="Freeform 259"/>
              <p:cNvSpPr>
                <a:spLocks/>
              </p:cNvSpPr>
              <p:nvPr/>
            </p:nvSpPr>
            <p:spPr bwMode="auto">
              <a:xfrm>
                <a:off x="12439" y="1457"/>
                <a:ext cx="12" cy="31"/>
              </a:xfrm>
              <a:custGeom>
                <a:avLst/>
                <a:gdLst>
                  <a:gd name="T0" fmla="*/ 4 w 5"/>
                  <a:gd name="T1" fmla="*/ 0 h 13"/>
                  <a:gd name="T2" fmla="*/ 0 w 5"/>
                  <a:gd name="T3" fmla="*/ 13 h 13"/>
                  <a:gd name="T4" fmla="*/ 1 w 5"/>
                  <a:gd name="T5" fmla="*/ 13 h 13"/>
                  <a:gd name="T6" fmla="*/ 5 w 5"/>
                  <a:gd name="T7" fmla="*/ 0 h 13"/>
                  <a:gd name="T8" fmla="*/ 4 w 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4" y="0"/>
                    </a:moveTo>
                    <a:cubicBezTo>
                      <a:pt x="4" y="0"/>
                      <a:pt x="1" y="10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2" y="10"/>
                      <a:pt x="3" y="6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6" name="Freeform 260"/>
              <p:cNvSpPr>
                <a:spLocks/>
              </p:cNvSpPr>
              <p:nvPr/>
            </p:nvSpPr>
            <p:spPr bwMode="auto">
              <a:xfrm>
                <a:off x="12929" y="189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7" name="Freeform 261"/>
              <p:cNvSpPr>
                <a:spLocks/>
              </p:cNvSpPr>
              <p:nvPr/>
            </p:nvSpPr>
            <p:spPr bwMode="auto">
              <a:xfrm>
                <a:off x="12898" y="189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8" name="Freeform 262"/>
              <p:cNvSpPr>
                <a:spLocks/>
              </p:cNvSpPr>
              <p:nvPr/>
            </p:nvSpPr>
            <p:spPr bwMode="auto">
              <a:xfrm>
                <a:off x="12860" y="189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1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9" name="Freeform 263"/>
              <p:cNvSpPr>
                <a:spLocks/>
              </p:cNvSpPr>
              <p:nvPr/>
            </p:nvSpPr>
            <p:spPr bwMode="auto">
              <a:xfrm>
                <a:off x="13123" y="1897"/>
                <a:ext cx="9" cy="24"/>
              </a:xfrm>
              <a:custGeom>
                <a:avLst/>
                <a:gdLst>
                  <a:gd name="T0" fmla="*/ 0 w 4"/>
                  <a:gd name="T1" fmla="*/ 0 h 10"/>
                  <a:gd name="T2" fmla="*/ 3 w 4"/>
                  <a:gd name="T3" fmla="*/ 10 h 10"/>
                  <a:gd name="T4" fmla="*/ 4 w 4"/>
                  <a:gd name="T5" fmla="*/ 10 h 10"/>
                  <a:gd name="T6" fmla="*/ 1 w 4"/>
                  <a:gd name="T7" fmla="*/ 0 h 10"/>
                  <a:gd name="T8" fmla="*/ 0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0"/>
                      <a:pt x="0" y="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3" y="6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0" name="Freeform 264"/>
              <p:cNvSpPr>
                <a:spLocks/>
              </p:cNvSpPr>
              <p:nvPr/>
            </p:nvSpPr>
            <p:spPr bwMode="auto">
              <a:xfrm>
                <a:off x="13028" y="1899"/>
                <a:ext cx="5" cy="19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7 h 8"/>
                  <a:gd name="T4" fmla="*/ 2 w 2"/>
                  <a:gd name="T5" fmla="*/ 8 h 8"/>
                  <a:gd name="T6" fmla="*/ 2 w 2"/>
                  <a:gd name="T7" fmla="*/ 0 h 8"/>
                  <a:gd name="T8" fmla="*/ 0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4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2" y="3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1" name="Freeform 265"/>
              <p:cNvSpPr>
                <a:spLocks/>
              </p:cNvSpPr>
              <p:nvPr/>
            </p:nvSpPr>
            <p:spPr bwMode="auto">
              <a:xfrm>
                <a:off x="13090" y="1897"/>
                <a:ext cx="12" cy="26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11 h 11"/>
                  <a:gd name="T4" fmla="*/ 1 w 5"/>
                  <a:gd name="T5" fmla="*/ 11 h 11"/>
                  <a:gd name="T6" fmla="*/ 5 w 5"/>
                  <a:gd name="T7" fmla="*/ 0 h 11"/>
                  <a:gd name="T8" fmla="*/ 3 w 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cubicBezTo>
                      <a:pt x="3" y="0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8"/>
                      <a:pt x="3" y="5"/>
                      <a:pt x="5" y="0"/>
                    </a:cubicBezTo>
                    <a:cubicBezTo>
                      <a:pt x="5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2" name="Freeform 266"/>
              <p:cNvSpPr>
                <a:spLocks/>
              </p:cNvSpPr>
              <p:nvPr/>
            </p:nvSpPr>
            <p:spPr bwMode="auto">
              <a:xfrm>
                <a:off x="12993" y="1897"/>
                <a:ext cx="7" cy="17"/>
              </a:xfrm>
              <a:custGeom>
                <a:avLst/>
                <a:gdLst>
                  <a:gd name="T0" fmla="*/ 0 w 3"/>
                  <a:gd name="T1" fmla="*/ 0 h 7"/>
                  <a:gd name="T2" fmla="*/ 2 w 3"/>
                  <a:gd name="T3" fmla="*/ 6 h 7"/>
                  <a:gd name="T4" fmla="*/ 3 w 3"/>
                  <a:gd name="T5" fmla="*/ 7 h 7"/>
                  <a:gd name="T6" fmla="*/ 1 w 3"/>
                  <a:gd name="T7" fmla="*/ 0 h 7"/>
                  <a:gd name="T8" fmla="*/ 0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cubicBezTo>
                      <a:pt x="0" y="0"/>
                      <a:pt x="0" y="0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2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3" name="Freeform 267"/>
              <p:cNvSpPr>
                <a:spLocks/>
              </p:cNvSpPr>
              <p:nvPr/>
            </p:nvSpPr>
            <p:spPr bwMode="auto">
              <a:xfrm>
                <a:off x="12964" y="1897"/>
                <a:ext cx="5" cy="12"/>
              </a:xfrm>
              <a:custGeom>
                <a:avLst/>
                <a:gdLst>
                  <a:gd name="T0" fmla="*/ 1 w 2"/>
                  <a:gd name="T1" fmla="*/ 0 h 5"/>
                  <a:gd name="T2" fmla="*/ 0 w 2"/>
                  <a:gd name="T3" fmla="*/ 5 h 5"/>
                  <a:gd name="T4" fmla="*/ 1 w 2"/>
                  <a:gd name="T5" fmla="*/ 5 h 5"/>
                  <a:gd name="T6" fmla="*/ 2 w 2"/>
                  <a:gd name="T7" fmla="*/ 0 h 5"/>
                  <a:gd name="T8" fmla="*/ 1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1" y="0"/>
                    </a:move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4"/>
                      <a:pt x="2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4" name="Freeform 268"/>
              <p:cNvSpPr>
                <a:spLocks/>
              </p:cNvSpPr>
              <p:nvPr/>
            </p:nvSpPr>
            <p:spPr bwMode="auto">
              <a:xfrm>
                <a:off x="12605" y="175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5" name="Freeform 269"/>
              <p:cNvSpPr>
                <a:spLocks/>
              </p:cNvSpPr>
              <p:nvPr/>
            </p:nvSpPr>
            <p:spPr bwMode="auto">
              <a:xfrm>
                <a:off x="12460" y="150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6" name="Freeform 270"/>
              <p:cNvSpPr>
                <a:spLocks/>
              </p:cNvSpPr>
              <p:nvPr/>
            </p:nvSpPr>
            <p:spPr bwMode="auto">
              <a:xfrm>
                <a:off x="13061" y="1899"/>
                <a:ext cx="3" cy="22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9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7" name="Freeform 271"/>
              <p:cNvSpPr>
                <a:spLocks/>
              </p:cNvSpPr>
              <p:nvPr/>
            </p:nvSpPr>
            <p:spPr bwMode="auto">
              <a:xfrm>
                <a:off x="13414" y="1899"/>
                <a:ext cx="9" cy="67"/>
              </a:xfrm>
              <a:custGeom>
                <a:avLst/>
                <a:gdLst>
                  <a:gd name="T0" fmla="*/ 2 w 4"/>
                  <a:gd name="T1" fmla="*/ 0 h 28"/>
                  <a:gd name="T2" fmla="*/ 2 w 4"/>
                  <a:gd name="T3" fmla="*/ 13 h 28"/>
                  <a:gd name="T4" fmla="*/ 0 w 4"/>
                  <a:gd name="T5" fmla="*/ 15 h 28"/>
                  <a:gd name="T6" fmla="*/ 0 w 4"/>
                  <a:gd name="T7" fmla="*/ 15 h 28"/>
                  <a:gd name="T8" fmla="*/ 4 w 4"/>
                  <a:gd name="T9" fmla="*/ 28 h 28"/>
                  <a:gd name="T10" fmla="*/ 4 w 4"/>
                  <a:gd name="T11" fmla="*/ 0 h 28"/>
                  <a:gd name="T12" fmla="*/ 2 w 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8">
                    <a:moveTo>
                      <a:pt x="2" y="0"/>
                    </a:moveTo>
                    <a:cubicBezTo>
                      <a:pt x="2" y="0"/>
                      <a:pt x="2" y="12"/>
                      <a:pt x="2" y="13"/>
                    </a:cubicBezTo>
                    <a:cubicBezTo>
                      <a:pt x="2" y="14"/>
                      <a:pt x="2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9"/>
                      <a:pt x="3" y="24"/>
                      <a:pt x="4" y="28"/>
                    </a:cubicBezTo>
                    <a:cubicBezTo>
                      <a:pt x="4" y="17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8" name="Freeform 272"/>
              <p:cNvSpPr>
                <a:spLocks/>
              </p:cNvSpPr>
              <p:nvPr/>
            </p:nvSpPr>
            <p:spPr bwMode="auto">
              <a:xfrm>
                <a:off x="13423" y="2044"/>
                <a:ext cx="3" cy="57"/>
              </a:xfrm>
              <a:custGeom>
                <a:avLst/>
                <a:gdLst>
                  <a:gd name="T0" fmla="*/ 1 w 1"/>
                  <a:gd name="T1" fmla="*/ 0 h 24"/>
                  <a:gd name="T2" fmla="*/ 1 w 1"/>
                  <a:gd name="T3" fmla="*/ 24 h 24"/>
                  <a:gd name="T4" fmla="*/ 1 w 1"/>
                  <a:gd name="T5" fmla="*/ 0 h 24"/>
                  <a:gd name="T6" fmla="*/ 1 w 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4">
                    <a:moveTo>
                      <a:pt x="1" y="0"/>
                    </a:moveTo>
                    <a:cubicBezTo>
                      <a:pt x="0" y="8"/>
                      <a:pt x="0" y="16"/>
                      <a:pt x="1" y="24"/>
                    </a:cubicBezTo>
                    <a:cubicBezTo>
                      <a:pt x="1" y="13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9" name="Freeform 273"/>
              <p:cNvSpPr>
                <a:spLocks/>
              </p:cNvSpPr>
              <p:nvPr/>
            </p:nvSpPr>
            <p:spPr bwMode="auto">
              <a:xfrm>
                <a:off x="13158" y="1899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5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0" name="Freeform 274"/>
              <p:cNvSpPr>
                <a:spLocks/>
              </p:cNvSpPr>
              <p:nvPr/>
            </p:nvSpPr>
            <p:spPr bwMode="auto">
              <a:xfrm>
                <a:off x="12836" y="189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1" name="Freeform 275"/>
              <p:cNvSpPr>
                <a:spLocks/>
              </p:cNvSpPr>
              <p:nvPr/>
            </p:nvSpPr>
            <p:spPr bwMode="auto">
              <a:xfrm>
                <a:off x="12631" y="1750"/>
                <a:ext cx="11" cy="31"/>
              </a:xfrm>
              <a:custGeom>
                <a:avLst/>
                <a:gdLst>
                  <a:gd name="T0" fmla="*/ 4 w 5"/>
                  <a:gd name="T1" fmla="*/ 0 h 13"/>
                  <a:gd name="T2" fmla="*/ 0 w 5"/>
                  <a:gd name="T3" fmla="*/ 12 h 13"/>
                  <a:gd name="T4" fmla="*/ 1 w 5"/>
                  <a:gd name="T5" fmla="*/ 13 h 13"/>
                  <a:gd name="T6" fmla="*/ 5 w 5"/>
                  <a:gd name="T7" fmla="*/ 0 h 13"/>
                  <a:gd name="T8" fmla="*/ 4 w 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4" y="0"/>
                    </a:moveTo>
                    <a:cubicBezTo>
                      <a:pt x="4" y="0"/>
                      <a:pt x="1" y="8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2" y="10"/>
                      <a:pt x="3" y="6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2" name="Freeform 276"/>
              <p:cNvSpPr>
                <a:spLocks/>
              </p:cNvSpPr>
              <p:nvPr/>
            </p:nvSpPr>
            <p:spPr bwMode="auto">
              <a:xfrm>
                <a:off x="15068" y="90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3" name="Freeform 277"/>
              <p:cNvSpPr>
                <a:spLocks/>
              </p:cNvSpPr>
              <p:nvPr/>
            </p:nvSpPr>
            <p:spPr bwMode="auto">
              <a:xfrm>
                <a:off x="14867" y="1055"/>
                <a:ext cx="7" cy="54"/>
              </a:xfrm>
              <a:custGeom>
                <a:avLst/>
                <a:gdLst>
                  <a:gd name="T0" fmla="*/ 3 w 3"/>
                  <a:gd name="T1" fmla="*/ 21 h 23"/>
                  <a:gd name="T2" fmla="*/ 3 w 3"/>
                  <a:gd name="T3" fmla="*/ 0 h 23"/>
                  <a:gd name="T4" fmla="*/ 2 w 3"/>
                  <a:gd name="T5" fmla="*/ 0 h 23"/>
                  <a:gd name="T6" fmla="*/ 2 w 3"/>
                  <a:gd name="T7" fmla="*/ 21 h 23"/>
                  <a:gd name="T8" fmla="*/ 0 w 3"/>
                  <a:gd name="T9" fmla="*/ 23 h 23"/>
                  <a:gd name="T10" fmla="*/ 3 w 3"/>
                  <a:gd name="T11" fmla="*/ 23 h 23"/>
                  <a:gd name="T12" fmla="*/ 3 w 3"/>
                  <a:gd name="T13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3">
                    <a:moveTo>
                      <a:pt x="3" y="21"/>
                    </a:moveTo>
                    <a:cubicBezTo>
                      <a:pt x="3" y="19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9"/>
                      <a:pt x="2" y="21"/>
                    </a:cubicBezTo>
                    <a:cubicBezTo>
                      <a:pt x="2" y="22"/>
                      <a:pt x="1" y="23"/>
                      <a:pt x="0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3" y="23"/>
                      <a:pt x="3" y="22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4" name="Freeform 278"/>
              <p:cNvSpPr>
                <a:spLocks/>
              </p:cNvSpPr>
              <p:nvPr/>
            </p:nvSpPr>
            <p:spPr bwMode="auto">
              <a:xfrm>
                <a:off x="15111" y="870"/>
                <a:ext cx="12" cy="26"/>
              </a:xfrm>
              <a:custGeom>
                <a:avLst/>
                <a:gdLst>
                  <a:gd name="T0" fmla="*/ 4 w 5"/>
                  <a:gd name="T1" fmla="*/ 0 h 11"/>
                  <a:gd name="T2" fmla="*/ 0 w 5"/>
                  <a:gd name="T3" fmla="*/ 11 h 11"/>
                  <a:gd name="T4" fmla="*/ 3 w 5"/>
                  <a:gd name="T5" fmla="*/ 7 h 11"/>
                  <a:gd name="T6" fmla="*/ 5 w 5"/>
                  <a:gd name="T7" fmla="*/ 0 h 11"/>
                  <a:gd name="T8" fmla="*/ 4 w 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0"/>
                    </a:moveTo>
                    <a:cubicBezTo>
                      <a:pt x="4" y="0"/>
                      <a:pt x="1" y="8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4" y="5"/>
                      <a:pt x="4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5" name="Freeform 279"/>
              <p:cNvSpPr>
                <a:spLocks/>
              </p:cNvSpPr>
              <p:nvPr/>
            </p:nvSpPr>
            <p:spPr bwMode="auto">
              <a:xfrm>
                <a:off x="15018" y="1019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2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6" name="Freeform 280"/>
              <p:cNvSpPr>
                <a:spLocks/>
              </p:cNvSpPr>
              <p:nvPr/>
            </p:nvSpPr>
            <p:spPr bwMode="auto">
              <a:xfrm>
                <a:off x="15014" y="870"/>
                <a:ext cx="11" cy="33"/>
              </a:xfrm>
              <a:custGeom>
                <a:avLst/>
                <a:gdLst>
                  <a:gd name="T0" fmla="*/ 0 w 5"/>
                  <a:gd name="T1" fmla="*/ 0 h 14"/>
                  <a:gd name="T2" fmla="*/ 4 w 5"/>
                  <a:gd name="T3" fmla="*/ 14 h 14"/>
                  <a:gd name="T4" fmla="*/ 5 w 5"/>
                  <a:gd name="T5" fmla="*/ 12 h 14"/>
                  <a:gd name="T6" fmla="*/ 1 w 5"/>
                  <a:gd name="T7" fmla="*/ 0 h 14"/>
                  <a:gd name="T8" fmla="*/ 0 w 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0" y="0"/>
                    </a:moveTo>
                    <a:cubicBezTo>
                      <a:pt x="0" y="0"/>
                      <a:pt x="0" y="0"/>
                      <a:pt x="4" y="14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7" name="Freeform 281"/>
              <p:cNvSpPr>
                <a:spLocks/>
              </p:cNvSpPr>
              <p:nvPr/>
            </p:nvSpPr>
            <p:spPr bwMode="auto">
              <a:xfrm>
                <a:off x="14417" y="468"/>
                <a:ext cx="3" cy="23"/>
              </a:xfrm>
              <a:custGeom>
                <a:avLst/>
                <a:gdLst>
                  <a:gd name="T0" fmla="*/ 1 w 1"/>
                  <a:gd name="T1" fmla="*/ 0 h 10"/>
                  <a:gd name="T2" fmla="*/ 0 w 1"/>
                  <a:gd name="T3" fmla="*/ 0 h 10"/>
                  <a:gd name="T4" fmla="*/ 0 w 1"/>
                  <a:gd name="T5" fmla="*/ 5 h 10"/>
                  <a:gd name="T6" fmla="*/ 1 w 1"/>
                  <a:gd name="T7" fmla="*/ 10 h 10"/>
                  <a:gd name="T8" fmla="*/ 1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5"/>
                    </a:cubicBezTo>
                    <a:cubicBezTo>
                      <a:pt x="0" y="7"/>
                      <a:pt x="1" y="9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8" name="Freeform 282"/>
              <p:cNvSpPr>
                <a:spLocks/>
              </p:cNvSpPr>
              <p:nvPr/>
            </p:nvSpPr>
            <p:spPr bwMode="auto">
              <a:xfrm>
                <a:off x="14429" y="2039"/>
                <a:ext cx="10" cy="24"/>
              </a:xfrm>
              <a:custGeom>
                <a:avLst/>
                <a:gdLst>
                  <a:gd name="T0" fmla="*/ 0 w 4"/>
                  <a:gd name="T1" fmla="*/ 0 h 10"/>
                  <a:gd name="T2" fmla="*/ 3 w 4"/>
                  <a:gd name="T3" fmla="*/ 10 h 10"/>
                  <a:gd name="T4" fmla="*/ 4 w 4"/>
                  <a:gd name="T5" fmla="*/ 8 h 10"/>
                  <a:gd name="T6" fmla="*/ 1 w 4"/>
                  <a:gd name="T7" fmla="*/ 0 h 10"/>
                  <a:gd name="T8" fmla="*/ 0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0"/>
                      <a:pt x="0" y="0"/>
                      <a:pt x="3" y="10"/>
                    </a:cubicBezTo>
                    <a:cubicBezTo>
                      <a:pt x="3" y="9"/>
                      <a:pt x="3" y="9"/>
                      <a:pt x="4" y="8"/>
                    </a:cubicBezTo>
                    <a:cubicBezTo>
                      <a:pt x="3" y="5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9" name="Freeform 283"/>
              <p:cNvSpPr>
                <a:spLocks/>
              </p:cNvSpPr>
              <p:nvPr/>
            </p:nvSpPr>
            <p:spPr bwMode="auto">
              <a:xfrm>
                <a:off x="15052" y="87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0" name="Freeform 284"/>
              <p:cNvSpPr>
                <a:spLocks/>
              </p:cNvSpPr>
              <p:nvPr/>
            </p:nvSpPr>
            <p:spPr bwMode="auto">
              <a:xfrm>
                <a:off x="14498" y="1166"/>
                <a:ext cx="2" cy="26"/>
              </a:xfrm>
              <a:custGeom>
                <a:avLst/>
                <a:gdLst>
                  <a:gd name="T0" fmla="*/ 0 w 1"/>
                  <a:gd name="T1" fmla="*/ 0 h 11"/>
                  <a:gd name="T2" fmla="*/ 0 w 1"/>
                  <a:gd name="T3" fmla="*/ 11 h 11"/>
                  <a:gd name="T4" fmla="*/ 1 w 1"/>
                  <a:gd name="T5" fmla="*/ 10 h 11"/>
                  <a:gd name="T6" fmla="*/ 1 w 1"/>
                  <a:gd name="T7" fmla="*/ 0 h 11"/>
                  <a:gd name="T8" fmla="*/ 0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cubicBezTo>
                      <a:pt x="0" y="0"/>
                      <a:pt x="0" y="5"/>
                      <a:pt x="0" y="11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1" y="6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1" name="Freeform 285"/>
              <p:cNvSpPr>
                <a:spLocks/>
              </p:cNvSpPr>
              <p:nvPr/>
            </p:nvSpPr>
            <p:spPr bwMode="auto">
              <a:xfrm>
                <a:off x="14481" y="1201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2" name="Freeform 286"/>
              <p:cNvSpPr>
                <a:spLocks/>
              </p:cNvSpPr>
              <p:nvPr/>
            </p:nvSpPr>
            <p:spPr bwMode="auto">
              <a:xfrm>
                <a:off x="14559" y="1163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3" name="Freeform 287"/>
              <p:cNvSpPr>
                <a:spLocks/>
              </p:cNvSpPr>
              <p:nvPr/>
            </p:nvSpPr>
            <p:spPr bwMode="auto">
              <a:xfrm>
                <a:off x="14531" y="1163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1"/>
                      <a:pt x="0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4" name="Freeform 288"/>
              <p:cNvSpPr>
                <a:spLocks/>
              </p:cNvSpPr>
              <p:nvPr/>
            </p:nvSpPr>
            <p:spPr bwMode="auto">
              <a:xfrm>
                <a:off x="14689" y="1163"/>
                <a:ext cx="10" cy="19"/>
              </a:xfrm>
              <a:custGeom>
                <a:avLst/>
                <a:gdLst>
                  <a:gd name="T0" fmla="*/ 0 w 4"/>
                  <a:gd name="T1" fmla="*/ 0 h 8"/>
                  <a:gd name="T2" fmla="*/ 3 w 4"/>
                  <a:gd name="T3" fmla="*/ 8 h 8"/>
                  <a:gd name="T4" fmla="*/ 4 w 4"/>
                  <a:gd name="T5" fmla="*/ 7 h 8"/>
                  <a:gd name="T6" fmla="*/ 2 w 4"/>
                  <a:gd name="T7" fmla="*/ 0 h 8"/>
                  <a:gd name="T8" fmla="*/ 0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cubicBezTo>
                      <a:pt x="0" y="0"/>
                      <a:pt x="0" y="0"/>
                      <a:pt x="3" y="8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3" y="4"/>
                      <a:pt x="2" y="0"/>
                      <a:pt x="2" y="0"/>
                    </a:cubicBezTo>
                    <a:cubicBezTo>
                      <a:pt x="2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5" name="Freeform 289"/>
              <p:cNvSpPr>
                <a:spLocks/>
              </p:cNvSpPr>
              <p:nvPr/>
            </p:nvSpPr>
            <p:spPr bwMode="auto">
              <a:xfrm>
                <a:off x="14611" y="1201"/>
                <a:ext cx="3" cy="50"/>
              </a:xfrm>
              <a:custGeom>
                <a:avLst/>
                <a:gdLst>
                  <a:gd name="T0" fmla="*/ 0 w 1"/>
                  <a:gd name="T1" fmla="*/ 0 h 21"/>
                  <a:gd name="T2" fmla="*/ 0 w 1"/>
                  <a:gd name="T3" fmla="*/ 21 h 21"/>
                  <a:gd name="T4" fmla="*/ 1 w 1"/>
                  <a:gd name="T5" fmla="*/ 20 h 21"/>
                  <a:gd name="T6" fmla="*/ 1 w 1"/>
                  <a:gd name="T7" fmla="*/ 0 h 21"/>
                  <a:gd name="T8" fmla="*/ 0 w 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1">
                    <a:moveTo>
                      <a:pt x="0" y="0"/>
                    </a:moveTo>
                    <a:cubicBezTo>
                      <a:pt x="0" y="0"/>
                      <a:pt x="0" y="17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cubicBezTo>
                      <a:pt x="1" y="1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6" name="Freeform 290"/>
              <p:cNvSpPr>
                <a:spLocks/>
              </p:cNvSpPr>
              <p:nvPr/>
            </p:nvSpPr>
            <p:spPr bwMode="auto">
              <a:xfrm>
                <a:off x="14261" y="2172"/>
                <a:ext cx="52" cy="35"/>
              </a:xfrm>
              <a:custGeom>
                <a:avLst/>
                <a:gdLst>
                  <a:gd name="T0" fmla="*/ 16 w 22"/>
                  <a:gd name="T1" fmla="*/ 0 h 15"/>
                  <a:gd name="T2" fmla="*/ 6 w 22"/>
                  <a:gd name="T3" fmla="*/ 0 h 15"/>
                  <a:gd name="T4" fmla="*/ 0 w 22"/>
                  <a:gd name="T5" fmla="*/ 7 h 15"/>
                  <a:gd name="T6" fmla="*/ 0 w 22"/>
                  <a:gd name="T7" fmla="*/ 15 h 15"/>
                  <a:gd name="T8" fmla="*/ 4 w 22"/>
                  <a:gd name="T9" fmla="*/ 13 h 15"/>
                  <a:gd name="T10" fmla="*/ 4 w 22"/>
                  <a:gd name="T11" fmla="*/ 8 h 15"/>
                  <a:gd name="T12" fmla="*/ 5 w 22"/>
                  <a:gd name="T13" fmla="*/ 8 h 15"/>
                  <a:gd name="T14" fmla="*/ 5 w 22"/>
                  <a:gd name="T15" fmla="*/ 13 h 15"/>
                  <a:gd name="T16" fmla="*/ 22 w 22"/>
                  <a:gd name="T17" fmla="*/ 6 h 15"/>
                  <a:gd name="T18" fmla="*/ 16 w 22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5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7"/>
                      <a:pt x="0" y="11"/>
                      <a:pt x="0" y="15"/>
                    </a:cubicBezTo>
                    <a:cubicBezTo>
                      <a:pt x="1" y="14"/>
                      <a:pt x="2" y="14"/>
                      <a:pt x="4" y="13"/>
                    </a:cubicBezTo>
                    <a:cubicBezTo>
                      <a:pt x="4" y="11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0"/>
                      <a:pt x="5" y="13"/>
                    </a:cubicBezTo>
                    <a:cubicBezTo>
                      <a:pt x="11" y="11"/>
                      <a:pt x="17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7" name="Freeform 291"/>
              <p:cNvSpPr>
                <a:spLocks/>
              </p:cNvSpPr>
              <p:nvPr/>
            </p:nvSpPr>
            <p:spPr bwMode="auto">
              <a:xfrm>
                <a:off x="14190" y="2174"/>
                <a:ext cx="62" cy="50"/>
              </a:xfrm>
              <a:custGeom>
                <a:avLst/>
                <a:gdLst>
                  <a:gd name="T0" fmla="*/ 17 w 26"/>
                  <a:gd name="T1" fmla="*/ 0 h 21"/>
                  <a:gd name="T2" fmla="*/ 10 w 26"/>
                  <a:gd name="T3" fmla="*/ 0 h 21"/>
                  <a:gd name="T4" fmla="*/ 4 w 26"/>
                  <a:gd name="T5" fmla="*/ 4 h 21"/>
                  <a:gd name="T6" fmla="*/ 0 w 26"/>
                  <a:gd name="T7" fmla="*/ 18 h 21"/>
                  <a:gd name="T8" fmla="*/ 1 w 26"/>
                  <a:gd name="T9" fmla="*/ 20 h 21"/>
                  <a:gd name="T10" fmla="*/ 4 w 26"/>
                  <a:gd name="T11" fmla="*/ 19 h 21"/>
                  <a:gd name="T12" fmla="*/ 8 w 26"/>
                  <a:gd name="T13" fmla="*/ 6 h 21"/>
                  <a:gd name="T14" fmla="*/ 9 w 26"/>
                  <a:gd name="T15" fmla="*/ 6 h 21"/>
                  <a:gd name="T16" fmla="*/ 4 w 26"/>
                  <a:gd name="T17" fmla="*/ 21 h 21"/>
                  <a:gd name="T18" fmla="*/ 21 w 26"/>
                  <a:gd name="T19" fmla="*/ 17 h 21"/>
                  <a:gd name="T20" fmla="*/ 18 w 26"/>
                  <a:gd name="T21" fmla="*/ 6 h 21"/>
                  <a:gd name="T22" fmla="*/ 19 w 26"/>
                  <a:gd name="T23" fmla="*/ 6 h 21"/>
                  <a:gd name="T24" fmla="*/ 22 w 26"/>
                  <a:gd name="T25" fmla="*/ 16 h 21"/>
                  <a:gd name="T26" fmla="*/ 26 w 26"/>
                  <a:gd name="T27" fmla="*/ 15 h 21"/>
                  <a:gd name="T28" fmla="*/ 23 w 26"/>
                  <a:gd name="T29" fmla="*/ 4 h 21"/>
                  <a:gd name="T30" fmla="*/ 17 w 26"/>
                  <a:gd name="T3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1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3"/>
                      <a:pt x="5" y="18"/>
                      <a:pt x="4" y="21"/>
                    </a:cubicBezTo>
                    <a:cubicBezTo>
                      <a:pt x="10" y="20"/>
                      <a:pt x="16" y="18"/>
                      <a:pt x="21" y="1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1" y="12"/>
                      <a:pt x="22" y="16"/>
                    </a:cubicBezTo>
                    <a:cubicBezTo>
                      <a:pt x="23" y="16"/>
                      <a:pt x="25" y="15"/>
                      <a:pt x="26" y="15"/>
                    </a:cubicBezTo>
                    <a:cubicBezTo>
                      <a:pt x="25" y="12"/>
                      <a:pt x="24" y="8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8" name="Oval 292"/>
              <p:cNvSpPr>
                <a:spLocks noChangeArrowheads="1"/>
              </p:cNvSpPr>
              <p:nvPr/>
            </p:nvSpPr>
            <p:spPr bwMode="auto">
              <a:xfrm>
                <a:off x="14211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9" name="Oval 293"/>
              <p:cNvSpPr>
                <a:spLocks noChangeArrowheads="1"/>
              </p:cNvSpPr>
              <p:nvPr/>
            </p:nvSpPr>
            <p:spPr bwMode="auto">
              <a:xfrm>
                <a:off x="14342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0" name="Oval 294"/>
              <p:cNvSpPr>
                <a:spLocks noChangeArrowheads="1"/>
              </p:cNvSpPr>
              <p:nvPr/>
            </p:nvSpPr>
            <p:spPr bwMode="auto">
              <a:xfrm>
                <a:off x="14275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1" name="Freeform 295"/>
              <p:cNvSpPr>
                <a:spLocks/>
              </p:cNvSpPr>
              <p:nvPr/>
            </p:nvSpPr>
            <p:spPr bwMode="auto">
              <a:xfrm>
                <a:off x="14387" y="2025"/>
                <a:ext cx="56" cy="80"/>
              </a:xfrm>
              <a:custGeom>
                <a:avLst/>
                <a:gdLst>
                  <a:gd name="T0" fmla="*/ 23 w 24"/>
                  <a:gd name="T1" fmla="*/ 5 h 34"/>
                  <a:gd name="T2" fmla="*/ 17 w 24"/>
                  <a:gd name="T3" fmla="*/ 0 h 34"/>
                  <a:gd name="T4" fmla="*/ 10 w 24"/>
                  <a:gd name="T5" fmla="*/ 0 h 34"/>
                  <a:gd name="T6" fmla="*/ 4 w 24"/>
                  <a:gd name="T7" fmla="*/ 5 h 34"/>
                  <a:gd name="T8" fmla="*/ 0 w 24"/>
                  <a:gd name="T9" fmla="*/ 18 h 34"/>
                  <a:gd name="T10" fmla="*/ 1 w 24"/>
                  <a:gd name="T11" fmla="*/ 21 h 34"/>
                  <a:gd name="T12" fmla="*/ 4 w 24"/>
                  <a:gd name="T13" fmla="*/ 20 h 34"/>
                  <a:gd name="T14" fmla="*/ 7 w 24"/>
                  <a:gd name="T15" fmla="*/ 6 h 34"/>
                  <a:gd name="T16" fmla="*/ 9 w 24"/>
                  <a:gd name="T17" fmla="*/ 6 h 34"/>
                  <a:gd name="T18" fmla="*/ 2 w 24"/>
                  <a:gd name="T19" fmla="*/ 28 h 34"/>
                  <a:gd name="T20" fmla="*/ 8 w 24"/>
                  <a:gd name="T21" fmla="*/ 28 h 34"/>
                  <a:gd name="T22" fmla="*/ 8 w 24"/>
                  <a:gd name="T23" fmla="*/ 34 h 34"/>
                  <a:gd name="T24" fmla="*/ 21 w 24"/>
                  <a:gd name="T25" fmla="*/ 16 h 34"/>
                  <a:gd name="T26" fmla="*/ 18 w 24"/>
                  <a:gd name="T27" fmla="*/ 6 h 34"/>
                  <a:gd name="T28" fmla="*/ 19 w 24"/>
                  <a:gd name="T29" fmla="*/ 6 h 34"/>
                  <a:gd name="T30" fmla="*/ 22 w 24"/>
                  <a:gd name="T31" fmla="*/ 14 h 34"/>
                  <a:gd name="T32" fmla="*/ 24 w 24"/>
                  <a:gd name="T33" fmla="*/ 10 h 34"/>
                  <a:gd name="T34" fmla="*/ 23 w 24"/>
                  <a:gd name="T35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4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8" y="32"/>
                      <a:pt x="8" y="34"/>
                    </a:cubicBezTo>
                    <a:cubicBezTo>
                      <a:pt x="13" y="28"/>
                      <a:pt x="17" y="22"/>
                      <a:pt x="21" y="1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1" y="11"/>
                      <a:pt x="22" y="14"/>
                    </a:cubicBezTo>
                    <a:cubicBezTo>
                      <a:pt x="22" y="13"/>
                      <a:pt x="23" y="12"/>
                      <a:pt x="24" y="10"/>
                    </a:cubicBezTo>
                    <a:cubicBezTo>
                      <a:pt x="24" y="8"/>
                      <a:pt x="23" y="6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2" name="Freeform 296"/>
              <p:cNvSpPr>
                <a:spLocks/>
              </p:cNvSpPr>
              <p:nvPr/>
            </p:nvSpPr>
            <p:spPr bwMode="auto">
              <a:xfrm>
                <a:off x="14195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8 w 23"/>
                  <a:gd name="T35" fmla="*/ 8 h 47"/>
                  <a:gd name="T36" fmla="*/ 18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3" name="Freeform 297"/>
              <p:cNvSpPr>
                <a:spLocks/>
              </p:cNvSpPr>
              <p:nvPr/>
            </p:nvSpPr>
            <p:spPr bwMode="auto">
              <a:xfrm>
                <a:off x="14325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4" name="Oval 298"/>
              <p:cNvSpPr>
                <a:spLocks noChangeArrowheads="1"/>
              </p:cNvSpPr>
              <p:nvPr/>
            </p:nvSpPr>
            <p:spPr bwMode="auto">
              <a:xfrm>
                <a:off x="14211" y="2148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5" name="Freeform 299"/>
              <p:cNvSpPr>
                <a:spLocks/>
              </p:cNvSpPr>
              <p:nvPr/>
            </p:nvSpPr>
            <p:spPr bwMode="auto">
              <a:xfrm>
                <a:off x="14254" y="2025"/>
                <a:ext cx="66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8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8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6" name="Oval 300"/>
              <p:cNvSpPr>
                <a:spLocks noChangeArrowheads="1"/>
              </p:cNvSpPr>
              <p:nvPr/>
            </p:nvSpPr>
            <p:spPr bwMode="auto">
              <a:xfrm>
                <a:off x="14275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7" name="Oval 301"/>
              <p:cNvSpPr>
                <a:spLocks noChangeArrowheads="1"/>
              </p:cNvSpPr>
              <p:nvPr/>
            </p:nvSpPr>
            <p:spPr bwMode="auto">
              <a:xfrm>
                <a:off x="14408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8" name="Freeform 302"/>
              <p:cNvSpPr>
                <a:spLocks/>
              </p:cNvSpPr>
              <p:nvPr/>
            </p:nvSpPr>
            <p:spPr bwMode="auto">
              <a:xfrm>
                <a:off x="14342" y="2148"/>
                <a:ext cx="21" cy="19"/>
              </a:xfrm>
              <a:custGeom>
                <a:avLst/>
                <a:gdLst>
                  <a:gd name="T0" fmla="*/ 5 w 9"/>
                  <a:gd name="T1" fmla="*/ 0 h 8"/>
                  <a:gd name="T2" fmla="*/ 0 w 9"/>
                  <a:gd name="T3" fmla="*/ 5 h 8"/>
                  <a:gd name="T4" fmla="*/ 1 w 9"/>
                  <a:gd name="T5" fmla="*/ 8 h 8"/>
                  <a:gd name="T6" fmla="*/ 9 w 9"/>
                  <a:gd name="T7" fmla="*/ 2 h 8"/>
                  <a:gd name="T8" fmla="*/ 5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4" y="6"/>
                      <a:pt x="7" y="4"/>
                      <a:pt x="9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9" name="Oval 303"/>
              <p:cNvSpPr>
                <a:spLocks noChangeArrowheads="1"/>
              </p:cNvSpPr>
              <p:nvPr/>
            </p:nvSpPr>
            <p:spPr bwMode="auto">
              <a:xfrm>
                <a:off x="13688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0" name="Freeform 304"/>
              <p:cNvSpPr>
                <a:spLocks/>
              </p:cNvSpPr>
              <p:nvPr/>
            </p:nvSpPr>
            <p:spPr bwMode="auto">
              <a:xfrm>
                <a:off x="13956" y="2295"/>
                <a:ext cx="16" cy="19"/>
              </a:xfrm>
              <a:custGeom>
                <a:avLst/>
                <a:gdLst>
                  <a:gd name="T0" fmla="*/ 7 w 7"/>
                  <a:gd name="T1" fmla="*/ 4 h 8"/>
                  <a:gd name="T2" fmla="*/ 3 w 7"/>
                  <a:gd name="T3" fmla="*/ 0 h 8"/>
                  <a:gd name="T4" fmla="*/ 0 w 7"/>
                  <a:gd name="T5" fmla="*/ 1 h 8"/>
                  <a:gd name="T6" fmla="*/ 6 w 7"/>
                  <a:gd name="T7" fmla="*/ 8 h 8"/>
                  <a:gd name="T8" fmla="*/ 7 w 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2"/>
                      <a:pt x="5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3"/>
                      <a:pt x="4" y="5"/>
                      <a:pt x="6" y="8"/>
                    </a:cubicBezTo>
                    <a:cubicBezTo>
                      <a:pt x="7" y="7"/>
                      <a:pt x="7" y="6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1" name="Freeform 305"/>
              <p:cNvSpPr>
                <a:spLocks/>
              </p:cNvSpPr>
              <p:nvPr/>
            </p:nvSpPr>
            <p:spPr bwMode="auto">
              <a:xfrm>
                <a:off x="13871" y="2172"/>
                <a:ext cx="52" cy="99"/>
              </a:xfrm>
              <a:custGeom>
                <a:avLst/>
                <a:gdLst>
                  <a:gd name="T0" fmla="*/ 18 w 22"/>
                  <a:gd name="T1" fmla="*/ 8 h 42"/>
                  <a:gd name="T2" fmla="*/ 18 w 22"/>
                  <a:gd name="T3" fmla="*/ 21 h 42"/>
                  <a:gd name="T4" fmla="*/ 20 w 22"/>
                  <a:gd name="T5" fmla="*/ 23 h 42"/>
                  <a:gd name="T6" fmla="*/ 22 w 22"/>
                  <a:gd name="T7" fmla="*/ 21 h 42"/>
                  <a:gd name="T8" fmla="*/ 22 w 22"/>
                  <a:gd name="T9" fmla="*/ 7 h 42"/>
                  <a:gd name="T10" fmla="*/ 16 w 22"/>
                  <a:gd name="T11" fmla="*/ 0 h 42"/>
                  <a:gd name="T12" fmla="*/ 6 w 22"/>
                  <a:gd name="T13" fmla="*/ 0 h 42"/>
                  <a:gd name="T14" fmla="*/ 0 w 22"/>
                  <a:gd name="T15" fmla="*/ 7 h 42"/>
                  <a:gd name="T16" fmla="*/ 0 w 22"/>
                  <a:gd name="T17" fmla="*/ 21 h 42"/>
                  <a:gd name="T18" fmla="*/ 2 w 22"/>
                  <a:gd name="T19" fmla="*/ 23 h 42"/>
                  <a:gd name="T20" fmla="*/ 4 w 22"/>
                  <a:gd name="T21" fmla="*/ 21 h 42"/>
                  <a:gd name="T22" fmla="*/ 4 w 22"/>
                  <a:gd name="T23" fmla="*/ 8 h 42"/>
                  <a:gd name="T24" fmla="*/ 5 w 22"/>
                  <a:gd name="T25" fmla="*/ 8 h 42"/>
                  <a:gd name="T26" fmla="*/ 5 w 22"/>
                  <a:gd name="T27" fmla="*/ 38 h 42"/>
                  <a:gd name="T28" fmla="*/ 10 w 22"/>
                  <a:gd name="T29" fmla="*/ 40 h 42"/>
                  <a:gd name="T30" fmla="*/ 10 w 22"/>
                  <a:gd name="T31" fmla="*/ 23 h 42"/>
                  <a:gd name="T32" fmla="*/ 12 w 22"/>
                  <a:gd name="T33" fmla="*/ 23 h 42"/>
                  <a:gd name="T34" fmla="*/ 12 w 22"/>
                  <a:gd name="T35" fmla="*/ 40 h 42"/>
                  <a:gd name="T36" fmla="*/ 17 w 22"/>
                  <a:gd name="T37" fmla="*/ 42 h 42"/>
                  <a:gd name="T38" fmla="*/ 17 w 22"/>
                  <a:gd name="T39" fmla="*/ 8 h 42"/>
                  <a:gd name="T40" fmla="*/ 18 w 22"/>
                  <a:gd name="T4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42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27"/>
                      <a:pt x="5" y="38"/>
                    </a:cubicBezTo>
                    <a:cubicBezTo>
                      <a:pt x="7" y="39"/>
                      <a:pt x="9" y="39"/>
                      <a:pt x="10" y="40"/>
                    </a:cubicBezTo>
                    <a:cubicBezTo>
                      <a:pt x="10" y="3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34"/>
                      <a:pt x="12" y="40"/>
                    </a:cubicBezTo>
                    <a:cubicBezTo>
                      <a:pt x="13" y="41"/>
                      <a:pt x="15" y="41"/>
                      <a:pt x="17" y="42"/>
                    </a:cubicBezTo>
                    <a:cubicBezTo>
                      <a:pt x="17" y="34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2" name="Freeform 306"/>
              <p:cNvSpPr>
                <a:spLocks/>
              </p:cNvSpPr>
              <p:nvPr/>
            </p:nvSpPr>
            <p:spPr bwMode="auto">
              <a:xfrm>
                <a:off x="13972" y="2318"/>
                <a:ext cx="17" cy="55"/>
              </a:xfrm>
              <a:custGeom>
                <a:avLst/>
                <a:gdLst>
                  <a:gd name="T0" fmla="*/ 3 w 7"/>
                  <a:gd name="T1" fmla="*/ 8 h 23"/>
                  <a:gd name="T2" fmla="*/ 3 w 7"/>
                  <a:gd name="T3" fmla="*/ 21 h 23"/>
                  <a:gd name="T4" fmla="*/ 5 w 7"/>
                  <a:gd name="T5" fmla="*/ 23 h 23"/>
                  <a:gd name="T6" fmla="*/ 7 w 7"/>
                  <a:gd name="T7" fmla="*/ 21 h 23"/>
                  <a:gd name="T8" fmla="*/ 7 w 7"/>
                  <a:gd name="T9" fmla="*/ 6 h 23"/>
                  <a:gd name="T10" fmla="*/ 1 w 7"/>
                  <a:gd name="T11" fmla="*/ 0 h 23"/>
                  <a:gd name="T12" fmla="*/ 0 w 7"/>
                  <a:gd name="T13" fmla="*/ 0 h 23"/>
                  <a:gd name="T14" fmla="*/ 2 w 7"/>
                  <a:gd name="T15" fmla="*/ 5 h 23"/>
                  <a:gd name="T16" fmla="*/ 2 w 7"/>
                  <a:gd name="T17" fmla="*/ 21 h 23"/>
                  <a:gd name="T18" fmla="*/ 2 w 7"/>
                  <a:gd name="T19" fmla="*/ 8 h 23"/>
                  <a:gd name="T20" fmla="*/ 3 w 7"/>
                  <a:gd name="T2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23">
                    <a:moveTo>
                      <a:pt x="3" y="8"/>
                    </a:moveTo>
                    <a:cubicBezTo>
                      <a:pt x="3" y="8"/>
                      <a:pt x="3" y="20"/>
                      <a:pt x="3" y="21"/>
                    </a:cubicBezTo>
                    <a:cubicBezTo>
                      <a:pt x="3" y="22"/>
                      <a:pt x="4" y="23"/>
                      <a:pt x="5" y="23"/>
                    </a:cubicBezTo>
                    <a:cubicBezTo>
                      <a:pt x="6" y="23"/>
                      <a:pt x="7" y="22"/>
                      <a:pt x="7" y="21"/>
                    </a:cubicBezTo>
                    <a:cubicBezTo>
                      <a:pt x="7" y="20"/>
                      <a:pt x="7" y="8"/>
                      <a:pt x="7" y="6"/>
                    </a:cubicBezTo>
                    <a:cubicBezTo>
                      <a:pt x="7" y="3"/>
                      <a:pt x="4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1" y="3"/>
                      <a:pt x="2" y="5"/>
                    </a:cubicBezTo>
                    <a:cubicBezTo>
                      <a:pt x="2" y="5"/>
                      <a:pt x="1" y="13"/>
                      <a:pt x="2" y="21"/>
                    </a:cubicBezTo>
                    <a:cubicBezTo>
                      <a:pt x="2" y="14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3" name="Oval 307"/>
              <p:cNvSpPr>
                <a:spLocks noChangeArrowheads="1"/>
              </p:cNvSpPr>
              <p:nvPr/>
            </p:nvSpPr>
            <p:spPr bwMode="auto">
              <a:xfrm>
                <a:off x="13688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4" name="Freeform 308"/>
              <p:cNvSpPr>
                <a:spLocks/>
              </p:cNvSpPr>
              <p:nvPr/>
            </p:nvSpPr>
            <p:spPr bwMode="auto">
              <a:xfrm>
                <a:off x="13755" y="2148"/>
                <a:ext cx="21" cy="12"/>
              </a:xfrm>
              <a:custGeom>
                <a:avLst/>
                <a:gdLst>
                  <a:gd name="T0" fmla="*/ 5 w 9"/>
                  <a:gd name="T1" fmla="*/ 0 h 5"/>
                  <a:gd name="T2" fmla="*/ 0 w 9"/>
                  <a:gd name="T3" fmla="*/ 5 h 5"/>
                  <a:gd name="T4" fmla="*/ 0 w 9"/>
                  <a:gd name="T5" fmla="*/ 5 h 5"/>
                  <a:gd name="T6" fmla="*/ 9 w 9"/>
                  <a:gd name="T7" fmla="*/ 4 h 5"/>
                  <a:gd name="T8" fmla="*/ 5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6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5" name="Freeform 309"/>
              <p:cNvSpPr>
                <a:spLocks/>
              </p:cNvSpPr>
              <p:nvPr/>
            </p:nvSpPr>
            <p:spPr bwMode="auto">
              <a:xfrm>
                <a:off x="13800" y="2174"/>
                <a:ext cx="64" cy="73"/>
              </a:xfrm>
              <a:custGeom>
                <a:avLst/>
                <a:gdLst>
                  <a:gd name="T0" fmla="*/ 25 w 27"/>
                  <a:gd name="T1" fmla="*/ 28 h 31"/>
                  <a:gd name="T2" fmla="*/ 18 w 27"/>
                  <a:gd name="T3" fmla="*/ 6 h 31"/>
                  <a:gd name="T4" fmla="*/ 19 w 27"/>
                  <a:gd name="T5" fmla="*/ 6 h 31"/>
                  <a:gd name="T6" fmla="*/ 23 w 27"/>
                  <a:gd name="T7" fmla="*/ 19 h 31"/>
                  <a:gd name="T8" fmla="*/ 25 w 27"/>
                  <a:gd name="T9" fmla="*/ 20 h 31"/>
                  <a:gd name="T10" fmla="*/ 26 w 27"/>
                  <a:gd name="T11" fmla="*/ 18 h 31"/>
                  <a:gd name="T12" fmla="*/ 23 w 27"/>
                  <a:gd name="T13" fmla="*/ 4 h 31"/>
                  <a:gd name="T14" fmla="*/ 17 w 27"/>
                  <a:gd name="T15" fmla="*/ 0 h 31"/>
                  <a:gd name="T16" fmla="*/ 10 w 27"/>
                  <a:gd name="T17" fmla="*/ 0 h 31"/>
                  <a:gd name="T18" fmla="*/ 4 w 27"/>
                  <a:gd name="T19" fmla="*/ 4 h 31"/>
                  <a:gd name="T20" fmla="*/ 0 w 27"/>
                  <a:gd name="T21" fmla="*/ 18 h 31"/>
                  <a:gd name="T22" fmla="*/ 2 w 27"/>
                  <a:gd name="T23" fmla="*/ 20 h 31"/>
                  <a:gd name="T24" fmla="*/ 4 w 27"/>
                  <a:gd name="T25" fmla="*/ 19 h 31"/>
                  <a:gd name="T26" fmla="*/ 7 w 27"/>
                  <a:gd name="T27" fmla="*/ 6 h 31"/>
                  <a:gd name="T28" fmla="*/ 9 w 27"/>
                  <a:gd name="T29" fmla="*/ 6 h 31"/>
                  <a:gd name="T30" fmla="*/ 4 w 27"/>
                  <a:gd name="T31" fmla="*/ 22 h 31"/>
                  <a:gd name="T32" fmla="*/ 13 w 27"/>
                  <a:gd name="T33" fmla="*/ 29 h 31"/>
                  <a:gd name="T34" fmla="*/ 13 w 27"/>
                  <a:gd name="T35" fmla="*/ 28 h 31"/>
                  <a:gd name="T36" fmla="*/ 14 w 27"/>
                  <a:gd name="T37" fmla="*/ 28 h 31"/>
                  <a:gd name="T38" fmla="*/ 14 w 27"/>
                  <a:gd name="T39" fmla="*/ 29 h 31"/>
                  <a:gd name="T40" fmla="*/ 18 w 27"/>
                  <a:gd name="T41" fmla="*/ 31 h 31"/>
                  <a:gd name="T42" fmla="*/ 18 w 27"/>
                  <a:gd name="T43" fmla="*/ 28 h 31"/>
                  <a:gd name="T44" fmla="*/ 25 w 27"/>
                  <a:gd name="T4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31">
                    <a:moveTo>
                      <a:pt x="25" y="28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0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9"/>
                      <a:pt x="1" y="16"/>
                      <a:pt x="0" y="18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3" y="20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4"/>
                      <a:pt x="5" y="19"/>
                      <a:pt x="4" y="22"/>
                    </a:cubicBezTo>
                    <a:cubicBezTo>
                      <a:pt x="6" y="25"/>
                      <a:pt x="9" y="27"/>
                      <a:pt x="13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9"/>
                    </a:cubicBezTo>
                    <a:cubicBezTo>
                      <a:pt x="15" y="30"/>
                      <a:pt x="17" y="31"/>
                      <a:pt x="18" y="31"/>
                    </a:cubicBezTo>
                    <a:cubicBezTo>
                      <a:pt x="18" y="30"/>
                      <a:pt x="18" y="29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6" name="Freeform 310"/>
              <p:cNvSpPr>
                <a:spLocks/>
              </p:cNvSpPr>
              <p:nvPr/>
            </p:nvSpPr>
            <p:spPr bwMode="auto">
              <a:xfrm>
                <a:off x="13790" y="2181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1 w 1"/>
                  <a:gd name="T3" fmla="*/ 5 h 5"/>
                  <a:gd name="T4" fmla="*/ 1 w 1"/>
                  <a:gd name="T5" fmla="*/ 3 h 5"/>
                  <a:gd name="T6" fmla="*/ 0 w 1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2"/>
                      <a:pt x="1" y="4"/>
                      <a:pt x="1" y="5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7" name="Freeform 311"/>
              <p:cNvSpPr>
                <a:spLocks/>
              </p:cNvSpPr>
              <p:nvPr/>
            </p:nvSpPr>
            <p:spPr bwMode="auto">
              <a:xfrm>
                <a:off x="13672" y="2174"/>
                <a:ext cx="52" cy="33"/>
              </a:xfrm>
              <a:custGeom>
                <a:avLst/>
                <a:gdLst>
                  <a:gd name="T0" fmla="*/ 16 w 22"/>
                  <a:gd name="T1" fmla="*/ 0 h 14"/>
                  <a:gd name="T2" fmla="*/ 8 w 22"/>
                  <a:gd name="T3" fmla="*/ 0 h 14"/>
                  <a:gd name="T4" fmla="*/ 3 w 22"/>
                  <a:gd name="T5" fmla="*/ 4 h 14"/>
                  <a:gd name="T6" fmla="*/ 0 w 22"/>
                  <a:gd name="T7" fmla="*/ 14 h 14"/>
                  <a:gd name="T8" fmla="*/ 4 w 22"/>
                  <a:gd name="T9" fmla="*/ 14 h 14"/>
                  <a:gd name="T10" fmla="*/ 6 w 22"/>
                  <a:gd name="T11" fmla="*/ 6 h 14"/>
                  <a:gd name="T12" fmla="*/ 7 w 22"/>
                  <a:gd name="T13" fmla="*/ 6 h 14"/>
                  <a:gd name="T14" fmla="*/ 5 w 22"/>
                  <a:gd name="T15" fmla="*/ 14 h 14"/>
                  <a:gd name="T16" fmla="*/ 11 w 22"/>
                  <a:gd name="T17" fmla="*/ 13 h 14"/>
                  <a:gd name="T18" fmla="*/ 18 w 22"/>
                  <a:gd name="T19" fmla="*/ 10 h 14"/>
                  <a:gd name="T20" fmla="*/ 17 w 22"/>
                  <a:gd name="T21" fmla="*/ 6 h 14"/>
                  <a:gd name="T22" fmla="*/ 18 w 22"/>
                  <a:gd name="T23" fmla="*/ 6 h 14"/>
                  <a:gd name="T24" fmla="*/ 19 w 22"/>
                  <a:gd name="T25" fmla="*/ 9 h 14"/>
                  <a:gd name="T26" fmla="*/ 22 w 22"/>
                  <a:gd name="T27" fmla="*/ 6 h 14"/>
                  <a:gd name="T28" fmla="*/ 21 w 22"/>
                  <a:gd name="T29" fmla="*/ 4 h 14"/>
                  <a:gd name="T30" fmla="*/ 16 w 2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4">
                    <a:moveTo>
                      <a:pt x="16" y="0"/>
                    </a:moveTo>
                    <a:cubicBezTo>
                      <a:pt x="15" y="0"/>
                      <a:pt x="9" y="0"/>
                      <a:pt x="8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2" y="7"/>
                      <a:pt x="1" y="11"/>
                      <a:pt x="0" y="14"/>
                    </a:cubicBezTo>
                    <a:cubicBezTo>
                      <a:pt x="1" y="14"/>
                      <a:pt x="2" y="14"/>
                      <a:pt x="4" y="14"/>
                    </a:cubicBezTo>
                    <a:cubicBezTo>
                      <a:pt x="5" y="10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9"/>
                      <a:pt x="6" y="12"/>
                      <a:pt x="5" y="14"/>
                    </a:cubicBezTo>
                    <a:cubicBezTo>
                      <a:pt x="7" y="14"/>
                      <a:pt x="9" y="14"/>
                      <a:pt x="11" y="13"/>
                    </a:cubicBezTo>
                    <a:cubicBezTo>
                      <a:pt x="14" y="12"/>
                      <a:pt x="16" y="11"/>
                      <a:pt x="18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7"/>
                      <a:pt x="19" y="9"/>
                    </a:cubicBezTo>
                    <a:cubicBezTo>
                      <a:pt x="20" y="8"/>
                      <a:pt x="21" y="7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8" name="Freeform 312"/>
              <p:cNvSpPr>
                <a:spLocks/>
              </p:cNvSpPr>
              <p:nvPr/>
            </p:nvSpPr>
            <p:spPr bwMode="auto">
              <a:xfrm>
                <a:off x="13996" y="2318"/>
                <a:ext cx="33" cy="88"/>
              </a:xfrm>
              <a:custGeom>
                <a:avLst/>
                <a:gdLst>
                  <a:gd name="T0" fmla="*/ 4 w 14"/>
                  <a:gd name="T1" fmla="*/ 5 h 37"/>
                  <a:gd name="T2" fmla="*/ 0 w 14"/>
                  <a:gd name="T3" fmla="*/ 19 h 37"/>
                  <a:gd name="T4" fmla="*/ 1 w 14"/>
                  <a:gd name="T5" fmla="*/ 21 h 37"/>
                  <a:gd name="T6" fmla="*/ 4 w 14"/>
                  <a:gd name="T7" fmla="*/ 20 h 37"/>
                  <a:gd name="T8" fmla="*/ 7 w 14"/>
                  <a:gd name="T9" fmla="*/ 7 h 37"/>
                  <a:gd name="T10" fmla="*/ 9 w 14"/>
                  <a:gd name="T11" fmla="*/ 7 h 37"/>
                  <a:gd name="T12" fmla="*/ 2 w 14"/>
                  <a:gd name="T13" fmla="*/ 28 h 37"/>
                  <a:gd name="T14" fmla="*/ 8 w 14"/>
                  <a:gd name="T15" fmla="*/ 28 h 37"/>
                  <a:gd name="T16" fmla="*/ 8 w 14"/>
                  <a:gd name="T17" fmla="*/ 37 h 37"/>
                  <a:gd name="T18" fmla="*/ 11 w 14"/>
                  <a:gd name="T19" fmla="*/ 33 h 37"/>
                  <a:gd name="T20" fmla="*/ 10 w 14"/>
                  <a:gd name="T21" fmla="*/ 0 h 37"/>
                  <a:gd name="T22" fmla="*/ 10 w 14"/>
                  <a:gd name="T23" fmla="*/ 0 h 37"/>
                  <a:gd name="T24" fmla="*/ 4 w 14"/>
                  <a:gd name="T25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37">
                    <a:moveTo>
                      <a:pt x="4" y="5"/>
                    </a:move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1"/>
                      <a:pt x="8" y="35"/>
                      <a:pt x="8" y="37"/>
                    </a:cubicBezTo>
                    <a:cubicBezTo>
                      <a:pt x="9" y="36"/>
                      <a:pt x="10" y="35"/>
                      <a:pt x="11" y="33"/>
                    </a:cubicBezTo>
                    <a:cubicBezTo>
                      <a:pt x="14" y="27"/>
                      <a:pt x="12" y="1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9" name="Oval 313"/>
              <p:cNvSpPr>
                <a:spLocks noChangeArrowheads="1"/>
              </p:cNvSpPr>
              <p:nvPr/>
            </p:nvSpPr>
            <p:spPr bwMode="auto">
              <a:xfrm>
                <a:off x="14017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0" name="Oval 314"/>
              <p:cNvSpPr>
                <a:spLocks noChangeArrowheads="1"/>
              </p:cNvSpPr>
              <p:nvPr/>
            </p:nvSpPr>
            <p:spPr bwMode="auto">
              <a:xfrm>
                <a:off x="1395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1" name="Freeform 315"/>
              <p:cNvSpPr>
                <a:spLocks/>
              </p:cNvSpPr>
              <p:nvPr/>
            </p:nvSpPr>
            <p:spPr bwMode="auto">
              <a:xfrm>
                <a:off x="13935" y="2025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6 w 23"/>
                  <a:gd name="T21" fmla="*/ 8 h 47"/>
                  <a:gd name="T22" fmla="*/ 6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2" name="Oval 316"/>
              <p:cNvSpPr>
                <a:spLocks noChangeArrowheads="1"/>
              </p:cNvSpPr>
              <p:nvPr/>
            </p:nvSpPr>
            <p:spPr bwMode="auto">
              <a:xfrm>
                <a:off x="1395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3" name="Freeform 317"/>
              <p:cNvSpPr>
                <a:spLocks/>
              </p:cNvSpPr>
              <p:nvPr/>
            </p:nvSpPr>
            <p:spPr bwMode="auto">
              <a:xfrm>
                <a:off x="14017" y="2299"/>
                <a:ext cx="3" cy="15"/>
              </a:xfrm>
              <a:custGeom>
                <a:avLst/>
                <a:gdLst>
                  <a:gd name="T0" fmla="*/ 1 w 1"/>
                  <a:gd name="T1" fmla="*/ 6 h 6"/>
                  <a:gd name="T2" fmla="*/ 0 w 1"/>
                  <a:gd name="T3" fmla="*/ 0 h 6"/>
                  <a:gd name="T4" fmla="*/ 0 w 1"/>
                  <a:gd name="T5" fmla="*/ 2 h 6"/>
                  <a:gd name="T6" fmla="*/ 1 w 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1" y="4"/>
                      <a:pt x="0" y="2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4" name="Freeform 318"/>
              <p:cNvSpPr>
                <a:spLocks/>
              </p:cNvSpPr>
              <p:nvPr/>
            </p:nvSpPr>
            <p:spPr bwMode="auto">
              <a:xfrm>
                <a:off x="13996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5" name="Oval 319"/>
              <p:cNvSpPr>
                <a:spLocks noChangeArrowheads="1"/>
              </p:cNvSpPr>
              <p:nvPr/>
            </p:nvSpPr>
            <p:spPr bwMode="auto">
              <a:xfrm>
                <a:off x="1382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6" name="Oval 320"/>
              <p:cNvSpPr>
                <a:spLocks noChangeArrowheads="1"/>
              </p:cNvSpPr>
              <p:nvPr/>
            </p:nvSpPr>
            <p:spPr bwMode="auto">
              <a:xfrm>
                <a:off x="14017" y="2148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7" name="Freeform 321"/>
              <p:cNvSpPr>
                <a:spLocks/>
              </p:cNvSpPr>
              <p:nvPr/>
            </p:nvSpPr>
            <p:spPr bwMode="auto">
              <a:xfrm>
                <a:off x="13804" y="2025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8 w 23"/>
                  <a:gd name="T35" fmla="*/ 8 h 47"/>
                  <a:gd name="T36" fmla="*/ 18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8" name="Oval 322"/>
              <p:cNvSpPr>
                <a:spLocks noChangeArrowheads="1"/>
              </p:cNvSpPr>
              <p:nvPr/>
            </p:nvSpPr>
            <p:spPr bwMode="auto">
              <a:xfrm>
                <a:off x="1382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9" name="Freeform 323"/>
              <p:cNvSpPr>
                <a:spLocks/>
              </p:cNvSpPr>
              <p:nvPr/>
            </p:nvSpPr>
            <p:spPr bwMode="auto">
              <a:xfrm>
                <a:off x="13864" y="2025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0" name="Freeform 324"/>
              <p:cNvSpPr>
                <a:spLocks/>
              </p:cNvSpPr>
              <p:nvPr/>
            </p:nvSpPr>
            <p:spPr bwMode="auto">
              <a:xfrm>
                <a:off x="13733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1" name="Oval 325"/>
              <p:cNvSpPr>
                <a:spLocks noChangeArrowheads="1"/>
              </p:cNvSpPr>
              <p:nvPr/>
            </p:nvSpPr>
            <p:spPr bwMode="auto">
              <a:xfrm>
                <a:off x="13885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2" name="Oval 326"/>
              <p:cNvSpPr>
                <a:spLocks noChangeArrowheads="1"/>
              </p:cNvSpPr>
              <p:nvPr/>
            </p:nvSpPr>
            <p:spPr bwMode="auto">
              <a:xfrm>
                <a:off x="13885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3" name="Freeform 327"/>
              <p:cNvSpPr>
                <a:spLocks/>
              </p:cNvSpPr>
              <p:nvPr/>
            </p:nvSpPr>
            <p:spPr bwMode="auto">
              <a:xfrm>
                <a:off x="13930" y="2174"/>
                <a:ext cx="64" cy="109"/>
              </a:xfrm>
              <a:custGeom>
                <a:avLst/>
                <a:gdLst>
                  <a:gd name="T0" fmla="*/ 23 w 27"/>
                  <a:gd name="T1" fmla="*/ 4 h 46"/>
                  <a:gd name="T2" fmla="*/ 18 w 27"/>
                  <a:gd name="T3" fmla="*/ 0 h 46"/>
                  <a:gd name="T4" fmla="*/ 10 w 27"/>
                  <a:gd name="T5" fmla="*/ 0 h 46"/>
                  <a:gd name="T6" fmla="*/ 5 w 27"/>
                  <a:gd name="T7" fmla="*/ 4 h 46"/>
                  <a:gd name="T8" fmla="*/ 0 w 27"/>
                  <a:gd name="T9" fmla="*/ 18 h 46"/>
                  <a:gd name="T10" fmla="*/ 2 w 27"/>
                  <a:gd name="T11" fmla="*/ 20 h 46"/>
                  <a:gd name="T12" fmla="*/ 4 w 27"/>
                  <a:gd name="T13" fmla="*/ 19 h 46"/>
                  <a:gd name="T14" fmla="*/ 8 w 27"/>
                  <a:gd name="T15" fmla="*/ 6 h 46"/>
                  <a:gd name="T16" fmla="*/ 9 w 27"/>
                  <a:gd name="T17" fmla="*/ 6 h 46"/>
                  <a:gd name="T18" fmla="*/ 3 w 27"/>
                  <a:gd name="T19" fmla="*/ 28 h 46"/>
                  <a:gd name="T20" fmla="*/ 9 w 27"/>
                  <a:gd name="T21" fmla="*/ 28 h 46"/>
                  <a:gd name="T22" fmla="*/ 9 w 27"/>
                  <a:gd name="T23" fmla="*/ 44 h 46"/>
                  <a:gd name="T24" fmla="*/ 11 w 27"/>
                  <a:gd name="T25" fmla="*/ 46 h 46"/>
                  <a:gd name="T26" fmla="*/ 13 w 27"/>
                  <a:gd name="T27" fmla="*/ 44 h 46"/>
                  <a:gd name="T28" fmla="*/ 13 w 27"/>
                  <a:gd name="T29" fmla="*/ 28 h 46"/>
                  <a:gd name="T30" fmla="*/ 14 w 27"/>
                  <a:gd name="T31" fmla="*/ 28 h 46"/>
                  <a:gd name="T32" fmla="*/ 14 w 27"/>
                  <a:gd name="T33" fmla="*/ 44 h 46"/>
                  <a:gd name="T34" fmla="*/ 17 w 27"/>
                  <a:gd name="T35" fmla="*/ 46 h 46"/>
                  <a:gd name="T36" fmla="*/ 19 w 27"/>
                  <a:gd name="T37" fmla="*/ 44 h 46"/>
                  <a:gd name="T38" fmla="*/ 19 w 27"/>
                  <a:gd name="T39" fmla="*/ 28 h 46"/>
                  <a:gd name="T40" fmla="*/ 25 w 27"/>
                  <a:gd name="T41" fmla="*/ 28 h 46"/>
                  <a:gd name="T42" fmla="*/ 18 w 27"/>
                  <a:gd name="T43" fmla="*/ 6 h 46"/>
                  <a:gd name="T44" fmla="*/ 20 w 27"/>
                  <a:gd name="T45" fmla="*/ 6 h 46"/>
                  <a:gd name="T46" fmla="*/ 23 w 27"/>
                  <a:gd name="T47" fmla="*/ 19 h 46"/>
                  <a:gd name="T48" fmla="*/ 26 w 27"/>
                  <a:gd name="T49" fmla="*/ 20 h 46"/>
                  <a:gd name="T50" fmla="*/ 27 w 27"/>
                  <a:gd name="T51" fmla="*/ 18 h 46"/>
                  <a:gd name="T52" fmla="*/ 23 w 27"/>
                  <a:gd name="T53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7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4" name="Freeform 328"/>
              <p:cNvSpPr>
                <a:spLocks/>
              </p:cNvSpPr>
              <p:nvPr/>
            </p:nvSpPr>
            <p:spPr bwMode="auto">
              <a:xfrm>
                <a:off x="14126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5" name="Oval 329"/>
              <p:cNvSpPr>
                <a:spLocks noChangeArrowheads="1"/>
              </p:cNvSpPr>
              <p:nvPr/>
            </p:nvSpPr>
            <p:spPr bwMode="auto">
              <a:xfrm>
                <a:off x="13755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6" name="Oval 330"/>
              <p:cNvSpPr>
                <a:spLocks noChangeArrowheads="1"/>
              </p:cNvSpPr>
              <p:nvPr/>
            </p:nvSpPr>
            <p:spPr bwMode="auto">
              <a:xfrm>
                <a:off x="14148" y="2148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7" name="Oval 331"/>
              <p:cNvSpPr>
                <a:spLocks noChangeArrowheads="1"/>
              </p:cNvSpPr>
              <p:nvPr/>
            </p:nvSpPr>
            <p:spPr bwMode="auto">
              <a:xfrm>
                <a:off x="14081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8" name="Freeform 332"/>
              <p:cNvSpPr>
                <a:spLocks/>
              </p:cNvSpPr>
              <p:nvPr/>
            </p:nvSpPr>
            <p:spPr bwMode="auto">
              <a:xfrm>
                <a:off x="14067" y="2025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2 w 22"/>
                  <a:gd name="T25" fmla="*/ 23 h 47"/>
                  <a:gd name="T26" fmla="*/ 12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9" name="Oval 333"/>
              <p:cNvSpPr>
                <a:spLocks noChangeArrowheads="1"/>
              </p:cNvSpPr>
              <p:nvPr/>
            </p:nvSpPr>
            <p:spPr bwMode="auto">
              <a:xfrm>
                <a:off x="14148" y="1999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0" name="Freeform 334"/>
              <p:cNvSpPr>
                <a:spLocks/>
              </p:cNvSpPr>
              <p:nvPr/>
            </p:nvSpPr>
            <p:spPr bwMode="auto">
              <a:xfrm>
                <a:off x="14001" y="2172"/>
                <a:ext cx="54" cy="111"/>
              </a:xfrm>
              <a:custGeom>
                <a:avLst/>
                <a:gdLst>
                  <a:gd name="T0" fmla="*/ 19 w 23"/>
                  <a:gd name="T1" fmla="*/ 8 h 47"/>
                  <a:gd name="T2" fmla="*/ 19 w 23"/>
                  <a:gd name="T3" fmla="*/ 21 h 47"/>
                  <a:gd name="T4" fmla="*/ 21 w 23"/>
                  <a:gd name="T5" fmla="*/ 23 h 47"/>
                  <a:gd name="T6" fmla="*/ 23 w 23"/>
                  <a:gd name="T7" fmla="*/ 21 h 47"/>
                  <a:gd name="T8" fmla="*/ 23 w 23"/>
                  <a:gd name="T9" fmla="*/ 7 h 47"/>
                  <a:gd name="T10" fmla="*/ 17 w 23"/>
                  <a:gd name="T11" fmla="*/ 0 h 47"/>
                  <a:gd name="T12" fmla="*/ 6 w 23"/>
                  <a:gd name="T13" fmla="*/ 0 h 47"/>
                  <a:gd name="T14" fmla="*/ 0 w 23"/>
                  <a:gd name="T15" fmla="*/ 7 h 47"/>
                  <a:gd name="T16" fmla="*/ 0 w 23"/>
                  <a:gd name="T17" fmla="*/ 21 h 47"/>
                  <a:gd name="T18" fmla="*/ 2 w 23"/>
                  <a:gd name="T19" fmla="*/ 23 h 47"/>
                  <a:gd name="T20" fmla="*/ 4 w 23"/>
                  <a:gd name="T21" fmla="*/ 21 h 47"/>
                  <a:gd name="T22" fmla="*/ 4 w 23"/>
                  <a:gd name="T23" fmla="*/ 8 h 47"/>
                  <a:gd name="T24" fmla="*/ 5 w 23"/>
                  <a:gd name="T25" fmla="*/ 8 h 47"/>
                  <a:gd name="T26" fmla="*/ 5 w 23"/>
                  <a:gd name="T27" fmla="*/ 45 h 47"/>
                  <a:gd name="T28" fmla="*/ 6 w 23"/>
                  <a:gd name="T29" fmla="*/ 47 h 47"/>
                  <a:gd name="T30" fmla="*/ 6 w 23"/>
                  <a:gd name="T31" fmla="*/ 39 h 47"/>
                  <a:gd name="T32" fmla="*/ 11 w 23"/>
                  <a:gd name="T33" fmla="*/ 38 h 47"/>
                  <a:gd name="T34" fmla="*/ 11 w 23"/>
                  <a:gd name="T35" fmla="*/ 23 h 47"/>
                  <a:gd name="T36" fmla="*/ 12 w 23"/>
                  <a:gd name="T37" fmla="*/ 23 h 47"/>
                  <a:gd name="T38" fmla="*/ 12 w 23"/>
                  <a:gd name="T39" fmla="*/ 38 h 47"/>
                  <a:gd name="T40" fmla="*/ 17 w 23"/>
                  <a:gd name="T41" fmla="*/ 37 h 47"/>
                  <a:gd name="T42" fmla="*/ 17 w 23"/>
                  <a:gd name="T43" fmla="*/ 8 h 47"/>
                  <a:gd name="T44" fmla="*/ 19 w 23"/>
                  <a:gd name="T45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9" y="8"/>
                    </a:move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5"/>
                    </a:cubicBezTo>
                    <a:cubicBezTo>
                      <a:pt x="5" y="45"/>
                      <a:pt x="6" y="46"/>
                      <a:pt x="6" y="47"/>
                    </a:cubicBezTo>
                    <a:cubicBezTo>
                      <a:pt x="6" y="44"/>
                      <a:pt x="6" y="41"/>
                      <a:pt x="6" y="39"/>
                    </a:cubicBezTo>
                    <a:cubicBezTo>
                      <a:pt x="8" y="39"/>
                      <a:pt x="9" y="39"/>
                      <a:pt x="11" y="38"/>
                    </a:cubicBezTo>
                    <a:cubicBezTo>
                      <a:pt x="11" y="3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32"/>
                      <a:pt x="12" y="38"/>
                    </a:cubicBezTo>
                    <a:cubicBezTo>
                      <a:pt x="14" y="38"/>
                      <a:pt x="16" y="37"/>
                      <a:pt x="17" y="37"/>
                    </a:cubicBezTo>
                    <a:cubicBezTo>
                      <a:pt x="17" y="26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1" name="Freeform 335"/>
              <p:cNvSpPr>
                <a:spLocks/>
              </p:cNvSpPr>
              <p:nvPr/>
            </p:nvSpPr>
            <p:spPr bwMode="auto">
              <a:xfrm>
                <a:off x="13674" y="2025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1 w 22"/>
                  <a:gd name="T25" fmla="*/ 23 h 47"/>
                  <a:gd name="T26" fmla="*/ 11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2" name="Freeform 336"/>
              <p:cNvSpPr>
                <a:spLocks/>
              </p:cNvSpPr>
              <p:nvPr/>
            </p:nvSpPr>
            <p:spPr bwMode="auto">
              <a:xfrm>
                <a:off x="14062" y="2174"/>
                <a:ext cx="64" cy="76"/>
              </a:xfrm>
              <a:custGeom>
                <a:avLst/>
                <a:gdLst>
                  <a:gd name="T0" fmla="*/ 24 w 27"/>
                  <a:gd name="T1" fmla="*/ 28 h 32"/>
                  <a:gd name="T2" fmla="*/ 18 w 27"/>
                  <a:gd name="T3" fmla="*/ 6 h 32"/>
                  <a:gd name="T4" fmla="*/ 19 w 27"/>
                  <a:gd name="T5" fmla="*/ 6 h 32"/>
                  <a:gd name="T6" fmla="*/ 23 w 27"/>
                  <a:gd name="T7" fmla="*/ 19 h 32"/>
                  <a:gd name="T8" fmla="*/ 25 w 27"/>
                  <a:gd name="T9" fmla="*/ 20 h 32"/>
                  <a:gd name="T10" fmla="*/ 26 w 27"/>
                  <a:gd name="T11" fmla="*/ 18 h 32"/>
                  <a:gd name="T12" fmla="*/ 22 w 27"/>
                  <a:gd name="T13" fmla="*/ 4 h 32"/>
                  <a:gd name="T14" fmla="*/ 17 w 27"/>
                  <a:gd name="T15" fmla="*/ 0 h 32"/>
                  <a:gd name="T16" fmla="*/ 9 w 27"/>
                  <a:gd name="T17" fmla="*/ 0 h 32"/>
                  <a:gd name="T18" fmla="*/ 4 w 27"/>
                  <a:gd name="T19" fmla="*/ 4 h 32"/>
                  <a:gd name="T20" fmla="*/ 0 w 27"/>
                  <a:gd name="T21" fmla="*/ 18 h 32"/>
                  <a:gd name="T22" fmla="*/ 1 w 27"/>
                  <a:gd name="T23" fmla="*/ 20 h 32"/>
                  <a:gd name="T24" fmla="*/ 3 w 27"/>
                  <a:gd name="T25" fmla="*/ 19 h 32"/>
                  <a:gd name="T26" fmla="*/ 7 w 27"/>
                  <a:gd name="T27" fmla="*/ 6 h 32"/>
                  <a:gd name="T28" fmla="*/ 8 w 27"/>
                  <a:gd name="T29" fmla="*/ 6 h 32"/>
                  <a:gd name="T30" fmla="*/ 2 w 27"/>
                  <a:gd name="T31" fmla="*/ 28 h 32"/>
                  <a:gd name="T32" fmla="*/ 8 w 27"/>
                  <a:gd name="T33" fmla="*/ 28 h 32"/>
                  <a:gd name="T34" fmla="*/ 8 w 27"/>
                  <a:gd name="T35" fmla="*/ 32 h 32"/>
                  <a:gd name="T36" fmla="*/ 13 w 27"/>
                  <a:gd name="T37" fmla="*/ 32 h 32"/>
                  <a:gd name="T38" fmla="*/ 13 w 27"/>
                  <a:gd name="T39" fmla="*/ 28 h 32"/>
                  <a:gd name="T40" fmla="*/ 14 w 27"/>
                  <a:gd name="T41" fmla="*/ 28 h 32"/>
                  <a:gd name="T42" fmla="*/ 14 w 27"/>
                  <a:gd name="T43" fmla="*/ 31 h 32"/>
                  <a:gd name="T44" fmla="*/ 18 w 27"/>
                  <a:gd name="T45" fmla="*/ 30 h 32"/>
                  <a:gd name="T46" fmla="*/ 18 w 27"/>
                  <a:gd name="T47" fmla="*/ 28 h 32"/>
                  <a:gd name="T48" fmla="*/ 24 w 27"/>
                  <a:gd name="T4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32">
                    <a:moveTo>
                      <a:pt x="24" y="28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0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9"/>
                      <a:pt x="8" y="31"/>
                      <a:pt x="8" y="32"/>
                    </a:cubicBezTo>
                    <a:cubicBezTo>
                      <a:pt x="10" y="32"/>
                      <a:pt x="11" y="32"/>
                      <a:pt x="13" y="32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4" y="31"/>
                    </a:cubicBezTo>
                    <a:cubicBezTo>
                      <a:pt x="15" y="31"/>
                      <a:pt x="17" y="31"/>
                      <a:pt x="18" y="30"/>
                    </a:cubicBezTo>
                    <a:cubicBezTo>
                      <a:pt x="18" y="30"/>
                      <a:pt x="18" y="29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3" name="Freeform 337"/>
              <p:cNvSpPr>
                <a:spLocks/>
              </p:cNvSpPr>
              <p:nvPr/>
            </p:nvSpPr>
            <p:spPr bwMode="auto">
              <a:xfrm>
                <a:off x="14131" y="2172"/>
                <a:ext cx="54" cy="66"/>
              </a:xfrm>
              <a:custGeom>
                <a:avLst/>
                <a:gdLst>
                  <a:gd name="T0" fmla="*/ 19 w 23"/>
                  <a:gd name="T1" fmla="*/ 8 h 28"/>
                  <a:gd name="T2" fmla="*/ 19 w 23"/>
                  <a:gd name="T3" fmla="*/ 21 h 28"/>
                  <a:gd name="T4" fmla="*/ 21 w 23"/>
                  <a:gd name="T5" fmla="*/ 23 h 28"/>
                  <a:gd name="T6" fmla="*/ 23 w 23"/>
                  <a:gd name="T7" fmla="*/ 21 h 28"/>
                  <a:gd name="T8" fmla="*/ 23 w 23"/>
                  <a:gd name="T9" fmla="*/ 7 h 28"/>
                  <a:gd name="T10" fmla="*/ 17 w 23"/>
                  <a:gd name="T11" fmla="*/ 0 h 28"/>
                  <a:gd name="T12" fmla="*/ 7 w 23"/>
                  <a:gd name="T13" fmla="*/ 0 h 28"/>
                  <a:gd name="T14" fmla="*/ 0 w 23"/>
                  <a:gd name="T15" fmla="*/ 7 h 28"/>
                  <a:gd name="T16" fmla="*/ 0 w 23"/>
                  <a:gd name="T17" fmla="*/ 21 h 28"/>
                  <a:gd name="T18" fmla="*/ 3 w 23"/>
                  <a:gd name="T19" fmla="*/ 23 h 28"/>
                  <a:gd name="T20" fmla="*/ 5 w 23"/>
                  <a:gd name="T21" fmla="*/ 21 h 28"/>
                  <a:gd name="T22" fmla="*/ 5 w 23"/>
                  <a:gd name="T23" fmla="*/ 8 h 28"/>
                  <a:gd name="T24" fmla="*/ 6 w 23"/>
                  <a:gd name="T25" fmla="*/ 8 h 28"/>
                  <a:gd name="T26" fmla="*/ 6 w 23"/>
                  <a:gd name="T27" fmla="*/ 28 h 28"/>
                  <a:gd name="T28" fmla="*/ 11 w 23"/>
                  <a:gd name="T29" fmla="*/ 27 h 28"/>
                  <a:gd name="T30" fmla="*/ 11 w 23"/>
                  <a:gd name="T31" fmla="*/ 23 h 28"/>
                  <a:gd name="T32" fmla="*/ 12 w 23"/>
                  <a:gd name="T33" fmla="*/ 23 h 28"/>
                  <a:gd name="T34" fmla="*/ 12 w 23"/>
                  <a:gd name="T35" fmla="*/ 26 h 28"/>
                  <a:gd name="T36" fmla="*/ 18 w 23"/>
                  <a:gd name="T37" fmla="*/ 25 h 28"/>
                  <a:gd name="T38" fmla="*/ 18 w 23"/>
                  <a:gd name="T39" fmla="*/ 8 h 28"/>
                  <a:gd name="T40" fmla="*/ 19 w 23"/>
                  <a:gd name="T41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8">
                    <a:moveTo>
                      <a:pt x="19" y="8"/>
                    </a:move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18"/>
                      <a:pt x="6" y="28"/>
                    </a:cubicBezTo>
                    <a:cubicBezTo>
                      <a:pt x="7" y="28"/>
                      <a:pt x="9" y="27"/>
                      <a:pt x="11" y="27"/>
                    </a:cubicBezTo>
                    <a:cubicBezTo>
                      <a:pt x="11" y="25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5"/>
                      <a:pt x="12" y="26"/>
                    </a:cubicBezTo>
                    <a:cubicBezTo>
                      <a:pt x="14" y="26"/>
                      <a:pt x="16" y="26"/>
                      <a:pt x="18" y="25"/>
                    </a:cubicBezTo>
                    <a:cubicBezTo>
                      <a:pt x="18" y="16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4" name="Oval 338"/>
              <p:cNvSpPr>
                <a:spLocks noChangeArrowheads="1"/>
              </p:cNvSpPr>
              <p:nvPr/>
            </p:nvSpPr>
            <p:spPr bwMode="auto">
              <a:xfrm>
                <a:off x="14081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5" name="Freeform 339"/>
              <p:cNvSpPr>
                <a:spLocks/>
              </p:cNvSpPr>
              <p:nvPr/>
            </p:nvSpPr>
            <p:spPr bwMode="auto">
              <a:xfrm>
                <a:off x="13473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6" name="Oval 340"/>
              <p:cNvSpPr>
                <a:spLocks noChangeArrowheads="1"/>
              </p:cNvSpPr>
              <p:nvPr/>
            </p:nvSpPr>
            <p:spPr bwMode="auto">
              <a:xfrm>
                <a:off x="1356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7" name="Oval 341"/>
              <p:cNvSpPr>
                <a:spLocks noChangeArrowheads="1"/>
              </p:cNvSpPr>
              <p:nvPr/>
            </p:nvSpPr>
            <p:spPr bwMode="auto">
              <a:xfrm>
                <a:off x="1356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8" name="Freeform 342"/>
              <p:cNvSpPr>
                <a:spLocks/>
              </p:cNvSpPr>
              <p:nvPr/>
            </p:nvSpPr>
            <p:spPr bwMode="auto">
              <a:xfrm>
                <a:off x="13438" y="2148"/>
                <a:ext cx="14" cy="19"/>
              </a:xfrm>
              <a:custGeom>
                <a:avLst/>
                <a:gdLst>
                  <a:gd name="T0" fmla="*/ 6 w 6"/>
                  <a:gd name="T1" fmla="*/ 5 h 8"/>
                  <a:gd name="T2" fmla="*/ 1 w 6"/>
                  <a:gd name="T3" fmla="*/ 0 h 8"/>
                  <a:gd name="T4" fmla="*/ 0 w 6"/>
                  <a:gd name="T5" fmla="*/ 0 h 8"/>
                  <a:gd name="T6" fmla="*/ 5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" y="3"/>
                      <a:pt x="3" y="5"/>
                      <a:pt x="5" y="8"/>
                    </a:cubicBezTo>
                    <a:cubicBezTo>
                      <a:pt x="6" y="7"/>
                      <a:pt x="6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9" name="Oval 343"/>
              <p:cNvSpPr>
                <a:spLocks noChangeArrowheads="1"/>
              </p:cNvSpPr>
              <p:nvPr/>
            </p:nvSpPr>
            <p:spPr bwMode="auto">
              <a:xfrm>
                <a:off x="13494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0" name="Freeform 344"/>
              <p:cNvSpPr>
                <a:spLocks/>
              </p:cNvSpPr>
              <p:nvPr/>
            </p:nvSpPr>
            <p:spPr bwMode="auto">
              <a:xfrm>
                <a:off x="13544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1" name="Freeform 345"/>
              <p:cNvSpPr>
                <a:spLocks/>
              </p:cNvSpPr>
              <p:nvPr/>
            </p:nvSpPr>
            <p:spPr bwMode="auto">
              <a:xfrm>
                <a:off x="13539" y="2174"/>
                <a:ext cx="64" cy="80"/>
              </a:xfrm>
              <a:custGeom>
                <a:avLst/>
                <a:gdLst>
                  <a:gd name="T0" fmla="*/ 18 w 27"/>
                  <a:gd name="T1" fmla="*/ 0 h 34"/>
                  <a:gd name="T2" fmla="*/ 10 w 27"/>
                  <a:gd name="T3" fmla="*/ 0 h 34"/>
                  <a:gd name="T4" fmla="*/ 4 w 27"/>
                  <a:gd name="T5" fmla="*/ 4 h 34"/>
                  <a:gd name="T6" fmla="*/ 0 w 27"/>
                  <a:gd name="T7" fmla="*/ 18 h 34"/>
                  <a:gd name="T8" fmla="*/ 2 w 27"/>
                  <a:gd name="T9" fmla="*/ 20 h 34"/>
                  <a:gd name="T10" fmla="*/ 4 w 27"/>
                  <a:gd name="T11" fmla="*/ 19 h 34"/>
                  <a:gd name="T12" fmla="*/ 8 w 27"/>
                  <a:gd name="T13" fmla="*/ 6 h 34"/>
                  <a:gd name="T14" fmla="*/ 9 w 27"/>
                  <a:gd name="T15" fmla="*/ 6 h 34"/>
                  <a:gd name="T16" fmla="*/ 3 w 27"/>
                  <a:gd name="T17" fmla="*/ 28 h 34"/>
                  <a:gd name="T18" fmla="*/ 9 w 27"/>
                  <a:gd name="T19" fmla="*/ 28 h 34"/>
                  <a:gd name="T20" fmla="*/ 9 w 27"/>
                  <a:gd name="T21" fmla="*/ 32 h 34"/>
                  <a:gd name="T22" fmla="*/ 13 w 27"/>
                  <a:gd name="T23" fmla="*/ 33 h 34"/>
                  <a:gd name="T24" fmla="*/ 13 w 27"/>
                  <a:gd name="T25" fmla="*/ 28 h 34"/>
                  <a:gd name="T26" fmla="*/ 14 w 27"/>
                  <a:gd name="T27" fmla="*/ 28 h 34"/>
                  <a:gd name="T28" fmla="*/ 14 w 27"/>
                  <a:gd name="T29" fmla="*/ 34 h 34"/>
                  <a:gd name="T30" fmla="*/ 19 w 27"/>
                  <a:gd name="T31" fmla="*/ 34 h 34"/>
                  <a:gd name="T32" fmla="*/ 19 w 27"/>
                  <a:gd name="T33" fmla="*/ 28 h 34"/>
                  <a:gd name="T34" fmla="*/ 25 w 27"/>
                  <a:gd name="T35" fmla="*/ 28 h 34"/>
                  <a:gd name="T36" fmla="*/ 19 w 27"/>
                  <a:gd name="T37" fmla="*/ 6 h 34"/>
                  <a:gd name="T38" fmla="*/ 20 w 27"/>
                  <a:gd name="T39" fmla="*/ 6 h 34"/>
                  <a:gd name="T40" fmla="*/ 23 w 27"/>
                  <a:gd name="T41" fmla="*/ 19 h 34"/>
                  <a:gd name="T42" fmla="*/ 24 w 27"/>
                  <a:gd name="T43" fmla="*/ 20 h 34"/>
                  <a:gd name="T44" fmla="*/ 27 w 27"/>
                  <a:gd name="T45" fmla="*/ 17 h 34"/>
                  <a:gd name="T46" fmla="*/ 23 w 27"/>
                  <a:gd name="T47" fmla="*/ 4 h 34"/>
                  <a:gd name="T48" fmla="*/ 18 w 27"/>
                  <a:gd name="T4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34">
                    <a:moveTo>
                      <a:pt x="18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1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3" y="30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30"/>
                      <a:pt x="14" y="34"/>
                    </a:cubicBezTo>
                    <a:cubicBezTo>
                      <a:pt x="16" y="34"/>
                      <a:pt x="17" y="34"/>
                      <a:pt x="19" y="34"/>
                    </a:cubicBezTo>
                    <a:cubicBezTo>
                      <a:pt x="19" y="32"/>
                      <a:pt x="19" y="30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19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7"/>
                    </a:cubicBezTo>
                    <a:cubicBezTo>
                      <a:pt x="26" y="15"/>
                      <a:pt x="24" y="9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2" name="Oval 346"/>
              <p:cNvSpPr>
                <a:spLocks noChangeArrowheads="1"/>
              </p:cNvSpPr>
              <p:nvPr/>
            </p:nvSpPr>
            <p:spPr bwMode="auto">
              <a:xfrm>
                <a:off x="13627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3" name="Freeform 347"/>
              <p:cNvSpPr>
                <a:spLocks/>
              </p:cNvSpPr>
              <p:nvPr/>
            </p:nvSpPr>
            <p:spPr bwMode="auto">
              <a:xfrm>
                <a:off x="13480" y="2172"/>
                <a:ext cx="52" cy="61"/>
              </a:xfrm>
              <a:custGeom>
                <a:avLst/>
                <a:gdLst>
                  <a:gd name="T0" fmla="*/ 18 w 22"/>
                  <a:gd name="T1" fmla="*/ 8 h 26"/>
                  <a:gd name="T2" fmla="*/ 18 w 22"/>
                  <a:gd name="T3" fmla="*/ 21 h 26"/>
                  <a:gd name="T4" fmla="*/ 20 w 22"/>
                  <a:gd name="T5" fmla="*/ 23 h 26"/>
                  <a:gd name="T6" fmla="*/ 22 w 22"/>
                  <a:gd name="T7" fmla="*/ 21 h 26"/>
                  <a:gd name="T8" fmla="*/ 22 w 22"/>
                  <a:gd name="T9" fmla="*/ 7 h 26"/>
                  <a:gd name="T10" fmla="*/ 16 w 22"/>
                  <a:gd name="T11" fmla="*/ 0 h 26"/>
                  <a:gd name="T12" fmla="*/ 6 w 22"/>
                  <a:gd name="T13" fmla="*/ 0 h 26"/>
                  <a:gd name="T14" fmla="*/ 0 w 22"/>
                  <a:gd name="T15" fmla="*/ 7 h 26"/>
                  <a:gd name="T16" fmla="*/ 0 w 22"/>
                  <a:gd name="T17" fmla="*/ 13 h 26"/>
                  <a:gd name="T18" fmla="*/ 4 w 22"/>
                  <a:gd name="T19" fmla="*/ 17 h 26"/>
                  <a:gd name="T20" fmla="*/ 4 w 22"/>
                  <a:gd name="T21" fmla="*/ 8 h 26"/>
                  <a:gd name="T22" fmla="*/ 5 w 22"/>
                  <a:gd name="T23" fmla="*/ 8 h 26"/>
                  <a:gd name="T24" fmla="*/ 5 w 22"/>
                  <a:gd name="T25" fmla="*/ 18 h 26"/>
                  <a:gd name="T26" fmla="*/ 17 w 22"/>
                  <a:gd name="T27" fmla="*/ 26 h 26"/>
                  <a:gd name="T28" fmla="*/ 17 w 22"/>
                  <a:gd name="T29" fmla="*/ 8 h 26"/>
                  <a:gd name="T30" fmla="*/ 18 w 22"/>
                  <a:gd name="T3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7"/>
                      <a:pt x="0" y="10"/>
                      <a:pt x="0" y="13"/>
                    </a:cubicBezTo>
                    <a:cubicBezTo>
                      <a:pt x="1" y="14"/>
                      <a:pt x="2" y="15"/>
                      <a:pt x="4" y="17"/>
                    </a:cubicBezTo>
                    <a:cubicBezTo>
                      <a:pt x="4" y="13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2"/>
                      <a:pt x="5" y="18"/>
                    </a:cubicBezTo>
                    <a:cubicBezTo>
                      <a:pt x="9" y="20"/>
                      <a:pt x="13" y="23"/>
                      <a:pt x="17" y="26"/>
                    </a:cubicBezTo>
                    <a:cubicBezTo>
                      <a:pt x="17" y="17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4" name="Freeform 348"/>
              <p:cNvSpPr>
                <a:spLocks/>
              </p:cNvSpPr>
              <p:nvPr/>
            </p:nvSpPr>
            <p:spPr bwMode="auto">
              <a:xfrm>
                <a:off x="13426" y="2025"/>
                <a:ext cx="42" cy="111"/>
              </a:xfrm>
              <a:custGeom>
                <a:avLst/>
                <a:gdLst>
                  <a:gd name="T0" fmla="*/ 6 w 18"/>
                  <a:gd name="T1" fmla="*/ 44 h 47"/>
                  <a:gd name="T2" fmla="*/ 6 w 18"/>
                  <a:gd name="T3" fmla="*/ 23 h 47"/>
                  <a:gd name="T4" fmla="*/ 7 w 18"/>
                  <a:gd name="T5" fmla="*/ 23 h 47"/>
                  <a:gd name="T6" fmla="*/ 7 w 18"/>
                  <a:gd name="T7" fmla="*/ 44 h 47"/>
                  <a:gd name="T8" fmla="*/ 10 w 18"/>
                  <a:gd name="T9" fmla="*/ 47 h 47"/>
                  <a:gd name="T10" fmla="*/ 12 w 18"/>
                  <a:gd name="T11" fmla="*/ 44 h 47"/>
                  <a:gd name="T12" fmla="*/ 12 w 18"/>
                  <a:gd name="T13" fmla="*/ 8 h 47"/>
                  <a:gd name="T14" fmla="*/ 13 w 18"/>
                  <a:gd name="T15" fmla="*/ 8 h 47"/>
                  <a:gd name="T16" fmla="*/ 13 w 18"/>
                  <a:gd name="T17" fmla="*/ 21 h 47"/>
                  <a:gd name="T18" fmla="*/ 16 w 18"/>
                  <a:gd name="T19" fmla="*/ 23 h 47"/>
                  <a:gd name="T20" fmla="*/ 18 w 18"/>
                  <a:gd name="T21" fmla="*/ 21 h 47"/>
                  <a:gd name="T22" fmla="*/ 18 w 18"/>
                  <a:gd name="T23" fmla="*/ 6 h 47"/>
                  <a:gd name="T24" fmla="*/ 11 w 18"/>
                  <a:gd name="T25" fmla="*/ 0 h 47"/>
                  <a:gd name="T26" fmla="*/ 1 w 18"/>
                  <a:gd name="T27" fmla="*/ 0 h 47"/>
                  <a:gd name="T28" fmla="*/ 0 w 18"/>
                  <a:gd name="T29" fmla="*/ 0 h 47"/>
                  <a:gd name="T30" fmla="*/ 0 w 18"/>
                  <a:gd name="T31" fmla="*/ 8 h 47"/>
                  <a:gd name="T32" fmla="*/ 0 w 18"/>
                  <a:gd name="T33" fmla="*/ 8 h 47"/>
                  <a:gd name="T34" fmla="*/ 0 w 18"/>
                  <a:gd name="T35" fmla="*/ 32 h 47"/>
                  <a:gd name="T36" fmla="*/ 3 w 18"/>
                  <a:gd name="T37" fmla="*/ 47 h 47"/>
                  <a:gd name="T38" fmla="*/ 6 w 18"/>
                  <a:gd name="T39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47">
                    <a:moveTo>
                      <a:pt x="6" y="44"/>
                    </a:moveTo>
                    <a:cubicBezTo>
                      <a:pt x="6" y="42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42"/>
                      <a:pt x="7" y="44"/>
                    </a:cubicBezTo>
                    <a:cubicBezTo>
                      <a:pt x="7" y="46"/>
                      <a:pt x="8" y="47"/>
                      <a:pt x="10" y="47"/>
                    </a:cubicBezTo>
                    <a:cubicBezTo>
                      <a:pt x="11" y="47"/>
                      <a:pt x="12" y="46"/>
                      <a:pt x="12" y="44"/>
                    </a:cubicBezTo>
                    <a:cubicBezTo>
                      <a:pt x="12" y="42"/>
                      <a:pt x="12" y="8"/>
                      <a:pt x="12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19"/>
                      <a:pt x="13" y="21"/>
                    </a:cubicBezTo>
                    <a:cubicBezTo>
                      <a:pt x="13" y="22"/>
                      <a:pt x="14" y="23"/>
                      <a:pt x="16" y="23"/>
                    </a:cubicBezTo>
                    <a:cubicBezTo>
                      <a:pt x="17" y="23"/>
                      <a:pt x="18" y="22"/>
                      <a:pt x="18" y="21"/>
                    </a:cubicBezTo>
                    <a:cubicBezTo>
                      <a:pt x="18" y="2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10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21"/>
                      <a:pt x="0" y="32"/>
                    </a:cubicBezTo>
                    <a:cubicBezTo>
                      <a:pt x="1" y="37"/>
                      <a:pt x="2" y="42"/>
                      <a:pt x="3" y="47"/>
                    </a:cubicBezTo>
                    <a:cubicBezTo>
                      <a:pt x="5" y="46"/>
                      <a:pt x="6" y="45"/>
                      <a:pt x="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5" name="Oval 349"/>
              <p:cNvSpPr>
                <a:spLocks noChangeArrowheads="1"/>
              </p:cNvSpPr>
              <p:nvPr/>
            </p:nvSpPr>
            <p:spPr bwMode="auto">
              <a:xfrm>
                <a:off x="13494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6" name="Freeform 350"/>
              <p:cNvSpPr>
                <a:spLocks/>
              </p:cNvSpPr>
              <p:nvPr/>
            </p:nvSpPr>
            <p:spPr bwMode="auto">
              <a:xfrm>
                <a:off x="13454" y="2174"/>
                <a:ext cx="10" cy="14"/>
              </a:xfrm>
              <a:custGeom>
                <a:avLst/>
                <a:gdLst>
                  <a:gd name="T0" fmla="*/ 0 w 4"/>
                  <a:gd name="T1" fmla="*/ 0 h 6"/>
                  <a:gd name="T2" fmla="*/ 3 w 4"/>
                  <a:gd name="T3" fmla="*/ 4 h 6"/>
                  <a:gd name="T4" fmla="*/ 4 w 4"/>
                  <a:gd name="T5" fmla="*/ 6 h 6"/>
                  <a:gd name="T6" fmla="*/ 4 w 4"/>
                  <a:gd name="T7" fmla="*/ 4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0" y="1"/>
                      <a:pt x="1" y="2"/>
                      <a:pt x="3" y="4"/>
                    </a:cubicBezTo>
                    <a:cubicBezTo>
                      <a:pt x="3" y="4"/>
                      <a:pt x="3" y="5"/>
                      <a:pt x="4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7" name="Oval 351"/>
              <p:cNvSpPr>
                <a:spLocks noChangeArrowheads="1"/>
              </p:cNvSpPr>
              <p:nvPr/>
            </p:nvSpPr>
            <p:spPr bwMode="auto">
              <a:xfrm>
                <a:off x="13430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8" name="Oval 352"/>
              <p:cNvSpPr>
                <a:spLocks noChangeArrowheads="1"/>
              </p:cNvSpPr>
              <p:nvPr/>
            </p:nvSpPr>
            <p:spPr bwMode="auto">
              <a:xfrm>
                <a:off x="13627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9" name="Freeform 353"/>
              <p:cNvSpPr>
                <a:spLocks/>
              </p:cNvSpPr>
              <p:nvPr/>
            </p:nvSpPr>
            <p:spPr bwMode="auto">
              <a:xfrm>
                <a:off x="13610" y="2172"/>
                <a:ext cx="55" cy="35"/>
              </a:xfrm>
              <a:custGeom>
                <a:avLst/>
                <a:gdLst>
                  <a:gd name="T0" fmla="*/ 17 w 23"/>
                  <a:gd name="T1" fmla="*/ 0 h 15"/>
                  <a:gd name="T2" fmla="*/ 6 w 23"/>
                  <a:gd name="T3" fmla="*/ 0 h 15"/>
                  <a:gd name="T4" fmla="*/ 0 w 23"/>
                  <a:gd name="T5" fmla="*/ 7 h 15"/>
                  <a:gd name="T6" fmla="*/ 0 w 23"/>
                  <a:gd name="T7" fmla="*/ 15 h 15"/>
                  <a:gd name="T8" fmla="*/ 4 w 23"/>
                  <a:gd name="T9" fmla="*/ 12 h 15"/>
                  <a:gd name="T10" fmla="*/ 4 w 23"/>
                  <a:gd name="T11" fmla="*/ 8 h 15"/>
                  <a:gd name="T12" fmla="*/ 5 w 23"/>
                  <a:gd name="T13" fmla="*/ 8 h 15"/>
                  <a:gd name="T14" fmla="*/ 5 w 23"/>
                  <a:gd name="T15" fmla="*/ 12 h 15"/>
                  <a:gd name="T16" fmla="*/ 17 w 23"/>
                  <a:gd name="T17" fmla="*/ 13 h 15"/>
                  <a:gd name="T18" fmla="*/ 17 w 23"/>
                  <a:gd name="T19" fmla="*/ 8 h 15"/>
                  <a:gd name="T20" fmla="*/ 19 w 23"/>
                  <a:gd name="T21" fmla="*/ 8 h 15"/>
                  <a:gd name="T22" fmla="*/ 19 w 23"/>
                  <a:gd name="T23" fmla="*/ 13 h 15"/>
                  <a:gd name="T24" fmla="*/ 23 w 23"/>
                  <a:gd name="T25" fmla="*/ 14 h 15"/>
                  <a:gd name="T26" fmla="*/ 23 w 23"/>
                  <a:gd name="T27" fmla="*/ 7 h 15"/>
                  <a:gd name="T28" fmla="*/ 17 w 23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5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11"/>
                      <a:pt x="0" y="15"/>
                    </a:cubicBezTo>
                    <a:cubicBezTo>
                      <a:pt x="1" y="14"/>
                      <a:pt x="3" y="13"/>
                      <a:pt x="4" y="12"/>
                    </a:cubicBezTo>
                    <a:cubicBezTo>
                      <a:pt x="4" y="1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0"/>
                      <a:pt x="5" y="12"/>
                    </a:cubicBezTo>
                    <a:cubicBezTo>
                      <a:pt x="9" y="11"/>
                      <a:pt x="13" y="12"/>
                      <a:pt x="17" y="13"/>
                    </a:cubicBezTo>
                    <a:cubicBezTo>
                      <a:pt x="17" y="10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10"/>
                      <a:pt x="19" y="13"/>
                    </a:cubicBezTo>
                    <a:cubicBezTo>
                      <a:pt x="20" y="13"/>
                      <a:pt x="21" y="14"/>
                      <a:pt x="23" y="14"/>
                    </a:cubicBezTo>
                    <a:cubicBezTo>
                      <a:pt x="23" y="11"/>
                      <a:pt x="23" y="7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0" name="Freeform 354"/>
              <p:cNvSpPr>
                <a:spLocks/>
              </p:cNvSpPr>
              <p:nvPr/>
            </p:nvSpPr>
            <p:spPr bwMode="auto">
              <a:xfrm>
                <a:off x="13606" y="2025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1" name="Oval 355"/>
              <p:cNvSpPr>
                <a:spLocks noChangeArrowheads="1"/>
              </p:cNvSpPr>
              <p:nvPr/>
            </p:nvSpPr>
            <p:spPr bwMode="auto">
              <a:xfrm>
                <a:off x="14732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2" name="Freeform 356"/>
              <p:cNvSpPr>
                <a:spLocks/>
              </p:cNvSpPr>
              <p:nvPr/>
            </p:nvSpPr>
            <p:spPr bwMode="auto">
              <a:xfrm>
                <a:off x="14798" y="390"/>
                <a:ext cx="15" cy="21"/>
              </a:xfrm>
              <a:custGeom>
                <a:avLst/>
                <a:gdLst>
                  <a:gd name="T0" fmla="*/ 0 w 6"/>
                  <a:gd name="T1" fmla="*/ 5 h 9"/>
                  <a:gd name="T2" fmla="*/ 5 w 6"/>
                  <a:gd name="T3" fmla="*/ 9 h 9"/>
                  <a:gd name="T4" fmla="*/ 6 w 6"/>
                  <a:gd name="T5" fmla="*/ 9 h 9"/>
                  <a:gd name="T6" fmla="*/ 5 w 6"/>
                  <a:gd name="T7" fmla="*/ 0 h 9"/>
                  <a:gd name="T8" fmla="*/ 5 w 6"/>
                  <a:gd name="T9" fmla="*/ 0 h 9"/>
                  <a:gd name="T10" fmla="*/ 0 w 6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6"/>
                      <a:pt x="5" y="3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3" name="Freeform 357"/>
              <p:cNvSpPr>
                <a:spLocks/>
              </p:cNvSpPr>
              <p:nvPr/>
            </p:nvSpPr>
            <p:spPr bwMode="auto">
              <a:xfrm>
                <a:off x="14796" y="352"/>
                <a:ext cx="9" cy="26"/>
              </a:xfrm>
              <a:custGeom>
                <a:avLst/>
                <a:gdLst>
                  <a:gd name="T0" fmla="*/ 0 w 4"/>
                  <a:gd name="T1" fmla="*/ 9 h 11"/>
                  <a:gd name="T2" fmla="*/ 3 w 4"/>
                  <a:gd name="T3" fmla="*/ 11 h 11"/>
                  <a:gd name="T4" fmla="*/ 4 w 4"/>
                  <a:gd name="T5" fmla="*/ 10 h 11"/>
                  <a:gd name="T6" fmla="*/ 0 w 4"/>
                  <a:gd name="T7" fmla="*/ 0 h 11"/>
                  <a:gd name="T8" fmla="*/ 0 w 4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3" y="11"/>
                    </a:cubicBezTo>
                    <a:cubicBezTo>
                      <a:pt x="3" y="11"/>
                      <a:pt x="4" y="11"/>
                      <a:pt x="4" y="10"/>
                    </a:cubicBezTo>
                    <a:cubicBezTo>
                      <a:pt x="3" y="7"/>
                      <a:pt x="2" y="3"/>
                      <a:pt x="0" y="0"/>
                    </a:cubicBezTo>
                    <a:cubicBezTo>
                      <a:pt x="0" y="4"/>
                      <a:pt x="0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4" name="Freeform 358"/>
              <p:cNvSpPr>
                <a:spLocks/>
              </p:cNvSpPr>
              <p:nvPr/>
            </p:nvSpPr>
            <p:spPr bwMode="auto">
              <a:xfrm>
                <a:off x="14782" y="413"/>
                <a:ext cx="42" cy="112"/>
              </a:xfrm>
              <a:custGeom>
                <a:avLst/>
                <a:gdLst>
                  <a:gd name="T0" fmla="*/ 0 w 18"/>
                  <a:gd name="T1" fmla="*/ 6 h 47"/>
                  <a:gd name="T2" fmla="*/ 0 w 18"/>
                  <a:gd name="T3" fmla="*/ 21 h 47"/>
                  <a:gd name="T4" fmla="*/ 2 w 18"/>
                  <a:gd name="T5" fmla="*/ 23 h 47"/>
                  <a:gd name="T6" fmla="*/ 4 w 18"/>
                  <a:gd name="T7" fmla="*/ 21 h 47"/>
                  <a:gd name="T8" fmla="*/ 4 w 18"/>
                  <a:gd name="T9" fmla="*/ 8 h 47"/>
                  <a:gd name="T10" fmla="*/ 5 w 18"/>
                  <a:gd name="T11" fmla="*/ 8 h 47"/>
                  <a:gd name="T12" fmla="*/ 5 w 18"/>
                  <a:gd name="T13" fmla="*/ 44 h 47"/>
                  <a:gd name="T14" fmla="*/ 8 w 18"/>
                  <a:gd name="T15" fmla="*/ 47 h 47"/>
                  <a:gd name="T16" fmla="*/ 11 w 18"/>
                  <a:gd name="T17" fmla="*/ 44 h 47"/>
                  <a:gd name="T18" fmla="*/ 11 w 18"/>
                  <a:gd name="T19" fmla="*/ 23 h 47"/>
                  <a:gd name="T20" fmla="*/ 12 w 18"/>
                  <a:gd name="T21" fmla="*/ 23 h 47"/>
                  <a:gd name="T22" fmla="*/ 12 w 18"/>
                  <a:gd name="T23" fmla="*/ 44 h 47"/>
                  <a:gd name="T24" fmla="*/ 15 w 18"/>
                  <a:gd name="T25" fmla="*/ 47 h 47"/>
                  <a:gd name="T26" fmla="*/ 18 w 18"/>
                  <a:gd name="T27" fmla="*/ 44 h 47"/>
                  <a:gd name="T28" fmla="*/ 18 w 18"/>
                  <a:gd name="T29" fmla="*/ 20 h 47"/>
                  <a:gd name="T30" fmla="*/ 14 w 18"/>
                  <a:gd name="T31" fmla="*/ 0 h 47"/>
                  <a:gd name="T32" fmla="*/ 6 w 18"/>
                  <a:gd name="T33" fmla="*/ 0 h 47"/>
                  <a:gd name="T34" fmla="*/ 0 w 18"/>
                  <a:gd name="T3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3"/>
                      <a:pt x="18" y="30"/>
                      <a:pt x="18" y="20"/>
                    </a:cubicBezTo>
                    <a:cubicBezTo>
                      <a:pt x="16" y="14"/>
                      <a:pt x="15" y="7"/>
                      <a:pt x="14" y="0"/>
                    </a:cubicBezTo>
                    <a:cubicBezTo>
                      <a:pt x="11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5" name="Freeform 359"/>
              <p:cNvSpPr>
                <a:spLocks/>
              </p:cNvSpPr>
              <p:nvPr/>
            </p:nvSpPr>
            <p:spPr bwMode="auto">
              <a:xfrm>
                <a:off x="14782" y="328"/>
                <a:ext cx="4" cy="5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6" name="Freeform 360"/>
              <p:cNvSpPr>
                <a:spLocks/>
              </p:cNvSpPr>
              <p:nvPr/>
            </p:nvSpPr>
            <p:spPr bwMode="auto">
              <a:xfrm>
                <a:off x="14954" y="581"/>
                <a:ext cx="17" cy="29"/>
              </a:xfrm>
              <a:custGeom>
                <a:avLst/>
                <a:gdLst>
                  <a:gd name="T0" fmla="*/ 0 w 7"/>
                  <a:gd name="T1" fmla="*/ 0 h 12"/>
                  <a:gd name="T2" fmla="*/ 4 w 7"/>
                  <a:gd name="T3" fmla="*/ 11 h 12"/>
                  <a:gd name="T4" fmla="*/ 6 w 7"/>
                  <a:gd name="T5" fmla="*/ 12 h 12"/>
                  <a:gd name="T6" fmla="*/ 7 w 7"/>
                  <a:gd name="T7" fmla="*/ 10 h 12"/>
                  <a:gd name="T8" fmla="*/ 7 w 7"/>
                  <a:gd name="T9" fmla="*/ 8 h 12"/>
                  <a:gd name="T10" fmla="*/ 5 w 7"/>
                  <a:gd name="T11" fmla="*/ 6 h 12"/>
                  <a:gd name="T12" fmla="*/ 0 w 7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1" y="3"/>
                      <a:pt x="3" y="10"/>
                      <a:pt x="4" y="11"/>
                    </a:cubicBezTo>
                    <a:cubicBezTo>
                      <a:pt x="4" y="12"/>
                      <a:pt x="5" y="12"/>
                      <a:pt x="6" y="12"/>
                    </a:cubicBezTo>
                    <a:cubicBezTo>
                      <a:pt x="7" y="12"/>
                      <a:pt x="7" y="11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6" y="8"/>
                      <a:pt x="6" y="7"/>
                      <a:pt x="5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7" name="Freeform 361"/>
              <p:cNvSpPr>
                <a:spLocks/>
              </p:cNvSpPr>
              <p:nvPr/>
            </p:nvSpPr>
            <p:spPr bwMode="auto">
              <a:xfrm>
                <a:off x="14907" y="560"/>
                <a:ext cx="59" cy="111"/>
              </a:xfrm>
              <a:custGeom>
                <a:avLst/>
                <a:gdLst>
                  <a:gd name="T0" fmla="*/ 5 w 25"/>
                  <a:gd name="T1" fmla="*/ 5 h 47"/>
                  <a:gd name="T2" fmla="*/ 1 w 25"/>
                  <a:gd name="T3" fmla="*/ 19 h 47"/>
                  <a:gd name="T4" fmla="*/ 2 w 25"/>
                  <a:gd name="T5" fmla="*/ 21 h 47"/>
                  <a:gd name="T6" fmla="*/ 4 w 25"/>
                  <a:gd name="T7" fmla="*/ 20 h 47"/>
                  <a:gd name="T8" fmla="*/ 8 w 25"/>
                  <a:gd name="T9" fmla="*/ 7 h 47"/>
                  <a:gd name="T10" fmla="*/ 9 w 25"/>
                  <a:gd name="T11" fmla="*/ 7 h 47"/>
                  <a:gd name="T12" fmla="*/ 3 w 25"/>
                  <a:gd name="T13" fmla="*/ 28 h 47"/>
                  <a:gd name="T14" fmla="*/ 9 w 25"/>
                  <a:gd name="T15" fmla="*/ 28 h 47"/>
                  <a:gd name="T16" fmla="*/ 9 w 25"/>
                  <a:gd name="T17" fmla="*/ 45 h 47"/>
                  <a:gd name="T18" fmla="*/ 11 w 25"/>
                  <a:gd name="T19" fmla="*/ 47 h 47"/>
                  <a:gd name="T20" fmla="*/ 13 w 25"/>
                  <a:gd name="T21" fmla="*/ 45 h 47"/>
                  <a:gd name="T22" fmla="*/ 13 w 25"/>
                  <a:gd name="T23" fmla="*/ 28 h 47"/>
                  <a:gd name="T24" fmla="*/ 14 w 25"/>
                  <a:gd name="T25" fmla="*/ 28 h 47"/>
                  <a:gd name="T26" fmla="*/ 14 w 25"/>
                  <a:gd name="T27" fmla="*/ 45 h 47"/>
                  <a:gd name="T28" fmla="*/ 17 w 25"/>
                  <a:gd name="T29" fmla="*/ 47 h 47"/>
                  <a:gd name="T30" fmla="*/ 19 w 25"/>
                  <a:gd name="T31" fmla="*/ 45 h 47"/>
                  <a:gd name="T32" fmla="*/ 19 w 25"/>
                  <a:gd name="T33" fmla="*/ 28 h 47"/>
                  <a:gd name="T34" fmla="*/ 25 w 25"/>
                  <a:gd name="T35" fmla="*/ 28 h 47"/>
                  <a:gd name="T36" fmla="*/ 19 w 25"/>
                  <a:gd name="T37" fmla="*/ 7 h 47"/>
                  <a:gd name="T38" fmla="*/ 10 w 25"/>
                  <a:gd name="T39" fmla="*/ 0 h 47"/>
                  <a:gd name="T40" fmla="*/ 5 w 25"/>
                  <a:gd name="T41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47">
                    <a:moveTo>
                      <a:pt x="5" y="5"/>
                    </a:move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0" y="13"/>
                      <a:pt x="19" y="8"/>
                      <a:pt x="19" y="7"/>
                    </a:cubicBezTo>
                    <a:cubicBezTo>
                      <a:pt x="16" y="5"/>
                      <a:pt x="13" y="2"/>
                      <a:pt x="10" y="0"/>
                    </a:cubicBezTo>
                    <a:cubicBezTo>
                      <a:pt x="8" y="1"/>
                      <a:pt x="5" y="3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8" name="Freeform 362"/>
              <p:cNvSpPr>
                <a:spLocks/>
              </p:cNvSpPr>
              <p:nvPr/>
            </p:nvSpPr>
            <p:spPr bwMode="auto">
              <a:xfrm>
                <a:off x="14760" y="309"/>
                <a:ext cx="10" cy="12"/>
              </a:xfrm>
              <a:custGeom>
                <a:avLst/>
                <a:gdLst>
                  <a:gd name="T0" fmla="*/ 0 w 4"/>
                  <a:gd name="T1" fmla="*/ 3 h 5"/>
                  <a:gd name="T2" fmla="*/ 2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4" y="4"/>
                      <a:pt x="4" y="3"/>
                    </a:cubicBezTo>
                    <a:cubicBezTo>
                      <a:pt x="3" y="2"/>
                      <a:pt x="1" y="1"/>
                      <a:pt x="0" y="0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9" name="Freeform 363"/>
              <p:cNvSpPr>
                <a:spLocks/>
              </p:cNvSpPr>
              <p:nvPr/>
            </p:nvSpPr>
            <p:spPr bwMode="auto">
              <a:xfrm>
                <a:off x="14715" y="560"/>
                <a:ext cx="55" cy="111"/>
              </a:xfrm>
              <a:custGeom>
                <a:avLst/>
                <a:gdLst>
                  <a:gd name="T0" fmla="*/ 23 w 23"/>
                  <a:gd name="T1" fmla="*/ 21 h 47"/>
                  <a:gd name="T2" fmla="*/ 23 w 23"/>
                  <a:gd name="T3" fmla="*/ 6 h 47"/>
                  <a:gd name="T4" fmla="*/ 17 w 23"/>
                  <a:gd name="T5" fmla="*/ 0 h 47"/>
                  <a:gd name="T6" fmla="*/ 7 w 23"/>
                  <a:gd name="T7" fmla="*/ 0 h 47"/>
                  <a:gd name="T8" fmla="*/ 0 w 23"/>
                  <a:gd name="T9" fmla="*/ 6 h 47"/>
                  <a:gd name="T10" fmla="*/ 0 w 23"/>
                  <a:gd name="T11" fmla="*/ 21 h 47"/>
                  <a:gd name="T12" fmla="*/ 3 w 23"/>
                  <a:gd name="T13" fmla="*/ 23 h 47"/>
                  <a:gd name="T14" fmla="*/ 5 w 23"/>
                  <a:gd name="T15" fmla="*/ 21 h 47"/>
                  <a:gd name="T16" fmla="*/ 5 w 23"/>
                  <a:gd name="T17" fmla="*/ 8 h 47"/>
                  <a:gd name="T18" fmla="*/ 6 w 23"/>
                  <a:gd name="T19" fmla="*/ 8 h 47"/>
                  <a:gd name="T20" fmla="*/ 6 w 23"/>
                  <a:gd name="T21" fmla="*/ 44 h 47"/>
                  <a:gd name="T22" fmla="*/ 8 w 23"/>
                  <a:gd name="T23" fmla="*/ 47 h 47"/>
                  <a:gd name="T24" fmla="*/ 11 w 23"/>
                  <a:gd name="T25" fmla="*/ 44 h 47"/>
                  <a:gd name="T26" fmla="*/ 11 w 23"/>
                  <a:gd name="T27" fmla="*/ 23 h 47"/>
                  <a:gd name="T28" fmla="*/ 12 w 23"/>
                  <a:gd name="T29" fmla="*/ 23 h 47"/>
                  <a:gd name="T30" fmla="*/ 12 w 23"/>
                  <a:gd name="T31" fmla="*/ 44 h 47"/>
                  <a:gd name="T32" fmla="*/ 15 w 23"/>
                  <a:gd name="T33" fmla="*/ 47 h 47"/>
                  <a:gd name="T34" fmla="*/ 18 w 23"/>
                  <a:gd name="T35" fmla="*/ 44 h 47"/>
                  <a:gd name="T36" fmla="*/ 18 w 23"/>
                  <a:gd name="T37" fmla="*/ 8 h 47"/>
                  <a:gd name="T38" fmla="*/ 19 w 23"/>
                  <a:gd name="T39" fmla="*/ 8 h 47"/>
                  <a:gd name="T40" fmla="*/ 19 w 23"/>
                  <a:gd name="T41" fmla="*/ 21 h 47"/>
                  <a:gd name="T42" fmla="*/ 21 w 23"/>
                  <a:gd name="T43" fmla="*/ 23 h 47"/>
                  <a:gd name="T44" fmla="*/ 23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3" y="21"/>
                    </a:move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0" name="Oval 364"/>
              <p:cNvSpPr>
                <a:spLocks noChangeArrowheads="1"/>
              </p:cNvSpPr>
              <p:nvPr/>
            </p:nvSpPr>
            <p:spPr bwMode="auto">
              <a:xfrm>
                <a:off x="14732" y="536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1" name="Freeform 365"/>
              <p:cNvSpPr>
                <a:spLocks/>
              </p:cNvSpPr>
              <p:nvPr/>
            </p:nvSpPr>
            <p:spPr bwMode="auto">
              <a:xfrm>
                <a:off x="14730" y="302"/>
                <a:ext cx="28" cy="76"/>
              </a:xfrm>
              <a:custGeom>
                <a:avLst/>
                <a:gdLst>
                  <a:gd name="T0" fmla="*/ 0 w 12"/>
                  <a:gd name="T1" fmla="*/ 29 h 32"/>
                  <a:gd name="T2" fmla="*/ 2 w 12"/>
                  <a:gd name="T3" fmla="*/ 32 h 32"/>
                  <a:gd name="T4" fmla="*/ 5 w 12"/>
                  <a:gd name="T5" fmla="*/ 29 h 32"/>
                  <a:gd name="T6" fmla="*/ 5 w 12"/>
                  <a:gd name="T7" fmla="*/ 8 h 32"/>
                  <a:gd name="T8" fmla="*/ 6 w 12"/>
                  <a:gd name="T9" fmla="*/ 8 h 32"/>
                  <a:gd name="T10" fmla="*/ 6 w 12"/>
                  <a:gd name="T11" fmla="*/ 29 h 32"/>
                  <a:gd name="T12" fmla="*/ 9 w 12"/>
                  <a:gd name="T13" fmla="*/ 32 h 32"/>
                  <a:gd name="T14" fmla="*/ 12 w 12"/>
                  <a:gd name="T15" fmla="*/ 29 h 32"/>
                  <a:gd name="T16" fmla="*/ 12 w 12"/>
                  <a:gd name="T17" fmla="*/ 3 h 32"/>
                  <a:gd name="T18" fmla="*/ 0 w 12"/>
                  <a:gd name="T19" fmla="*/ 0 h 32"/>
                  <a:gd name="T20" fmla="*/ 0 w 12"/>
                  <a:gd name="T21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2">
                    <a:moveTo>
                      <a:pt x="0" y="29"/>
                    </a:moveTo>
                    <a:cubicBezTo>
                      <a:pt x="0" y="30"/>
                      <a:pt x="1" y="32"/>
                      <a:pt x="2" y="32"/>
                    </a:cubicBezTo>
                    <a:cubicBezTo>
                      <a:pt x="4" y="32"/>
                      <a:pt x="5" y="30"/>
                      <a:pt x="5" y="29"/>
                    </a:cubicBezTo>
                    <a:cubicBezTo>
                      <a:pt x="5" y="27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27"/>
                      <a:pt x="6" y="29"/>
                    </a:cubicBezTo>
                    <a:cubicBezTo>
                      <a:pt x="6" y="30"/>
                      <a:pt x="8" y="32"/>
                      <a:pt x="9" y="32"/>
                    </a:cubicBezTo>
                    <a:cubicBezTo>
                      <a:pt x="11" y="32"/>
                      <a:pt x="12" y="30"/>
                      <a:pt x="12" y="29"/>
                    </a:cubicBezTo>
                    <a:cubicBezTo>
                      <a:pt x="12" y="27"/>
                      <a:pt x="12" y="13"/>
                      <a:pt x="12" y="3"/>
                    </a:cubicBezTo>
                    <a:cubicBezTo>
                      <a:pt x="9" y="1"/>
                      <a:pt x="5" y="0"/>
                      <a:pt x="0" y="0"/>
                    </a:cubicBezTo>
                    <a:cubicBezTo>
                      <a:pt x="0" y="10"/>
                      <a:pt x="0" y="27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2" name="Freeform 366"/>
              <p:cNvSpPr>
                <a:spLocks/>
              </p:cNvSpPr>
              <p:nvPr/>
            </p:nvSpPr>
            <p:spPr bwMode="auto">
              <a:xfrm>
                <a:off x="14715" y="302"/>
                <a:ext cx="12" cy="19"/>
              </a:xfrm>
              <a:custGeom>
                <a:avLst/>
                <a:gdLst>
                  <a:gd name="T0" fmla="*/ 3 w 5"/>
                  <a:gd name="T1" fmla="*/ 8 h 8"/>
                  <a:gd name="T2" fmla="*/ 5 w 5"/>
                  <a:gd name="T3" fmla="*/ 6 h 8"/>
                  <a:gd name="T4" fmla="*/ 5 w 5"/>
                  <a:gd name="T5" fmla="*/ 0 h 8"/>
                  <a:gd name="T6" fmla="*/ 0 w 5"/>
                  <a:gd name="T7" fmla="*/ 0 h 8"/>
                  <a:gd name="T8" fmla="*/ 0 w 5"/>
                  <a:gd name="T9" fmla="*/ 6 h 8"/>
                  <a:gd name="T10" fmla="*/ 3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4" y="8"/>
                      <a:pt x="5" y="7"/>
                      <a:pt x="5" y="6"/>
                    </a:cubicBezTo>
                    <a:cubicBezTo>
                      <a:pt x="5" y="5"/>
                      <a:pt x="5" y="3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0" y="5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3" name="Oval 367"/>
              <p:cNvSpPr>
                <a:spLocks noChangeArrowheads="1"/>
              </p:cNvSpPr>
              <p:nvPr/>
            </p:nvSpPr>
            <p:spPr bwMode="auto">
              <a:xfrm>
                <a:off x="14798" y="536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4" name="Freeform 368"/>
              <p:cNvSpPr>
                <a:spLocks/>
              </p:cNvSpPr>
              <p:nvPr/>
            </p:nvSpPr>
            <p:spPr bwMode="auto">
              <a:xfrm>
                <a:off x="14711" y="41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5" name="Oval 369"/>
              <p:cNvSpPr>
                <a:spLocks noChangeArrowheads="1"/>
              </p:cNvSpPr>
              <p:nvPr/>
            </p:nvSpPr>
            <p:spPr bwMode="auto">
              <a:xfrm>
                <a:off x="14862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6" name="Freeform 370"/>
              <p:cNvSpPr>
                <a:spLocks/>
              </p:cNvSpPr>
              <p:nvPr/>
            </p:nvSpPr>
            <p:spPr bwMode="auto">
              <a:xfrm>
                <a:off x="14848" y="56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7" name="Freeform 371"/>
              <p:cNvSpPr>
                <a:spLocks/>
              </p:cNvSpPr>
              <p:nvPr/>
            </p:nvSpPr>
            <p:spPr bwMode="auto">
              <a:xfrm>
                <a:off x="14777" y="56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8" name="Oval 372"/>
              <p:cNvSpPr>
                <a:spLocks noChangeArrowheads="1"/>
              </p:cNvSpPr>
              <p:nvPr/>
            </p:nvSpPr>
            <p:spPr bwMode="auto">
              <a:xfrm>
                <a:off x="14538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9" name="Freeform 373"/>
              <p:cNvSpPr>
                <a:spLocks/>
              </p:cNvSpPr>
              <p:nvPr/>
            </p:nvSpPr>
            <p:spPr bwMode="auto">
              <a:xfrm>
                <a:off x="14304" y="577"/>
                <a:ext cx="16" cy="33"/>
              </a:xfrm>
              <a:custGeom>
                <a:avLst/>
                <a:gdLst>
                  <a:gd name="T0" fmla="*/ 3 w 7"/>
                  <a:gd name="T1" fmla="*/ 13 h 14"/>
                  <a:gd name="T2" fmla="*/ 5 w 7"/>
                  <a:gd name="T3" fmla="*/ 14 h 14"/>
                  <a:gd name="T4" fmla="*/ 6 w 7"/>
                  <a:gd name="T5" fmla="*/ 12 h 14"/>
                  <a:gd name="T6" fmla="*/ 3 w 7"/>
                  <a:gd name="T7" fmla="*/ 0 h 14"/>
                  <a:gd name="T8" fmla="*/ 0 w 7"/>
                  <a:gd name="T9" fmla="*/ 3 h 14"/>
                  <a:gd name="T10" fmla="*/ 3 w 7"/>
                  <a:gd name="T1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3" y="13"/>
                    </a:moveTo>
                    <a:cubicBezTo>
                      <a:pt x="3" y="14"/>
                      <a:pt x="4" y="14"/>
                      <a:pt x="5" y="14"/>
                    </a:cubicBezTo>
                    <a:cubicBezTo>
                      <a:pt x="6" y="14"/>
                      <a:pt x="7" y="13"/>
                      <a:pt x="6" y="12"/>
                    </a:cubicBezTo>
                    <a:cubicBezTo>
                      <a:pt x="6" y="11"/>
                      <a:pt x="4" y="5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6"/>
                      <a:pt x="2" y="12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0" name="Freeform 374"/>
              <p:cNvSpPr>
                <a:spLocks/>
              </p:cNvSpPr>
              <p:nvPr/>
            </p:nvSpPr>
            <p:spPr bwMode="auto">
              <a:xfrm>
                <a:off x="14524" y="413"/>
                <a:ext cx="52" cy="112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7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1 w 22"/>
                  <a:gd name="T17" fmla="*/ 23 h 47"/>
                  <a:gd name="T18" fmla="*/ 11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7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1" name="Oval 375"/>
              <p:cNvSpPr>
                <a:spLocks noChangeArrowheads="1"/>
              </p:cNvSpPr>
              <p:nvPr/>
            </p:nvSpPr>
            <p:spPr bwMode="auto">
              <a:xfrm>
                <a:off x="14668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2" name="Freeform 376"/>
              <p:cNvSpPr>
                <a:spLocks/>
              </p:cNvSpPr>
              <p:nvPr/>
            </p:nvSpPr>
            <p:spPr bwMode="auto">
              <a:xfrm>
                <a:off x="14583" y="41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3" name="Freeform 377"/>
              <p:cNvSpPr>
                <a:spLocks/>
              </p:cNvSpPr>
              <p:nvPr/>
            </p:nvSpPr>
            <p:spPr bwMode="auto">
              <a:xfrm>
                <a:off x="14342" y="539"/>
                <a:ext cx="21" cy="19"/>
              </a:xfrm>
              <a:custGeom>
                <a:avLst/>
                <a:gdLst>
                  <a:gd name="T0" fmla="*/ 5 w 9"/>
                  <a:gd name="T1" fmla="*/ 8 h 8"/>
                  <a:gd name="T2" fmla="*/ 9 w 9"/>
                  <a:gd name="T3" fmla="*/ 3 h 8"/>
                  <a:gd name="T4" fmla="*/ 8 w 9"/>
                  <a:gd name="T5" fmla="*/ 0 h 8"/>
                  <a:gd name="T6" fmla="*/ 4 w 9"/>
                  <a:gd name="T7" fmla="*/ 3 h 8"/>
                  <a:gd name="T8" fmla="*/ 0 w 9"/>
                  <a:gd name="T9" fmla="*/ 5 h 8"/>
                  <a:gd name="T10" fmla="*/ 5 w 9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7" y="8"/>
                      <a:pt x="9" y="6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3"/>
                      <a:pt x="2" y="4"/>
                      <a:pt x="0" y="5"/>
                    </a:cubicBezTo>
                    <a:cubicBezTo>
                      <a:pt x="1" y="7"/>
                      <a:pt x="3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4" name="Freeform 378"/>
              <p:cNvSpPr>
                <a:spLocks/>
              </p:cNvSpPr>
              <p:nvPr/>
            </p:nvSpPr>
            <p:spPr bwMode="auto">
              <a:xfrm>
                <a:off x="14649" y="56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5" name="Oval 379"/>
              <p:cNvSpPr>
                <a:spLocks noChangeArrowheads="1"/>
              </p:cNvSpPr>
              <p:nvPr/>
            </p:nvSpPr>
            <p:spPr bwMode="auto">
              <a:xfrm>
                <a:off x="14604" y="39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6" name="Oval 380"/>
              <p:cNvSpPr>
                <a:spLocks noChangeArrowheads="1"/>
              </p:cNvSpPr>
              <p:nvPr/>
            </p:nvSpPr>
            <p:spPr bwMode="auto">
              <a:xfrm>
                <a:off x="14538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7" name="Freeform 381"/>
              <p:cNvSpPr>
                <a:spLocks/>
              </p:cNvSpPr>
              <p:nvPr/>
            </p:nvSpPr>
            <p:spPr bwMode="auto">
              <a:xfrm>
                <a:off x="14275" y="586"/>
                <a:ext cx="38" cy="85"/>
              </a:xfrm>
              <a:custGeom>
                <a:avLst/>
                <a:gdLst>
                  <a:gd name="T0" fmla="*/ 2 w 16"/>
                  <a:gd name="T1" fmla="*/ 36 h 36"/>
                  <a:gd name="T2" fmla="*/ 5 w 16"/>
                  <a:gd name="T3" fmla="*/ 34 h 36"/>
                  <a:gd name="T4" fmla="*/ 5 w 16"/>
                  <a:gd name="T5" fmla="*/ 17 h 36"/>
                  <a:gd name="T6" fmla="*/ 6 w 16"/>
                  <a:gd name="T7" fmla="*/ 17 h 36"/>
                  <a:gd name="T8" fmla="*/ 6 w 16"/>
                  <a:gd name="T9" fmla="*/ 34 h 36"/>
                  <a:gd name="T10" fmla="*/ 8 w 16"/>
                  <a:gd name="T11" fmla="*/ 36 h 36"/>
                  <a:gd name="T12" fmla="*/ 10 w 16"/>
                  <a:gd name="T13" fmla="*/ 34 h 36"/>
                  <a:gd name="T14" fmla="*/ 10 w 16"/>
                  <a:gd name="T15" fmla="*/ 17 h 36"/>
                  <a:gd name="T16" fmla="*/ 16 w 16"/>
                  <a:gd name="T17" fmla="*/ 17 h 36"/>
                  <a:gd name="T18" fmla="*/ 11 w 16"/>
                  <a:gd name="T19" fmla="*/ 0 h 36"/>
                  <a:gd name="T20" fmla="*/ 0 w 16"/>
                  <a:gd name="T21" fmla="*/ 20 h 36"/>
                  <a:gd name="T22" fmla="*/ 0 w 16"/>
                  <a:gd name="T23" fmla="*/ 34 h 36"/>
                  <a:gd name="T24" fmla="*/ 2 w 1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36">
                    <a:moveTo>
                      <a:pt x="2" y="36"/>
                    </a:moveTo>
                    <a:cubicBezTo>
                      <a:pt x="3" y="36"/>
                      <a:pt x="5" y="35"/>
                      <a:pt x="5" y="34"/>
                    </a:cubicBezTo>
                    <a:cubicBezTo>
                      <a:pt x="5" y="32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32"/>
                      <a:pt x="6" y="34"/>
                    </a:cubicBezTo>
                    <a:cubicBezTo>
                      <a:pt x="6" y="35"/>
                      <a:pt x="7" y="36"/>
                      <a:pt x="8" y="36"/>
                    </a:cubicBezTo>
                    <a:cubicBezTo>
                      <a:pt x="9" y="36"/>
                      <a:pt x="10" y="35"/>
                      <a:pt x="10" y="34"/>
                    </a:cubicBezTo>
                    <a:cubicBezTo>
                      <a:pt x="10" y="33"/>
                      <a:pt x="10" y="25"/>
                      <a:pt x="10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8"/>
                      <a:pt x="12" y="3"/>
                      <a:pt x="11" y="0"/>
                    </a:cubicBezTo>
                    <a:cubicBezTo>
                      <a:pt x="6" y="6"/>
                      <a:pt x="2" y="12"/>
                      <a:pt x="0" y="20"/>
                    </a:cubicBezTo>
                    <a:cubicBezTo>
                      <a:pt x="0" y="27"/>
                      <a:pt x="0" y="33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8" name="Freeform 382"/>
              <p:cNvSpPr>
                <a:spLocks/>
              </p:cNvSpPr>
              <p:nvPr/>
            </p:nvSpPr>
            <p:spPr bwMode="auto">
              <a:xfrm>
                <a:off x="14325" y="560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9" name="Oval 383"/>
              <p:cNvSpPr>
                <a:spLocks noChangeArrowheads="1"/>
              </p:cNvSpPr>
              <p:nvPr/>
            </p:nvSpPr>
            <p:spPr bwMode="auto">
              <a:xfrm>
                <a:off x="14408" y="536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0" name="Oval 384"/>
              <p:cNvSpPr>
                <a:spLocks noChangeArrowheads="1"/>
              </p:cNvSpPr>
              <p:nvPr/>
            </p:nvSpPr>
            <p:spPr bwMode="auto">
              <a:xfrm>
                <a:off x="14472" y="536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1" name="Freeform 385"/>
              <p:cNvSpPr>
                <a:spLocks/>
              </p:cNvSpPr>
              <p:nvPr/>
            </p:nvSpPr>
            <p:spPr bwMode="auto">
              <a:xfrm>
                <a:off x="14387" y="560"/>
                <a:ext cx="63" cy="111"/>
              </a:xfrm>
              <a:custGeom>
                <a:avLst/>
                <a:gdLst>
                  <a:gd name="T0" fmla="*/ 27 w 27"/>
                  <a:gd name="T1" fmla="*/ 19 h 47"/>
                  <a:gd name="T2" fmla="*/ 23 w 27"/>
                  <a:gd name="T3" fmla="*/ 5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5 h 47"/>
                  <a:gd name="T10" fmla="*/ 0 w 27"/>
                  <a:gd name="T11" fmla="*/ 19 h 47"/>
                  <a:gd name="T12" fmla="*/ 1 w 27"/>
                  <a:gd name="T13" fmla="*/ 21 h 47"/>
                  <a:gd name="T14" fmla="*/ 4 w 27"/>
                  <a:gd name="T15" fmla="*/ 20 h 47"/>
                  <a:gd name="T16" fmla="*/ 8 w 27"/>
                  <a:gd name="T17" fmla="*/ 7 h 47"/>
                  <a:gd name="T18" fmla="*/ 9 w 27"/>
                  <a:gd name="T19" fmla="*/ 7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7 h 47"/>
                  <a:gd name="T46" fmla="*/ 19 w 27"/>
                  <a:gd name="T47" fmla="*/ 7 h 47"/>
                  <a:gd name="T48" fmla="*/ 23 w 27"/>
                  <a:gd name="T49" fmla="*/ 20 h 47"/>
                  <a:gd name="T50" fmla="*/ 25 w 27"/>
                  <a:gd name="T51" fmla="*/ 21 h 47"/>
                  <a:gd name="T52" fmla="*/ 27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9"/>
                    </a:moveTo>
                    <a:cubicBezTo>
                      <a:pt x="26" y="18"/>
                      <a:pt x="24" y="11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2" name="Freeform 386"/>
              <p:cNvSpPr>
                <a:spLocks/>
              </p:cNvSpPr>
              <p:nvPr/>
            </p:nvSpPr>
            <p:spPr bwMode="auto">
              <a:xfrm>
                <a:off x="14458" y="560"/>
                <a:ext cx="52" cy="111"/>
              </a:xfrm>
              <a:custGeom>
                <a:avLst/>
                <a:gdLst>
                  <a:gd name="T0" fmla="*/ 22 w 22"/>
                  <a:gd name="T1" fmla="*/ 21 h 47"/>
                  <a:gd name="T2" fmla="*/ 22 w 22"/>
                  <a:gd name="T3" fmla="*/ 6 h 47"/>
                  <a:gd name="T4" fmla="*/ 16 w 22"/>
                  <a:gd name="T5" fmla="*/ 0 h 47"/>
                  <a:gd name="T6" fmla="*/ 6 w 22"/>
                  <a:gd name="T7" fmla="*/ 0 h 47"/>
                  <a:gd name="T8" fmla="*/ 0 w 22"/>
                  <a:gd name="T9" fmla="*/ 6 h 47"/>
                  <a:gd name="T10" fmla="*/ 0 w 22"/>
                  <a:gd name="T11" fmla="*/ 21 h 47"/>
                  <a:gd name="T12" fmla="*/ 2 w 22"/>
                  <a:gd name="T13" fmla="*/ 23 h 47"/>
                  <a:gd name="T14" fmla="*/ 4 w 22"/>
                  <a:gd name="T15" fmla="*/ 21 h 47"/>
                  <a:gd name="T16" fmla="*/ 4 w 22"/>
                  <a:gd name="T17" fmla="*/ 8 h 47"/>
                  <a:gd name="T18" fmla="*/ 5 w 22"/>
                  <a:gd name="T19" fmla="*/ 8 h 47"/>
                  <a:gd name="T20" fmla="*/ 5 w 22"/>
                  <a:gd name="T21" fmla="*/ 44 h 47"/>
                  <a:gd name="T22" fmla="*/ 8 w 22"/>
                  <a:gd name="T23" fmla="*/ 47 h 47"/>
                  <a:gd name="T24" fmla="*/ 11 w 22"/>
                  <a:gd name="T25" fmla="*/ 44 h 47"/>
                  <a:gd name="T26" fmla="*/ 11 w 22"/>
                  <a:gd name="T27" fmla="*/ 23 h 47"/>
                  <a:gd name="T28" fmla="*/ 12 w 22"/>
                  <a:gd name="T29" fmla="*/ 23 h 47"/>
                  <a:gd name="T30" fmla="*/ 12 w 22"/>
                  <a:gd name="T31" fmla="*/ 44 h 47"/>
                  <a:gd name="T32" fmla="*/ 14 w 22"/>
                  <a:gd name="T33" fmla="*/ 47 h 47"/>
                  <a:gd name="T34" fmla="*/ 17 w 22"/>
                  <a:gd name="T35" fmla="*/ 44 h 47"/>
                  <a:gd name="T36" fmla="*/ 17 w 22"/>
                  <a:gd name="T37" fmla="*/ 8 h 47"/>
                  <a:gd name="T38" fmla="*/ 18 w 22"/>
                  <a:gd name="T39" fmla="*/ 8 h 47"/>
                  <a:gd name="T40" fmla="*/ 18 w 22"/>
                  <a:gd name="T41" fmla="*/ 21 h 47"/>
                  <a:gd name="T42" fmla="*/ 20 w 22"/>
                  <a:gd name="T43" fmla="*/ 23 h 47"/>
                  <a:gd name="T44" fmla="*/ 22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2" y="21"/>
                    </a:move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3" name="Oval 387"/>
              <p:cNvSpPr>
                <a:spLocks noChangeArrowheads="1"/>
              </p:cNvSpPr>
              <p:nvPr/>
            </p:nvSpPr>
            <p:spPr bwMode="auto">
              <a:xfrm>
                <a:off x="14668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4" name="Freeform 388"/>
              <p:cNvSpPr>
                <a:spLocks/>
              </p:cNvSpPr>
              <p:nvPr/>
            </p:nvSpPr>
            <p:spPr bwMode="auto">
              <a:xfrm>
                <a:off x="14654" y="413"/>
                <a:ext cx="54" cy="112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0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5" name="Freeform 389"/>
              <p:cNvSpPr>
                <a:spLocks/>
              </p:cNvSpPr>
              <p:nvPr/>
            </p:nvSpPr>
            <p:spPr bwMode="auto">
              <a:xfrm>
                <a:off x="14517" y="56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6" name="Freeform 390"/>
              <p:cNvSpPr>
                <a:spLocks/>
              </p:cNvSpPr>
              <p:nvPr/>
            </p:nvSpPr>
            <p:spPr bwMode="auto">
              <a:xfrm>
                <a:off x="14453" y="41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9 h 47"/>
                  <a:gd name="T30" fmla="*/ 24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7" name="Freeform 391"/>
              <p:cNvSpPr>
                <a:spLocks/>
              </p:cNvSpPr>
              <p:nvPr/>
            </p:nvSpPr>
            <p:spPr bwMode="auto">
              <a:xfrm>
                <a:off x="14699" y="300"/>
                <a:ext cx="14" cy="16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5 h 7"/>
                  <a:gd name="T4" fmla="*/ 4 w 6"/>
                  <a:gd name="T5" fmla="*/ 7 h 7"/>
                  <a:gd name="T6" fmla="*/ 5 w 6"/>
                  <a:gd name="T7" fmla="*/ 4 h 7"/>
                  <a:gd name="T8" fmla="*/ 4 w 6"/>
                  <a:gd name="T9" fmla="*/ 0 h 7"/>
                  <a:gd name="T10" fmla="*/ 0 w 6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1" y="3"/>
                      <a:pt x="2" y="5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5" y="6"/>
                      <a:pt x="6" y="5"/>
                      <a:pt x="5" y="4"/>
                    </a:cubicBezTo>
                    <a:cubicBezTo>
                      <a:pt x="5" y="4"/>
                      <a:pt x="5" y="2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8" name="Freeform 392"/>
              <p:cNvSpPr>
                <a:spLocks/>
              </p:cNvSpPr>
              <p:nvPr/>
            </p:nvSpPr>
            <p:spPr bwMode="auto">
              <a:xfrm>
                <a:off x="14524" y="314"/>
                <a:ext cx="52" cy="64"/>
              </a:xfrm>
              <a:custGeom>
                <a:avLst/>
                <a:gdLst>
                  <a:gd name="T0" fmla="*/ 6 w 22"/>
                  <a:gd name="T1" fmla="*/ 8 h 27"/>
                  <a:gd name="T2" fmla="*/ 6 w 22"/>
                  <a:gd name="T3" fmla="*/ 25 h 27"/>
                  <a:gd name="T4" fmla="*/ 8 w 22"/>
                  <a:gd name="T5" fmla="*/ 27 h 27"/>
                  <a:gd name="T6" fmla="*/ 10 w 22"/>
                  <a:gd name="T7" fmla="*/ 25 h 27"/>
                  <a:gd name="T8" fmla="*/ 10 w 22"/>
                  <a:gd name="T9" fmla="*/ 8 h 27"/>
                  <a:gd name="T10" fmla="*/ 11 w 22"/>
                  <a:gd name="T11" fmla="*/ 8 h 27"/>
                  <a:gd name="T12" fmla="*/ 11 w 22"/>
                  <a:gd name="T13" fmla="*/ 25 h 27"/>
                  <a:gd name="T14" fmla="*/ 14 w 22"/>
                  <a:gd name="T15" fmla="*/ 27 h 27"/>
                  <a:gd name="T16" fmla="*/ 16 w 22"/>
                  <a:gd name="T17" fmla="*/ 25 h 27"/>
                  <a:gd name="T18" fmla="*/ 16 w 22"/>
                  <a:gd name="T19" fmla="*/ 8 h 27"/>
                  <a:gd name="T20" fmla="*/ 22 w 22"/>
                  <a:gd name="T21" fmla="*/ 8 h 27"/>
                  <a:gd name="T22" fmla="*/ 20 w 22"/>
                  <a:gd name="T23" fmla="*/ 0 h 27"/>
                  <a:gd name="T24" fmla="*/ 11 w 22"/>
                  <a:gd name="T25" fmla="*/ 1 h 27"/>
                  <a:gd name="T26" fmla="*/ 1 w 22"/>
                  <a:gd name="T27" fmla="*/ 4 h 27"/>
                  <a:gd name="T28" fmla="*/ 0 w 22"/>
                  <a:gd name="T29" fmla="*/ 8 h 27"/>
                  <a:gd name="T30" fmla="*/ 6 w 22"/>
                  <a:gd name="T3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7">
                    <a:moveTo>
                      <a:pt x="6" y="8"/>
                    </a:moveTo>
                    <a:cubicBezTo>
                      <a:pt x="6" y="16"/>
                      <a:pt x="6" y="24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23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23"/>
                      <a:pt x="11" y="25"/>
                    </a:cubicBezTo>
                    <a:cubicBezTo>
                      <a:pt x="11" y="26"/>
                      <a:pt x="12" y="27"/>
                      <a:pt x="14" y="27"/>
                    </a:cubicBezTo>
                    <a:cubicBezTo>
                      <a:pt x="15" y="27"/>
                      <a:pt x="16" y="26"/>
                      <a:pt x="16" y="25"/>
                    </a:cubicBezTo>
                    <a:cubicBezTo>
                      <a:pt x="16" y="24"/>
                      <a:pt x="16" y="16"/>
                      <a:pt x="16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5"/>
                      <a:pt x="20" y="2"/>
                      <a:pt x="20" y="0"/>
                    </a:cubicBezTo>
                    <a:cubicBezTo>
                      <a:pt x="16" y="0"/>
                      <a:pt x="14" y="1"/>
                      <a:pt x="11" y="1"/>
                    </a:cubicBezTo>
                    <a:cubicBezTo>
                      <a:pt x="7" y="2"/>
                      <a:pt x="4" y="3"/>
                      <a:pt x="1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9" name="Freeform 393"/>
              <p:cNvSpPr>
                <a:spLocks/>
              </p:cNvSpPr>
              <p:nvPr/>
            </p:nvSpPr>
            <p:spPr bwMode="auto">
              <a:xfrm>
                <a:off x="14573" y="312"/>
                <a:ext cx="8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0" name="Freeform 394"/>
              <p:cNvSpPr>
                <a:spLocks/>
              </p:cNvSpPr>
              <p:nvPr/>
            </p:nvSpPr>
            <p:spPr bwMode="auto">
              <a:xfrm>
                <a:off x="14600" y="304"/>
                <a:ext cx="30" cy="74"/>
              </a:xfrm>
              <a:custGeom>
                <a:avLst/>
                <a:gdLst>
                  <a:gd name="T0" fmla="*/ 0 w 13"/>
                  <a:gd name="T1" fmla="*/ 28 h 31"/>
                  <a:gd name="T2" fmla="*/ 3 w 13"/>
                  <a:gd name="T3" fmla="*/ 31 h 31"/>
                  <a:gd name="T4" fmla="*/ 6 w 13"/>
                  <a:gd name="T5" fmla="*/ 28 h 31"/>
                  <a:gd name="T6" fmla="*/ 6 w 13"/>
                  <a:gd name="T7" fmla="*/ 7 h 31"/>
                  <a:gd name="T8" fmla="*/ 7 w 13"/>
                  <a:gd name="T9" fmla="*/ 7 h 31"/>
                  <a:gd name="T10" fmla="*/ 7 w 13"/>
                  <a:gd name="T11" fmla="*/ 28 h 31"/>
                  <a:gd name="T12" fmla="*/ 10 w 13"/>
                  <a:gd name="T13" fmla="*/ 31 h 31"/>
                  <a:gd name="T14" fmla="*/ 13 w 13"/>
                  <a:gd name="T15" fmla="*/ 28 h 31"/>
                  <a:gd name="T16" fmla="*/ 13 w 13"/>
                  <a:gd name="T17" fmla="*/ 0 h 31"/>
                  <a:gd name="T18" fmla="*/ 0 w 13"/>
                  <a:gd name="T19" fmla="*/ 2 h 31"/>
                  <a:gd name="T20" fmla="*/ 0 w 13"/>
                  <a:gd name="T21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1">
                    <a:moveTo>
                      <a:pt x="0" y="28"/>
                    </a:moveTo>
                    <a:cubicBezTo>
                      <a:pt x="0" y="29"/>
                      <a:pt x="2" y="31"/>
                      <a:pt x="3" y="31"/>
                    </a:cubicBezTo>
                    <a:cubicBezTo>
                      <a:pt x="5" y="31"/>
                      <a:pt x="6" y="29"/>
                      <a:pt x="6" y="28"/>
                    </a:cubicBezTo>
                    <a:cubicBezTo>
                      <a:pt x="6" y="26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26"/>
                      <a:pt x="7" y="28"/>
                    </a:cubicBezTo>
                    <a:cubicBezTo>
                      <a:pt x="7" y="29"/>
                      <a:pt x="8" y="31"/>
                      <a:pt x="10" y="31"/>
                    </a:cubicBezTo>
                    <a:cubicBezTo>
                      <a:pt x="11" y="31"/>
                      <a:pt x="13" y="29"/>
                      <a:pt x="13" y="28"/>
                    </a:cubicBezTo>
                    <a:cubicBezTo>
                      <a:pt x="13" y="26"/>
                      <a:pt x="13" y="10"/>
                      <a:pt x="13" y="0"/>
                    </a:cubicBezTo>
                    <a:cubicBezTo>
                      <a:pt x="8" y="1"/>
                      <a:pt x="4" y="1"/>
                      <a:pt x="0" y="2"/>
                    </a:cubicBezTo>
                    <a:cubicBezTo>
                      <a:pt x="0" y="12"/>
                      <a:pt x="0" y="26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1" name="Freeform 395"/>
              <p:cNvSpPr>
                <a:spLocks/>
              </p:cNvSpPr>
              <p:nvPr/>
            </p:nvSpPr>
            <p:spPr bwMode="auto">
              <a:xfrm>
                <a:off x="14588" y="309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4 w 4"/>
                  <a:gd name="T3" fmla="*/ 3 h 5"/>
                  <a:gd name="T4" fmla="*/ 4 w 4"/>
                  <a:gd name="T5" fmla="*/ 0 h 5"/>
                  <a:gd name="T6" fmla="*/ 0 w 4"/>
                  <a:gd name="T7" fmla="*/ 0 h 5"/>
                  <a:gd name="T8" fmla="*/ 0 w 4"/>
                  <a:gd name="T9" fmla="*/ 3 h 5"/>
                  <a:gd name="T10" fmla="*/ 2 w 4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3" y="5"/>
                      <a:pt x="4" y="4"/>
                      <a:pt x="4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2" name="Freeform 396"/>
              <p:cNvSpPr>
                <a:spLocks/>
              </p:cNvSpPr>
              <p:nvPr/>
            </p:nvSpPr>
            <p:spPr bwMode="auto">
              <a:xfrm>
                <a:off x="14633" y="304"/>
                <a:ext cx="9" cy="1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5 h 7"/>
                  <a:gd name="T6" fmla="*/ 4 w 4"/>
                  <a:gd name="T7" fmla="*/ 0 h 7"/>
                  <a:gd name="T8" fmla="*/ 0 w 4"/>
                  <a:gd name="T9" fmla="*/ 0 h 7"/>
                  <a:gd name="T10" fmla="*/ 0 w 4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cubicBezTo>
                      <a:pt x="0" y="6"/>
                      <a:pt x="1" y="7"/>
                      <a:pt x="2" y="7"/>
                    </a:cubicBezTo>
                    <a:cubicBezTo>
                      <a:pt x="3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4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3" name="Freeform 397"/>
              <p:cNvSpPr>
                <a:spLocks/>
              </p:cNvSpPr>
              <p:nvPr/>
            </p:nvSpPr>
            <p:spPr bwMode="auto">
              <a:xfrm>
                <a:off x="14654" y="300"/>
                <a:ext cx="52" cy="78"/>
              </a:xfrm>
              <a:custGeom>
                <a:avLst/>
                <a:gdLst>
                  <a:gd name="T0" fmla="*/ 0 w 22"/>
                  <a:gd name="T1" fmla="*/ 14 h 33"/>
                  <a:gd name="T2" fmla="*/ 6 w 22"/>
                  <a:gd name="T3" fmla="*/ 14 h 33"/>
                  <a:gd name="T4" fmla="*/ 6 w 22"/>
                  <a:gd name="T5" fmla="*/ 31 h 33"/>
                  <a:gd name="T6" fmla="*/ 8 w 22"/>
                  <a:gd name="T7" fmla="*/ 33 h 33"/>
                  <a:gd name="T8" fmla="*/ 11 w 22"/>
                  <a:gd name="T9" fmla="*/ 31 h 33"/>
                  <a:gd name="T10" fmla="*/ 11 w 22"/>
                  <a:gd name="T11" fmla="*/ 14 h 33"/>
                  <a:gd name="T12" fmla="*/ 12 w 22"/>
                  <a:gd name="T13" fmla="*/ 14 h 33"/>
                  <a:gd name="T14" fmla="*/ 12 w 22"/>
                  <a:gd name="T15" fmla="*/ 31 h 33"/>
                  <a:gd name="T16" fmla="*/ 14 w 22"/>
                  <a:gd name="T17" fmla="*/ 33 h 33"/>
                  <a:gd name="T18" fmla="*/ 16 w 22"/>
                  <a:gd name="T19" fmla="*/ 31 h 33"/>
                  <a:gd name="T20" fmla="*/ 16 w 22"/>
                  <a:gd name="T21" fmla="*/ 14 h 33"/>
                  <a:gd name="T22" fmla="*/ 22 w 22"/>
                  <a:gd name="T23" fmla="*/ 14 h 33"/>
                  <a:gd name="T24" fmla="*/ 18 w 22"/>
                  <a:gd name="T25" fmla="*/ 0 h 33"/>
                  <a:gd name="T26" fmla="*/ 4 w 22"/>
                  <a:gd name="T27" fmla="*/ 1 h 33"/>
                  <a:gd name="T28" fmla="*/ 0 w 22"/>
                  <a:gd name="T2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33">
                    <a:moveTo>
                      <a:pt x="0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22"/>
                      <a:pt x="6" y="30"/>
                      <a:pt x="6" y="31"/>
                    </a:cubicBezTo>
                    <a:cubicBezTo>
                      <a:pt x="6" y="32"/>
                      <a:pt x="7" y="33"/>
                      <a:pt x="8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29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29"/>
                      <a:pt x="12" y="31"/>
                    </a:cubicBezTo>
                    <a:cubicBezTo>
                      <a:pt x="12" y="32"/>
                      <a:pt x="13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0"/>
                      <a:pt x="16" y="22"/>
                      <a:pt x="16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8"/>
                      <a:pt x="19" y="3"/>
                      <a:pt x="18" y="0"/>
                    </a:cubicBezTo>
                    <a:cubicBezTo>
                      <a:pt x="14" y="0"/>
                      <a:pt x="9" y="1"/>
                      <a:pt x="4" y="1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4" name="Freeform 398"/>
              <p:cNvSpPr>
                <a:spLocks/>
              </p:cNvSpPr>
              <p:nvPr/>
            </p:nvSpPr>
            <p:spPr bwMode="auto">
              <a:xfrm>
                <a:off x="14649" y="302"/>
                <a:ext cx="12" cy="14"/>
              </a:xfrm>
              <a:custGeom>
                <a:avLst/>
                <a:gdLst>
                  <a:gd name="T0" fmla="*/ 1 w 5"/>
                  <a:gd name="T1" fmla="*/ 6 h 6"/>
                  <a:gd name="T2" fmla="*/ 3 w 5"/>
                  <a:gd name="T3" fmla="*/ 4 h 6"/>
                  <a:gd name="T4" fmla="*/ 5 w 5"/>
                  <a:gd name="T5" fmla="*/ 0 h 6"/>
                  <a:gd name="T6" fmla="*/ 1 w 5"/>
                  <a:gd name="T7" fmla="*/ 0 h 6"/>
                  <a:gd name="T8" fmla="*/ 0 w 5"/>
                  <a:gd name="T9" fmla="*/ 3 h 6"/>
                  <a:gd name="T10" fmla="*/ 1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2" y="6"/>
                      <a:pt x="3" y="5"/>
                      <a:pt x="3" y="4"/>
                    </a:cubicBezTo>
                    <a:cubicBezTo>
                      <a:pt x="4" y="4"/>
                      <a:pt x="4" y="2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3" name="Group 600"/>
            <p:cNvGrpSpPr>
              <a:grpSpLocks/>
            </p:cNvGrpSpPr>
            <p:nvPr/>
          </p:nvGrpSpPr>
          <p:grpSpPr bwMode="auto">
            <a:xfrm>
              <a:off x="19885026" y="569913"/>
              <a:ext cx="4159250" cy="1893888"/>
              <a:chOff x="12526" y="359"/>
              <a:chExt cx="2620" cy="1193"/>
            </a:xfrm>
            <a:solidFill>
              <a:schemeClr val="tx1">
                <a:lumMod val="75000"/>
              </a:schemeClr>
            </a:solidFill>
          </p:grpSpPr>
          <p:sp>
            <p:nvSpPr>
              <p:cNvPr id="1445" name="Freeform 400"/>
              <p:cNvSpPr>
                <a:spLocks/>
              </p:cNvSpPr>
              <p:nvPr/>
            </p:nvSpPr>
            <p:spPr bwMode="auto">
              <a:xfrm>
                <a:off x="14405" y="510"/>
                <a:ext cx="12" cy="15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3 h 6"/>
                  <a:gd name="T4" fmla="*/ 5 w 5"/>
                  <a:gd name="T5" fmla="*/ 0 h 6"/>
                  <a:gd name="T6" fmla="*/ 0 w 5"/>
                  <a:gd name="T7" fmla="*/ 5 h 6"/>
                  <a:gd name="T8" fmla="*/ 2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4" y="6"/>
                      <a:pt x="5" y="5"/>
                      <a:pt x="5" y="3"/>
                    </a:cubicBezTo>
                    <a:cubicBezTo>
                      <a:pt x="5" y="3"/>
                      <a:pt x="5" y="2"/>
                      <a:pt x="5" y="0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0" y="6"/>
                      <a:pt x="1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6" name="Freeform 401"/>
              <p:cNvSpPr>
                <a:spLocks/>
              </p:cNvSpPr>
              <p:nvPr/>
            </p:nvSpPr>
            <p:spPr bwMode="auto">
              <a:xfrm>
                <a:off x="14588" y="560"/>
                <a:ext cx="54" cy="111"/>
              </a:xfrm>
              <a:custGeom>
                <a:avLst/>
                <a:gdLst>
                  <a:gd name="T0" fmla="*/ 23 w 23"/>
                  <a:gd name="T1" fmla="*/ 21 h 47"/>
                  <a:gd name="T2" fmla="*/ 23 w 23"/>
                  <a:gd name="T3" fmla="*/ 6 h 47"/>
                  <a:gd name="T4" fmla="*/ 17 w 23"/>
                  <a:gd name="T5" fmla="*/ 0 h 47"/>
                  <a:gd name="T6" fmla="*/ 6 w 23"/>
                  <a:gd name="T7" fmla="*/ 0 h 47"/>
                  <a:gd name="T8" fmla="*/ 0 w 23"/>
                  <a:gd name="T9" fmla="*/ 6 h 47"/>
                  <a:gd name="T10" fmla="*/ 0 w 23"/>
                  <a:gd name="T11" fmla="*/ 21 h 47"/>
                  <a:gd name="T12" fmla="*/ 2 w 23"/>
                  <a:gd name="T13" fmla="*/ 23 h 47"/>
                  <a:gd name="T14" fmla="*/ 4 w 23"/>
                  <a:gd name="T15" fmla="*/ 21 h 47"/>
                  <a:gd name="T16" fmla="*/ 4 w 23"/>
                  <a:gd name="T17" fmla="*/ 8 h 47"/>
                  <a:gd name="T18" fmla="*/ 5 w 23"/>
                  <a:gd name="T19" fmla="*/ 8 h 47"/>
                  <a:gd name="T20" fmla="*/ 5 w 23"/>
                  <a:gd name="T21" fmla="*/ 44 h 47"/>
                  <a:gd name="T22" fmla="*/ 8 w 23"/>
                  <a:gd name="T23" fmla="*/ 47 h 47"/>
                  <a:gd name="T24" fmla="*/ 11 w 23"/>
                  <a:gd name="T25" fmla="*/ 44 h 47"/>
                  <a:gd name="T26" fmla="*/ 11 w 23"/>
                  <a:gd name="T27" fmla="*/ 23 h 47"/>
                  <a:gd name="T28" fmla="*/ 12 w 23"/>
                  <a:gd name="T29" fmla="*/ 23 h 47"/>
                  <a:gd name="T30" fmla="*/ 12 w 23"/>
                  <a:gd name="T31" fmla="*/ 44 h 47"/>
                  <a:gd name="T32" fmla="*/ 15 w 23"/>
                  <a:gd name="T33" fmla="*/ 47 h 47"/>
                  <a:gd name="T34" fmla="*/ 18 w 23"/>
                  <a:gd name="T35" fmla="*/ 44 h 47"/>
                  <a:gd name="T36" fmla="*/ 18 w 23"/>
                  <a:gd name="T37" fmla="*/ 8 h 47"/>
                  <a:gd name="T38" fmla="*/ 19 w 23"/>
                  <a:gd name="T39" fmla="*/ 8 h 47"/>
                  <a:gd name="T40" fmla="*/ 19 w 23"/>
                  <a:gd name="T41" fmla="*/ 21 h 47"/>
                  <a:gd name="T42" fmla="*/ 21 w 23"/>
                  <a:gd name="T43" fmla="*/ 23 h 47"/>
                  <a:gd name="T44" fmla="*/ 23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3" y="21"/>
                    </a:move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7" name="Freeform 402"/>
              <p:cNvSpPr>
                <a:spLocks/>
              </p:cNvSpPr>
              <p:nvPr/>
            </p:nvSpPr>
            <p:spPr bwMode="auto">
              <a:xfrm>
                <a:off x="14488" y="359"/>
                <a:ext cx="10" cy="19"/>
              </a:xfrm>
              <a:custGeom>
                <a:avLst/>
                <a:gdLst>
                  <a:gd name="T0" fmla="*/ 4 w 4"/>
                  <a:gd name="T1" fmla="*/ 5 h 8"/>
                  <a:gd name="T2" fmla="*/ 4 w 4"/>
                  <a:gd name="T3" fmla="*/ 0 h 8"/>
                  <a:gd name="T4" fmla="*/ 1 w 4"/>
                  <a:gd name="T5" fmla="*/ 5 h 8"/>
                  <a:gd name="T6" fmla="*/ 0 w 4"/>
                  <a:gd name="T7" fmla="*/ 7 h 8"/>
                  <a:gd name="T8" fmla="*/ 1 w 4"/>
                  <a:gd name="T9" fmla="*/ 8 h 8"/>
                  <a:gd name="T10" fmla="*/ 4 w 4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5"/>
                    </a:moveTo>
                    <a:cubicBezTo>
                      <a:pt x="4" y="4"/>
                      <a:pt x="4" y="2"/>
                      <a:pt x="4" y="0"/>
                    </a:cubicBezTo>
                    <a:cubicBezTo>
                      <a:pt x="3" y="1"/>
                      <a:pt x="3" y="3"/>
                      <a:pt x="1" y="5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4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8" name="Freeform 403"/>
              <p:cNvSpPr>
                <a:spLocks/>
              </p:cNvSpPr>
              <p:nvPr/>
            </p:nvSpPr>
            <p:spPr bwMode="auto">
              <a:xfrm>
                <a:off x="14415" y="451"/>
                <a:ext cx="19" cy="74"/>
              </a:xfrm>
              <a:custGeom>
                <a:avLst/>
                <a:gdLst>
                  <a:gd name="T0" fmla="*/ 1 w 8"/>
                  <a:gd name="T1" fmla="*/ 5 h 31"/>
                  <a:gd name="T2" fmla="*/ 1 w 8"/>
                  <a:gd name="T3" fmla="*/ 12 h 31"/>
                  <a:gd name="T4" fmla="*/ 1 w 8"/>
                  <a:gd name="T5" fmla="*/ 7 h 31"/>
                  <a:gd name="T6" fmla="*/ 2 w 8"/>
                  <a:gd name="T7" fmla="*/ 7 h 31"/>
                  <a:gd name="T8" fmla="*/ 2 w 8"/>
                  <a:gd name="T9" fmla="*/ 17 h 31"/>
                  <a:gd name="T10" fmla="*/ 2 w 8"/>
                  <a:gd name="T11" fmla="*/ 23 h 31"/>
                  <a:gd name="T12" fmla="*/ 2 w 8"/>
                  <a:gd name="T13" fmla="*/ 28 h 31"/>
                  <a:gd name="T14" fmla="*/ 5 w 8"/>
                  <a:gd name="T15" fmla="*/ 31 h 31"/>
                  <a:gd name="T16" fmla="*/ 8 w 8"/>
                  <a:gd name="T17" fmla="*/ 28 h 31"/>
                  <a:gd name="T18" fmla="*/ 8 w 8"/>
                  <a:gd name="T19" fmla="*/ 0 h 31"/>
                  <a:gd name="T20" fmla="*/ 1 w 8"/>
                  <a:gd name="T21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1">
                    <a:moveTo>
                      <a:pt x="1" y="5"/>
                    </a:moveTo>
                    <a:cubicBezTo>
                      <a:pt x="0" y="7"/>
                      <a:pt x="0" y="9"/>
                      <a:pt x="1" y="12"/>
                    </a:cubicBezTo>
                    <a:cubicBezTo>
                      <a:pt x="1" y="9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12"/>
                      <a:pt x="2" y="17"/>
                    </a:cubicBezTo>
                    <a:cubicBezTo>
                      <a:pt x="2" y="20"/>
                      <a:pt x="2" y="21"/>
                      <a:pt x="2" y="23"/>
                    </a:cubicBezTo>
                    <a:cubicBezTo>
                      <a:pt x="2" y="26"/>
                      <a:pt x="2" y="28"/>
                      <a:pt x="2" y="28"/>
                    </a:cubicBezTo>
                    <a:cubicBezTo>
                      <a:pt x="2" y="30"/>
                      <a:pt x="3" y="31"/>
                      <a:pt x="5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8" y="27"/>
                      <a:pt x="8" y="10"/>
                      <a:pt x="8" y="0"/>
                    </a:cubicBezTo>
                    <a:cubicBezTo>
                      <a:pt x="5" y="1"/>
                      <a:pt x="3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9" name="Oval 404"/>
              <p:cNvSpPr>
                <a:spLocks noChangeArrowheads="1"/>
              </p:cNvSpPr>
              <p:nvPr/>
            </p:nvSpPr>
            <p:spPr bwMode="auto">
              <a:xfrm>
                <a:off x="14604" y="536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0" name="Freeform 405"/>
              <p:cNvSpPr>
                <a:spLocks/>
              </p:cNvSpPr>
              <p:nvPr/>
            </p:nvSpPr>
            <p:spPr bwMode="auto">
              <a:xfrm>
                <a:off x="14472" y="390"/>
                <a:ext cx="23" cy="21"/>
              </a:xfrm>
              <a:custGeom>
                <a:avLst/>
                <a:gdLst>
                  <a:gd name="T0" fmla="*/ 5 w 10"/>
                  <a:gd name="T1" fmla="*/ 9 h 9"/>
                  <a:gd name="T2" fmla="*/ 10 w 10"/>
                  <a:gd name="T3" fmla="*/ 5 h 9"/>
                  <a:gd name="T4" fmla="*/ 5 w 10"/>
                  <a:gd name="T5" fmla="*/ 0 h 9"/>
                  <a:gd name="T6" fmla="*/ 3 w 10"/>
                  <a:gd name="T7" fmla="*/ 0 h 9"/>
                  <a:gd name="T8" fmla="*/ 0 w 10"/>
                  <a:gd name="T9" fmla="*/ 4 h 9"/>
                  <a:gd name="T10" fmla="*/ 0 w 10"/>
                  <a:gd name="T11" fmla="*/ 5 h 9"/>
                  <a:gd name="T12" fmla="*/ 5 w 10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7"/>
                      <a:pt x="3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1" name="Freeform 406"/>
              <p:cNvSpPr>
                <a:spLocks/>
              </p:cNvSpPr>
              <p:nvPr/>
            </p:nvSpPr>
            <p:spPr bwMode="auto">
              <a:xfrm>
                <a:off x="14436" y="442"/>
                <a:ext cx="10" cy="26"/>
              </a:xfrm>
              <a:custGeom>
                <a:avLst/>
                <a:gdLst>
                  <a:gd name="T0" fmla="*/ 0 w 4"/>
                  <a:gd name="T1" fmla="*/ 9 h 11"/>
                  <a:gd name="T2" fmla="*/ 2 w 4"/>
                  <a:gd name="T3" fmla="*/ 11 h 11"/>
                  <a:gd name="T4" fmla="*/ 4 w 4"/>
                  <a:gd name="T5" fmla="*/ 9 h 11"/>
                  <a:gd name="T6" fmla="*/ 4 w 4"/>
                  <a:gd name="T7" fmla="*/ 0 h 11"/>
                  <a:gd name="T8" fmla="*/ 0 w 4"/>
                  <a:gd name="T9" fmla="*/ 3 h 11"/>
                  <a:gd name="T10" fmla="*/ 0 w 4"/>
                  <a:gd name="T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8"/>
                      <a:pt x="4" y="4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6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2" name="Freeform 407"/>
              <p:cNvSpPr>
                <a:spLocks/>
              </p:cNvSpPr>
              <p:nvPr/>
            </p:nvSpPr>
            <p:spPr bwMode="auto">
              <a:xfrm>
                <a:off x="12974" y="652"/>
                <a:ext cx="9" cy="19"/>
              </a:xfrm>
              <a:custGeom>
                <a:avLst/>
                <a:gdLst>
                  <a:gd name="T0" fmla="*/ 2 w 4"/>
                  <a:gd name="T1" fmla="*/ 8 h 8"/>
                  <a:gd name="T2" fmla="*/ 4 w 4"/>
                  <a:gd name="T3" fmla="*/ 6 h 8"/>
                  <a:gd name="T4" fmla="*/ 4 w 4"/>
                  <a:gd name="T5" fmla="*/ 4 h 8"/>
                  <a:gd name="T6" fmla="*/ 0 w 4"/>
                  <a:gd name="T7" fmla="*/ 0 h 8"/>
                  <a:gd name="T8" fmla="*/ 0 w 4"/>
                  <a:gd name="T9" fmla="*/ 6 h 8"/>
                  <a:gd name="T10" fmla="*/ 2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3" y="8"/>
                      <a:pt x="4" y="7"/>
                      <a:pt x="4" y="6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3" y="3"/>
                      <a:pt x="1" y="1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3" name="Freeform 408"/>
              <p:cNvSpPr>
                <a:spLocks/>
              </p:cNvSpPr>
              <p:nvPr/>
            </p:nvSpPr>
            <p:spPr bwMode="auto">
              <a:xfrm>
                <a:off x="12986" y="664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3 h 3"/>
                  <a:gd name="T6" fmla="*/ 0 w 4"/>
                  <a:gd name="T7" fmla="*/ 0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4" name="Freeform 409"/>
              <p:cNvSpPr>
                <a:spLocks/>
              </p:cNvSpPr>
              <p:nvPr/>
            </p:nvSpPr>
            <p:spPr bwMode="auto">
              <a:xfrm>
                <a:off x="12905" y="605"/>
                <a:ext cx="29" cy="66"/>
              </a:xfrm>
              <a:custGeom>
                <a:avLst/>
                <a:gdLst>
                  <a:gd name="T0" fmla="*/ 0 w 12"/>
                  <a:gd name="T1" fmla="*/ 25 h 28"/>
                  <a:gd name="T2" fmla="*/ 2 w 12"/>
                  <a:gd name="T3" fmla="*/ 28 h 28"/>
                  <a:gd name="T4" fmla="*/ 5 w 12"/>
                  <a:gd name="T5" fmla="*/ 25 h 28"/>
                  <a:gd name="T6" fmla="*/ 5 w 12"/>
                  <a:gd name="T7" fmla="*/ 4 h 28"/>
                  <a:gd name="T8" fmla="*/ 6 w 12"/>
                  <a:gd name="T9" fmla="*/ 4 h 28"/>
                  <a:gd name="T10" fmla="*/ 6 w 12"/>
                  <a:gd name="T11" fmla="*/ 25 h 28"/>
                  <a:gd name="T12" fmla="*/ 9 w 12"/>
                  <a:gd name="T13" fmla="*/ 28 h 28"/>
                  <a:gd name="T14" fmla="*/ 12 w 12"/>
                  <a:gd name="T15" fmla="*/ 25 h 28"/>
                  <a:gd name="T16" fmla="*/ 12 w 12"/>
                  <a:gd name="T17" fmla="*/ 7 h 28"/>
                  <a:gd name="T18" fmla="*/ 0 w 12"/>
                  <a:gd name="T19" fmla="*/ 0 h 28"/>
                  <a:gd name="T20" fmla="*/ 0 w 12"/>
                  <a:gd name="T2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8">
                    <a:moveTo>
                      <a:pt x="0" y="25"/>
                    </a:moveTo>
                    <a:cubicBezTo>
                      <a:pt x="0" y="27"/>
                      <a:pt x="1" y="28"/>
                      <a:pt x="2" y="28"/>
                    </a:cubicBezTo>
                    <a:cubicBezTo>
                      <a:pt x="4" y="28"/>
                      <a:pt x="5" y="27"/>
                      <a:pt x="5" y="25"/>
                    </a:cubicBezTo>
                    <a:cubicBezTo>
                      <a:pt x="5" y="23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23"/>
                      <a:pt x="6" y="25"/>
                    </a:cubicBezTo>
                    <a:cubicBezTo>
                      <a:pt x="6" y="27"/>
                      <a:pt x="8" y="28"/>
                      <a:pt x="9" y="28"/>
                    </a:cubicBezTo>
                    <a:cubicBezTo>
                      <a:pt x="11" y="28"/>
                      <a:pt x="12" y="27"/>
                      <a:pt x="12" y="25"/>
                    </a:cubicBezTo>
                    <a:cubicBezTo>
                      <a:pt x="12" y="24"/>
                      <a:pt x="12" y="16"/>
                      <a:pt x="12" y="7"/>
                    </a:cubicBezTo>
                    <a:cubicBezTo>
                      <a:pt x="7" y="4"/>
                      <a:pt x="3" y="1"/>
                      <a:pt x="0" y="0"/>
                    </a:cubicBezTo>
                    <a:cubicBezTo>
                      <a:pt x="0" y="10"/>
                      <a:pt x="0" y="24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5" name="Freeform 410"/>
              <p:cNvSpPr>
                <a:spLocks/>
              </p:cNvSpPr>
              <p:nvPr/>
            </p:nvSpPr>
            <p:spPr bwMode="auto">
              <a:xfrm>
                <a:off x="12853" y="610"/>
                <a:ext cx="26" cy="61"/>
              </a:xfrm>
              <a:custGeom>
                <a:avLst/>
                <a:gdLst>
                  <a:gd name="T0" fmla="*/ 0 w 11"/>
                  <a:gd name="T1" fmla="*/ 7 h 26"/>
                  <a:gd name="T2" fmla="*/ 1 w 11"/>
                  <a:gd name="T3" fmla="*/ 7 h 26"/>
                  <a:gd name="T4" fmla="*/ 1 w 11"/>
                  <a:gd name="T5" fmla="*/ 24 h 26"/>
                  <a:gd name="T6" fmla="*/ 3 w 11"/>
                  <a:gd name="T7" fmla="*/ 26 h 26"/>
                  <a:gd name="T8" fmla="*/ 5 w 11"/>
                  <a:gd name="T9" fmla="*/ 24 h 26"/>
                  <a:gd name="T10" fmla="*/ 5 w 11"/>
                  <a:gd name="T11" fmla="*/ 7 h 26"/>
                  <a:gd name="T12" fmla="*/ 11 w 11"/>
                  <a:gd name="T13" fmla="*/ 7 h 26"/>
                  <a:gd name="T14" fmla="*/ 9 w 11"/>
                  <a:gd name="T15" fmla="*/ 0 h 26"/>
                  <a:gd name="T16" fmla="*/ 0 w 1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6">
                    <a:moveTo>
                      <a:pt x="0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22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5"/>
                      <a:pt x="5" y="24"/>
                    </a:cubicBezTo>
                    <a:cubicBezTo>
                      <a:pt x="5" y="23"/>
                      <a:pt x="5" y="15"/>
                      <a:pt x="5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4"/>
                      <a:pt x="10" y="2"/>
                      <a:pt x="9" y="0"/>
                    </a:cubicBezTo>
                    <a:cubicBezTo>
                      <a:pt x="6" y="1"/>
                      <a:pt x="3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6" name="Freeform 411"/>
              <p:cNvSpPr>
                <a:spLocks/>
              </p:cNvSpPr>
              <p:nvPr/>
            </p:nvSpPr>
            <p:spPr bwMode="auto">
              <a:xfrm>
                <a:off x="12841" y="629"/>
                <a:ext cx="12" cy="42"/>
              </a:xfrm>
              <a:custGeom>
                <a:avLst/>
                <a:gdLst>
                  <a:gd name="T0" fmla="*/ 2 w 5"/>
                  <a:gd name="T1" fmla="*/ 18 h 18"/>
                  <a:gd name="T2" fmla="*/ 5 w 5"/>
                  <a:gd name="T3" fmla="*/ 16 h 18"/>
                  <a:gd name="T4" fmla="*/ 5 w 5"/>
                  <a:gd name="T5" fmla="*/ 0 h 18"/>
                  <a:gd name="T6" fmla="*/ 0 w 5"/>
                  <a:gd name="T7" fmla="*/ 7 h 18"/>
                  <a:gd name="T8" fmla="*/ 0 w 5"/>
                  <a:gd name="T9" fmla="*/ 16 h 18"/>
                  <a:gd name="T10" fmla="*/ 2 w 5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8">
                    <a:moveTo>
                      <a:pt x="2" y="18"/>
                    </a:moveTo>
                    <a:cubicBezTo>
                      <a:pt x="4" y="18"/>
                      <a:pt x="5" y="17"/>
                      <a:pt x="5" y="16"/>
                    </a:cubicBezTo>
                    <a:cubicBezTo>
                      <a:pt x="5" y="14"/>
                      <a:pt x="5" y="2"/>
                      <a:pt x="5" y="0"/>
                    </a:cubicBezTo>
                    <a:cubicBezTo>
                      <a:pt x="3" y="2"/>
                      <a:pt x="2" y="4"/>
                      <a:pt x="0" y="7"/>
                    </a:cubicBezTo>
                    <a:cubicBezTo>
                      <a:pt x="0" y="12"/>
                      <a:pt x="0" y="15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7" name="Freeform 412"/>
              <p:cNvSpPr>
                <a:spLocks/>
              </p:cNvSpPr>
              <p:nvPr/>
            </p:nvSpPr>
            <p:spPr bwMode="auto">
              <a:xfrm>
                <a:off x="12891" y="603"/>
                <a:ext cx="12" cy="11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3 h 5"/>
                  <a:gd name="T4" fmla="*/ 5 w 5"/>
                  <a:gd name="T5" fmla="*/ 0 h 5"/>
                  <a:gd name="T6" fmla="*/ 3 w 5"/>
                  <a:gd name="T7" fmla="*/ 0 h 5"/>
                  <a:gd name="T8" fmla="*/ 0 w 5"/>
                  <a:gd name="T9" fmla="*/ 0 h 5"/>
                  <a:gd name="T10" fmla="*/ 0 w 5"/>
                  <a:gd name="T11" fmla="*/ 3 h 5"/>
                  <a:gd name="T12" fmla="*/ 3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4" y="5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8" name="Freeform 413"/>
              <p:cNvSpPr>
                <a:spLocks/>
              </p:cNvSpPr>
              <p:nvPr/>
            </p:nvSpPr>
            <p:spPr bwMode="auto">
              <a:xfrm>
                <a:off x="12877" y="605"/>
                <a:ext cx="9" cy="5"/>
              </a:xfrm>
              <a:custGeom>
                <a:avLst/>
                <a:gdLst>
                  <a:gd name="T0" fmla="*/ 2 w 4"/>
                  <a:gd name="T1" fmla="*/ 2 h 2"/>
                  <a:gd name="T2" fmla="*/ 3 w 4"/>
                  <a:gd name="T3" fmla="*/ 0 h 2"/>
                  <a:gd name="T4" fmla="*/ 0 w 4"/>
                  <a:gd name="T5" fmla="*/ 1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3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59" name="Freeform 414"/>
              <p:cNvSpPr>
                <a:spLocks/>
              </p:cNvSpPr>
              <p:nvPr/>
            </p:nvSpPr>
            <p:spPr bwMode="auto">
              <a:xfrm>
                <a:off x="14905" y="707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0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0" name="Oval 415"/>
              <p:cNvSpPr>
                <a:spLocks noChangeArrowheads="1"/>
              </p:cNvSpPr>
              <p:nvPr/>
            </p:nvSpPr>
            <p:spPr bwMode="auto">
              <a:xfrm>
                <a:off x="14796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1" name="Freeform 416"/>
              <p:cNvSpPr>
                <a:spLocks/>
              </p:cNvSpPr>
              <p:nvPr/>
            </p:nvSpPr>
            <p:spPr bwMode="auto">
              <a:xfrm>
                <a:off x="14713" y="1000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2" name="Oval 417"/>
              <p:cNvSpPr>
                <a:spLocks noChangeArrowheads="1"/>
              </p:cNvSpPr>
              <p:nvPr/>
            </p:nvSpPr>
            <p:spPr bwMode="auto">
              <a:xfrm>
                <a:off x="14926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3" name="Oval 418"/>
              <p:cNvSpPr>
                <a:spLocks noChangeArrowheads="1"/>
              </p:cNvSpPr>
              <p:nvPr/>
            </p:nvSpPr>
            <p:spPr bwMode="auto">
              <a:xfrm>
                <a:off x="14926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4" name="Oval 419"/>
              <p:cNvSpPr>
                <a:spLocks noChangeArrowheads="1"/>
              </p:cNvSpPr>
              <p:nvPr/>
            </p:nvSpPr>
            <p:spPr bwMode="auto">
              <a:xfrm>
                <a:off x="14730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5" name="Freeform 420"/>
              <p:cNvSpPr>
                <a:spLocks/>
              </p:cNvSpPr>
              <p:nvPr/>
            </p:nvSpPr>
            <p:spPr bwMode="auto">
              <a:xfrm>
                <a:off x="14775" y="1000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7 h 47"/>
                  <a:gd name="T16" fmla="*/ 9 w 27"/>
                  <a:gd name="T17" fmla="*/ 7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6" name="Freeform 421"/>
              <p:cNvSpPr>
                <a:spLocks/>
              </p:cNvSpPr>
              <p:nvPr/>
            </p:nvSpPr>
            <p:spPr bwMode="auto">
              <a:xfrm>
                <a:off x="14779" y="853"/>
                <a:ext cx="55" cy="112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5 w 23"/>
                  <a:gd name="T11" fmla="*/ 8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7" name="Freeform 422"/>
              <p:cNvSpPr>
                <a:spLocks/>
              </p:cNvSpPr>
              <p:nvPr/>
            </p:nvSpPr>
            <p:spPr bwMode="auto">
              <a:xfrm>
                <a:off x="15037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0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8 w 27"/>
                  <a:gd name="T27" fmla="*/ 44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8" name="Oval 423"/>
              <p:cNvSpPr>
                <a:spLocks noChangeArrowheads="1"/>
              </p:cNvSpPr>
              <p:nvPr/>
            </p:nvSpPr>
            <p:spPr bwMode="auto">
              <a:xfrm>
                <a:off x="15056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69" name="Oval 424"/>
              <p:cNvSpPr>
                <a:spLocks noChangeArrowheads="1"/>
              </p:cNvSpPr>
              <p:nvPr/>
            </p:nvSpPr>
            <p:spPr bwMode="auto">
              <a:xfrm>
                <a:off x="14992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0" name="Freeform 425"/>
              <p:cNvSpPr>
                <a:spLocks/>
              </p:cNvSpPr>
              <p:nvPr/>
            </p:nvSpPr>
            <p:spPr bwMode="auto">
              <a:xfrm>
                <a:off x="14910" y="853"/>
                <a:ext cx="54" cy="112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5 w 23"/>
                  <a:gd name="T11" fmla="*/ 21 h 47"/>
                  <a:gd name="T12" fmla="*/ 5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1" name="Freeform 426"/>
              <p:cNvSpPr>
                <a:spLocks/>
              </p:cNvSpPr>
              <p:nvPr/>
            </p:nvSpPr>
            <p:spPr bwMode="auto">
              <a:xfrm>
                <a:off x="14905" y="1000"/>
                <a:ext cx="64" cy="66"/>
              </a:xfrm>
              <a:custGeom>
                <a:avLst/>
                <a:gdLst>
                  <a:gd name="T0" fmla="*/ 20 w 27"/>
                  <a:gd name="T1" fmla="*/ 7 h 28"/>
                  <a:gd name="T2" fmla="*/ 23 w 27"/>
                  <a:gd name="T3" fmla="*/ 20 h 28"/>
                  <a:gd name="T4" fmla="*/ 26 w 27"/>
                  <a:gd name="T5" fmla="*/ 21 h 28"/>
                  <a:gd name="T6" fmla="*/ 27 w 27"/>
                  <a:gd name="T7" fmla="*/ 18 h 28"/>
                  <a:gd name="T8" fmla="*/ 23 w 27"/>
                  <a:gd name="T9" fmla="*/ 5 h 28"/>
                  <a:gd name="T10" fmla="*/ 18 w 27"/>
                  <a:gd name="T11" fmla="*/ 0 h 28"/>
                  <a:gd name="T12" fmla="*/ 10 w 27"/>
                  <a:gd name="T13" fmla="*/ 0 h 28"/>
                  <a:gd name="T14" fmla="*/ 5 w 27"/>
                  <a:gd name="T15" fmla="*/ 5 h 28"/>
                  <a:gd name="T16" fmla="*/ 0 w 27"/>
                  <a:gd name="T17" fmla="*/ 18 h 28"/>
                  <a:gd name="T18" fmla="*/ 2 w 27"/>
                  <a:gd name="T19" fmla="*/ 21 h 28"/>
                  <a:gd name="T20" fmla="*/ 4 w 27"/>
                  <a:gd name="T21" fmla="*/ 20 h 28"/>
                  <a:gd name="T22" fmla="*/ 8 w 27"/>
                  <a:gd name="T23" fmla="*/ 7 h 28"/>
                  <a:gd name="T24" fmla="*/ 9 w 27"/>
                  <a:gd name="T25" fmla="*/ 7 h 28"/>
                  <a:gd name="T26" fmla="*/ 3 w 27"/>
                  <a:gd name="T27" fmla="*/ 28 h 28"/>
                  <a:gd name="T28" fmla="*/ 5 w 27"/>
                  <a:gd name="T29" fmla="*/ 28 h 28"/>
                  <a:gd name="T30" fmla="*/ 5 w 27"/>
                  <a:gd name="T31" fmla="*/ 28 h 28"/>
                  <a:gd name="T32" fmla="*/ 24 w 27"/>
                  <a:gd name="T33" fmla="*/ 25 h 28"/>
                  <a:gd name="T34" fmla="*/ 19 w 27"/>
                  <a:gd name="T35" fmla="*/ 7 h 28"/>
                  <a:gd name="T36" fmla="*/ 20 w 27"/>
                  <a:gd name="T3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8">
                    <a:moveTo>
                      <a:pt x="20" y="7"/>
                    </a:move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6"/>
                      <a:pt x="16" y="26"/>
                      <a:pt x="24" y="2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2" name="Oval 427"/>
              <p:cNvSpPr>
                <a:spLocks noChangeArrowheads="1"/>
              </p:cNvSpPr>
              <p:nvPr/>
            </p:nvSpPr>
            <p:spPr bwMode="auto">
              <a:xfrm>
                <a:off x="14926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3" name="Freeform 428"/>
              <p:cNvSpPr>
                <a:spLocks/>
              </p:cNvSpPr>
              <p:nvPr/>
            </p:nvSpPr>
            <p:spPr bwMode="auto">
              <a:xfrm>
                <a:off x="14976" y="707"/>
                <a:ext cx="54" cy="109"/>
              </a:xfrm>
              <a:custGeom>
                <a:avLst/>
                <a:gdLst>
                  <a:gd name="T0" fmla="*/ 2 w 23"/>
                  <a:gd name="T1" fmla="*/ 23 h 46"/>
                  <a:gd name="T2" fmla="*/ 4 w 23"/>
                  <a:gd name="T3" fmla="*/ 20 h 46"/>
                  <a:gd name="T4" fmla="*/ 4 w 23"/>
                  <a:gd name="T5" fmla="*/ 7 h 46"/>
                  <a:gd name="T6" fmla="*/ 5 w 23"/>
                  <a:gd name="T7" fmla="*/ 7 h 46"/>
                  <a:gd name="T8" fmla="*/ 5 w 23"/>
                  <a:gd name="T9" fmla="*/ 44 h 46"/>
                  <a:gd name="T10" fmla="*/ 8 w 23"/>
                  <a:gd name="T11" fmla="*/ 46 h 46"/>
                  <a:gd name="T12" fmla="*/ 11 w 23"/>
                  <a:gd name="T13" fmla="*/ 44 h 46"/>
                  <a:gd name="T14" fmla="*/ 11 w 23"/>
                  <a:gd name="T15" fmla="*/ 23 h 46"/>
                  <a:gd name="T16" fmla="*/ 12 w 23"/>
                  <a:gd name="T17" fmla="*/ 23 h 46"/>
                  <a:gd name="T18" fmla="*/ 12 w 23"/>
                  <a:gd name="T19" fmla="*/ 44 h 46"/>
                  <a:gd name="T20" fmla="*/ 15 w 23"/>
                  <a:gd name="T21" fmla="*/ 46 h 46"/>
                  <a:gd name="T22" fmla="*/ 18 w 23"/>
                  <a:gd name="T23" fmla="*/ 44 h 46"/>
                  <a:gd name="T24" fmla="*/ 18 w 23"/>
                  <a:gd name="T25" fmla="*/ 7 h 46"/>
                  <a:gd name="T26" fmla="*/ 19 w 23"/>
                  <a:gd name="T27" fmla="*/ 7 h 46"/>
                  <a:gd name="T28" fmla="*/ 19 w 23"/>
                  <a:gd name="T29" fmla="*/ 20 h 46"/>
                  <a:gd name="T30" fmla="*/ 21 w 23"/>
                  <a:gd name="T31" fmla="*/ 23 h 46"/>
                  <a:gd name="T32" fmla="*/ 23 w 23"/>
                  <a:gd name="T33" fmla="*/ 20 h 46"/>
                  <a:gd name="T34" fmla="*/ 23 w 23"/>
                  <a:gd name="T35" fmla="*/ 6 h 46"/>
                  <a:gd name="T36" fmla="*/ 17 w 23"/>
                  <a:gd name="T37" fmla="*/ 0 h 46"/>
                  <a:gd name="T38" fmla="*/ 6 w 23"/>
                  <a:gd name="T39" fmla="*/ 0 h 46"/>
                  <a:gd name="T40" fmla="*/ 0 w 23"/>
                  <a:gd name="T41" fmla="*/ 6 h 46"/>
                  <a:gd name="T42" fmla="*/ 0 w 23"/>
                  <a:gd name="T43" fmla="*/ 20 h 46"/>
                  <a:gd name="T44" fmla="*/ 2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" y="23"/>
                    </a:move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4" name="Oval 429"/>
              <p:cNvSpPr>
                <a:spLocks noChangeArrowheads="1"/>
              </p:cNvSpPr>
              <p:nvPr/>
            </p:nvSpPr>
            <p:spPr bwMode="auto">
              <a:xfrm>
                <a:off x="14992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5" name="Freeform 430"/>
              <p:cNvSpPr>
                <a:spLocks/>
              </p:cNvSpPr>
              <p:nvPr/>
            </p:nvSpPr>
            <p:spPr bwMode="auto">
              <a:xfrm>
                <a:off x="15056" y="683"/>
                <a:ext cx="24" cy="21"/>
              </a:xfrm>
              <a:custGeom>
                <a:avLst/>
                <a:gdLst>
                  <a:gd name="T0" fmla="*/ 5 w 10"/>
                  <a:gd name="T1" fmla="*/ 9 h 9"/>
                  <a:gd name="T2" fmla="*/ 10 w 10"/>
                  <a:gd name="T3" fmla="*/ 4 h 9"/>
                  <a:gd name="T4" fmla="*/ 8 w 10"/>
                  <a:gd name="T5" fmla="*/ 0 h 9"/>
                  <a:gd name="T6" fmla="*/ 0 w 10"/>
                  <a:gd name="T7" fmla="*/ 4 h 9"/>
                  <a:gd name="T8" fmla="*/ 0 w 10"/>
                  <a:gd name="T9" fmla="*/ 4 h 9"/>
                  <a:gd name="T10" fmla="*/ 5 w 10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8" y="9"/>
                      <a:pt x="10" y="7"/>
                      <a:pt x="10" y="4"/>
                    </a:cubicBezTo>
                    <a:cubicBezTo>
                      <a:pt x="10" y="2"/>
                      <a:pt x="9" y="1"/>
                      <a:pt x="8" y="0"/>
                    </a:cubicBezTo>
                    <a:cubicBezTo>
                      <a:pt x="5" y="1"/>
                      <a:pt x="3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3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6" name="Freeform 431"/>
              <p:cNvSpPr>
                <a:spLocks/>
              </p:cNvSpPr>
              <p:nvPr/>
            </p:nvSpPr>
            <p:spPr bwMode="auto">
              <a:xfrm>
                <a:off x="15123" y="830"/>
                <a:ext cx="11" cy="21"/>
              </a:xfrm>
              <a:custGeom>
                <a:avLst/>
                <a:gdLst>
                  <a:gd name="T0" fmla="*/ 0 w 5"/>
                  <a:gd name="T1" fmla="*/ 4 h 9"/>
                  <a:gd name="T2" fmla="*/ 3 w 5"/>
                  <a:gd name="T3" fmla="*/ 9 h 9"/>
                  <a:gd name="T4" fmla="*/ 4 w 5"/>
                  <a:gd name="T5" fmla="*/ 7 h 9"/>
                  <a:gd name="T6" fmla="*/ 5 w 5"/>
                  <a:gd name="T7" fmla="*/ 0 h 9"/>
                  <a:gd name="T8" fmla="*/ 5 w 5"/>
                  <a:gd name="T9" fmla="*/ 0 h 9"/>
                  <a:gd name="T10" fmla="*/ 0 w 5"/>
                  <a:gd name="T1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4"/>
                    </a:moveTo>
                    <a:cubicBezTo>
                      <a:pt x="0" y="6"/>
                      <a:pt x="1" y="8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5"/>
                      <a:pt x="4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7" name="Freeform 432"/>
              <p:cNvSpPr>
                <a:spLocks/>
              </p:cNvSpPr>
              <p:nvPr/>
            </p:nvSpPr>
            <p:spPr bwMode="auto">
              <a:xfrm>
                <a:off x="15106" y="707"/>
                <a:ext cx="40" cy="109"/>
              </a:xfrm>
              <a:custGeom>
                <a:avLst/>
                <a:gdLst>
                  <a:gd name="T0" fmla="*/ 0 w 17"/>
                  <a:gd name="T1" fmla="*/ 6 h 46"/>
                  <a:gd name="T2" fmla="*/ 0 w 17"/>
                  <a:gd name="T3" fmla="*/ 20 h 46"/>
                  <a:gd name="T4" fmla="*/ 3 w 17"/>
                  <a:gd name="T5" fmla="*/ 23 h 46"/>
                  <a:gd name="T6" fmla="*/ 5 w 17"/>
                  <a:gd name="T7" fmla="*/ 20 h 46"/>
                  <a:gd name="T8" fmla="*/ 5 w 17"/>
                  <a:gd name="T9" fmla="*/ 7 h 46"/>
                  <a:gd name="T10" fmla="*/ 6 w 17"/>
                  <a:gd name="T11" fmla="*/ 7 h 46"/>
                  <a:gd name="T12" fmla="*/ 6 w 17"/>
                  <a:gd name="T13" fmla="*/ 44 h 46"/>
                  <a:gd name="T14" fmla="*/ 8 w 17"/>
                  <a:gd name="T15" fmla="*/ 46 h 46"/>
                  <a:gd name="T16" fmla="*/ 11 w 17"/>
                  <a:gd name="T17" fmla="*/ 44 h 46"/>
                  <a:gd name="T18" fmla="*/ 11 w 17"/>
                  <a:gd name="T19" fmla="*/ 23 h 46"/>
                  <a:gd name="T20" fmla="*/ 12 w 17"/>
                  <a:gd name="T21" fmla="*/ 23 h 46"/>
                  <a:gd name="T22" fmla="*/ 12 w 17"/>
                  <a:gd name="T23" fmla="*/ 44 h 46"/>
                  <a:gd name="T24" fmla="*/ 13 w 17"/>
                  <a:gd name="T25" fmla="*/ 45 h 46"/>
                  <a:gd name="T26" fmla="*/ 12 w 17"/>
                  <a:gd name="T27" fmla="*/ 0 h 46"/>
                  <a:gd name="T28" fmla="*/ 7 w 17"/>
                  <a:gd name="T29" fmla="*/ 0 h 46"/>
                  <a:gd name="T30" fmla="*/ 0 w 17"/>
                  <a:gd name="T31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46">
                    <a:moveTo>
                      <a:pt x="0" y="6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4"/>
                      <a:pt x="13" y="45"/>
                      <a:pt x="13" y="45"/>
                    </a:cubicBezTo>
                    <a:cubicBezTo>
                      <a:pt x="15" y="29"/>
                      <a:pt x="17" y="12"/>
                      <a:pt x="12" y="0"/>
                    </a:cubicBezTo>
                    <a:cubicBezTo>
                      <a:pt x="10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8" name="Freeform 433"/>
              <p:cNvSpPr>
                <a:spLocks/>
              </p:cNvSpPr>
              <p:nvPr/>
            </p:nvSpPr>
            <p:spPr bwMode="auto">
              <a:xfrm>
                <a:off x="14841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9" name="Freeform 434"/>
              <p:cNvSpPr>
                <a:spLocks/>
              </p:cNvSpPr>
              <p:nvPr/>
            </p:nvSpPr>
            <p:spPr bwMode="auto">
              <a:xfrm>
                <a:off x="15123" y="688"/>
                <a:ext cx="11" cy="16"/>
              </a:xfrm>
              <a:custGeom>
                <a:avLst/>
                <a:gdLst>
                  <a:gd name="T0" fmla="*/ 5 w 5"/>
                  <a:gd name="T1" fmla="*/ 7 h 7"/>
                  <a:gd name="T2" fmla="*/ 0 w 5"/>
                  <a:gd name="T3" fmla="*/ 0 h 7"/>
                  <a:gd name="T4" fmla="*/ 0 w 5"/>
                  <a:gd name="T5" fmla="*/ 2 h 7"/>
                  <a:gd name="T6" fmla="*/ 5 w 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4"/>
                      <a:pt x="2" y="2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2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0" name="Freeform 435"/>
              <p:cNvSpPr>
                <a:spLocks/>
              </p:cNvSpPr>
              <p:nvPr/>
            </p:nvSpPr>
            <p:spPr bwMode="auto">
              <a:xfrm>
                <a:off x="14708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1" name="Oval 436"/>
              <p:cNvSpPr>
                <a:spLocks noChangeArrowheads="1"/>
              </p:cNvSpPr>
              <p:nvPr/>
            </p:nvSpPr>
            <p:spPr bwMode="auto">
              <a:xfrm>
                <a:off x="14860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2" name="Oval 437"/>
              <p:cNvSpPr>
                <a:spLocks noChangeArrowheads="1"/>
              </p:cNvSpPr>
              <p:nvPr/>
            </p:nvSpPr>
            <p:spPr bwMode="auto">
              <a:xfrm>
                <a:off x="14730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3" name="Oval 438"/>
              <p:cNvSpPr>
                <a:spLocks noChangeArrowheads="1"/>
              </p:cNvSpPr>
              <p:nvPr/>
            </p:nvSpPr>
            <p:spPr bwMode="auto">
              <a:xfrm>
                <a:off x="14730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4" name="Freeform 439"/>
              <p:cNvSpPr>
                <a:spLocks/>
              </p:cNvSpPr>
              <p:nvPr/>
            </p:nvSpPr>
            <p:spPr bwMode="auto">
              <a:xfrm>
                <a:off x="14713" y="707"/>
                <a:ext cx="55" cy="109"/>
              </a:xfrm>
              <a:custGeom>
                <a:avLst/>
                <a:gdLst>
                  <a:gd name="T0" fmla="*/ 21 w 23"/>
                  <a:gd name="T1" fmla="*/ 23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3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8 w 23"/>
                  <a:gd name="T37" fmla="*/ 44 h 46"/>
                  <a:gd name="T38" fmla="*/ 18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3"/>
                    </a:move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5" name="Freeform 440"/>
              <p:cNvSpPr>
                <a:spLocks/>
              </p:cNvSpPr>
              <p:nvPr/>
            </p:nvSpPr>
            <p:spPr bwMode="auto">
              <a:xfrm>
                <a:off x="14992" y="681"/>
                <a:ext cx="22" cy="23"/>
              </a:xfrm>
              <a:custGeom>
                <a:avLst/>
                <a:gdLst>
                  <a:gd name="T0" fmla="*/ 0 w 9"/>
                  <a:gd name="T1" fmla="*/ 5 h 10"/>
                  <a:gd name="T2" fmla="*/ 4 w 9"/>
                  <a:gd name="T3" fmla="*/ 10 h 10"/>
                  <a:gd name="T4" fmla="*/ 9 w 9"/>
                  <a:gd name="T5" fmla="*/ 5 h 10"/>
                  <a:gd name="T6" fmla="*/ 9 w 9"/>
                  <a:gd name="T7" fmla="*/ 3 h 10"/>
                  <a:gd name="T8" fmla="*/ 5 w 9"/>
                  <a:gd name="T9" fmla="*/ 0 h 10"/>
                  <a:gd name="T10" fmla="*/ 4 w 9"/>
                  <a:gd name="T11" fmla="*/ 0 h 10"/>
                  <a:gd name="T12" fmla="*/ 0 w 9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5"/>
                    </a:moveTo>
                    <a:cubicBezTo>
                      <a:pt x="0" y="8"/>
                      <a:pt x="2" y="10"/>
                      <a:pt x="4" y="10"/>
                    </a:cubicBezTo>
                    <a:cubicBezTo>
                      <a:pt x="7" y="10"/>
                      <a:pt x="9" y="8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2"/>
                      <a:pt x="7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6" name="Freeform 441"/>
              <p:cNvSpPr>
                <a:spLocks/>
              </p:cNvSpPr>
              <p:nvPr/>
            </p:nvSpPr>
            <p:spPr bwMode="auto">
              <a:xfrm>
                <a:off x="14846" y="1000"/>
                <a:ext cx="52" cy="109"/>
              </a:xfrm>
              <a:custGeom>
                <a:avLst/>
                <a:gdLst>
                  <a:gd name="T0" fmla="*/ 17 w 22"/>
                  <a:gd name="T1" fmla="*/ 8 h 46"/>
                  <a:gd name="T2" fmla="*/ 18 w 22"/>
                  <a:gd name="T3" fmla="*/ 8 h 46"/>
                  <a:gd name="T4" fmla="*/ 18 w 22"/>
                  <a:gd name="T5" fmla="*/ 21 h 46"/>
                  <a:gd name="T6" fmla="*/ 20 w 22"/>
                  <a:gd name="T7" fmla="*/ 23 h 46"/>
                  <a:gd name="T8" fmla="*/ 22 w 22"/>
                  <a:gd name="T9" fmla="*/ 21 h 46"/>
                  <a:gd name="T10" fmla="*/ 22 w 22"/>
                  <a:gd name="T11" fmla="*/ 6 h 46"/>
                  <a:gd name="T12" fmla="*/ 16 w 22"/>
                  <a:gd name="T13" fmla="*/ 0 h 46"/>
                  <a:gd name="T14" fmla="*/ 6 w 22"/>
                  <a:gd name="T15" fmla="*/ 0 h 46"/>
                  <a:gd name="T16" fmla="*/ 0 w 22"/>
                  <a:gd name="T17" fmla="*/ 6 h 46"/>
                  <a:gd name="T18" fmla="*/ 0 w 22"/>
                  <a:gd name="T19" fmla="*/ 21 h 46"/>
                  <a:gd name="T20" fmla="*/ 2 w 22"/>
                  <a:gd name="T21" fmla="*/ 23 h 46"/>
                  <a:gd name="T22" fmla="*/ 4 w 22"/>
                  <a:gd name="T23" fmla="*/ 21 h 46"/>
                  <a:gd name="T24" fmla="*/ 4 w 22"/>
                  <a:gd name="T25" fmla="*/ 8 h 46"/>
                  <a:gd name="T26" fmla="*/ 5 w 22"/>
                  <a:gd name="T27" fmla="*/ 8 h 46"/>
                  <a:gd name="T28" fmla="*/ 5 w 22"/>
                  <a:gd name="T29" fmla="*/ 44 h 46"/>
                  <a:gd name="T30" fmla="*/ 6 w 22"/>
                  <a:gd name="T31" fmla="*/ 46 h 46"/>
                  <a:gd name="T32" fmla="*/ 9 w 22"/>
                  <a:gd name="T33" fmla="*/ 46 h 46"/>
                  <a:gd name="T34" fmla="*/ 11 w 22"/>
                  <a:gd name="T35" fmla="*/ 44 h 46"/>
                  <a:gd name="T36" fmla="*/ 11 w 22"/>
                  <a:gd name="T37" fmla="*/ 23 h 46"/>
                  <a:gd name="T38" fmla="*/ 12 w 22"/>
                  <a:gd name="T39" fmla="*/ 23 h 46"/>
                  <a:gd name="T40" fmla="*/ 12 w 22"/>
                  <a:gd name="T41" fmla="*/ 44 h 46"/>
                  <a:gd name="T42" fmla="*/ 12 w 22"/>
                  <a:gd name="T43" fmla="*/ 46 h 46"/>
                  <a:gd name="T44" fmla="*/ 16 w 22"/>
                  <a:gd name="T45" fmla="*/ 46 h 46"/>
                  <a:gd name="T46" fmla="*/ 17 w 22"/>
                  <a:gd name="T47" fmla="*/ 44 h 46"/>
                  <a:gd name="T48" fmla="*/ 17 w 22"/>
                  <a:gd name="T4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46">
                    <a:moveTo>
                      <a:pt x="17" y="8"/>
                    </a:move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5"/>
                      <a:pt x="6" y="46"/>
                      <a:pt x="6" y="46"/>
                    </a:cubicBezTo>
                    <a:cubicBezTo>
                      <a:pt x="7" y="46"/>
                      <a:pt x="8" y="46"/>
                      <a:pt x="9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2" y="46"/>
                      <a:pt x="12" y="46"/>
                    </a:cubicBezTo>
                    <a:cubicBezTo>
                      <a:pt x="14" y="46"/>
                      <a:pt x="15" y="46"/>
                      <a:pt x="16" y="46"/>
                    </a:cubicBezTo>
                    <a:cubicBezTo>
                      <a:pt x="17" y="45"/>
                      <a:pt x="17" y="45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7" name="Oval 442"/>
              <p:cNvSpPr>
                <a:spLocks noChangeArrowheads="1"/>
              </p:cNvSpPr>
              <p:nvPr/>
            </p:nvSpPr>
            <p:spPr bwMode="auto">
              <a:xfrm>
                <a:off x="14860" y="68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8" name="Oval 443"/>
              <p:cNvSpPr>
                <a:spLocks noChangeArrowheads="1"/>
              </p:cNvSpPr>
              <p:nvPr/>
            </p:nvSpPr>
            <p:spPr bwMode="auto">
              <a:xfrm>
                <a:off x="14796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89" name="Freeform 444"/>
              <p:cNvSpPr>
                <a:spLocks/>
              </p:cNvSpPr>
              <p:nvPr/>
            </p:nvSpPr>
            <p:spPr bwMode="auto">
              <a:xfrm>
                <a:off x="14971" y="853"/>
                <a:ext cx="62" cy="112"/>
              </a:xfrm>
              <a:custGeom>
                <a:avLst/>
                <a:gdLst>
                  <a:gd name="T0" fmla="*/ 17 w 26"/>
                  <a:gd name="T1" fmla="*/ 0 h 47"/>
                  <a:gd name="T2" fmla="*/ 10 w 26"/>
                  <a:gd name="T3" fmla="*/ 0 h 47"/>
                  <a:gd name="T4" fmla="*/ 4 w 26"/>
                  <a:gd name="T5" fmla="*/ 5 h 47"/>
                  <a:gd name="T6" fmla="*/ 0 w 26"/>
                  <a:gd name="T7" fmla="*/ 19 h 47"/>
                  <a:gd name="T8" fmla="*/ 1 w 26"/>
                  <a:gd name="T9" fmla="*/ 21 h 47"/>
                  <a:gd name="T10" fmla="*/ 4 w 26"/>
                  <a:gd name="T11" fmla="*/ 20 h 47"/>
                  <a:gd name="T12" fmla="*/ 8 w 26"/>
                  <a:gd name="T13" fmla="*/ 7 h 47"/>
                  <a:gd name="T14" fmla="*/ 9 w 26"/>
                  <a:gd name="T15" fmla="*/ 7 h 47"/>
                  <a:gd name="T16" fmla="*/ 2 w 26"/>
                  <a:gd name="T17" fmla="*/ 28 h 47"/>
                  <a:gd name="T18" fmla="*/ 9 w 26"/>
                  <a:gd name="T19" fmla="*/ 28 h 47"/>
                  <a:gd name="T20" fmla="*/ 9 w 26"/>
                  <a:gd name="T21" fmla="*/ 45 h 47"/>
                  <a:gd name="T22" fmla="*/ 11 w 26"/>
                  <a:gd name="T23" fmla="*/ 47 h 47"/>
                  <a:gd name="T24" fmla="*/ 13 w 26"/>
                  <a:gd name="T25" fmla="*/ 45 h 47"/>
                  <a:gd name="T26" fmla="*/ 13 w 26"/>
                  <a:gd name="T27" fmla="*/ 28 h 47"/>
                  <a:gd name="T28" fmla="*/ 14 w 26"/>
                  <a:gd name="T29" fmla="*/ 28 h 47"/>
                  <a:gd name="T30" fmla="*/ 14 w 26"/>
                  <a:gd name="T31" fmla="*/ 45 h 47"/>
                  <a:gd name="T32" fmla="*/ 16 w 26"/>
                  <a:gd name="T33" fmla="*/ 47 h 47"/>
                  <a:gd name="T34" fmla="*/ 19 w 26"/>
                  <a:gd name="T35" fmla="*/ 45 h 47"/>
                  <a:gd name="T36" fmla="*/ 19 w 26"/>
                  <a:gd name="T37" fmla="*/ 28 h 47"/>
                  <a:gd name="T38" fmla="*/ 21 w 26"/>
                  <a:gd name="T39" fmla="*/ 28 h 47"/>
                  <a:gd name="T40" fmla="*/ 22 w 26"/>
                  <a:gd name="T41" fmla="*/ 21 h 47"/>
                  <a:gd name="T42" fmla="*/ 18 w 26"/>
                  <a:gd name="T43" fmla="*/ 7 h 47"/>
                  <a:gd name="T44" fmla="*/ 19 w 26"/>
                  <a:gd name="T45" fmla="*/ 7 h 47"/>
                  <a:gd name="T46" fmla="*/ 23 w 26"/>
                  <a:gd name="T47" fmla="*/ 19 h 47"/>
                  <a:gd name="T48" fmla="*/ 26 w 26"/>
                  <a:gd name="T49" fmla="*/ 15 h 47"/>
                  <a:gd name="T50" fmla="*/ 23 w 26"/>
                  <a:gd name="T51" fmla="*/ 5 h 47"/>
                  <a:gd name="T52" fmla="*/ 17 w 26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19" y="28"/>
                      <a:pt x="20" y="28"/>
                      <a:pt x="21" y="28"/>
                    </a:cubicBezTo>
                    <a:cubicBezTo>
                      <a:pt x="21" y="26"/>
                      <a:pt x="22" y="23"/>
                      <a:pt x="22" y="21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7"/>
                      <a:pt x="23" y="19"/>
                    </a:cubicBezTo>
                    <a:cubicBezTo>
                      <a:pt x="24" y="18"/>
                      <a:pt x="25" y="17"/>
                      <a:pt x="26" y="15"/>
                    </a:cubicBezTo>
                    <a:cubicBezTo>
                      <a:pt x="25" y="13"/>
                      <a:pt x="24" y="8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0" name="Oval 445"/>
              <p:cNvSpPr>
                <a:spLocks noChangeArrowheads="1"/>
              </p:cNvSpPr>
              <p:nvPr/>
            </p:nvSpPr>
            <p:spPr bwMode="auto">
              <a:xfrm>
                <a:off x="14796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1" name="Freeform 446"/>
              <p:cNvSpPr>
                <a:spLocks/>
              </p:cNvSpPr>
              <p:nvPr/>
            </p:nvSpPr>
            <p:spPr bwMode="auto">
              <a:xfrm>
                <a:off x="14976" y="1000"/>
                <a:ext cx="47" cy="55"/>
              </a:xfrm>
              <a:custGeom>
                <a:avLst/>
                <a:gdLst>
                  <a:gd name="T0" fmla="*/ 6 w 20"/>
                  <a:gd name="T1" fmla="*/ 0 h 23"/>
                  <a:gd name="T2" fmla="*/ 0 w 20"/>
                  <a:gd name="T3" fmla="*/ 6 h 23"/>
                  <a:gd name="T4" fmla="*/ 0 w 20"/>
                  <a:gd name="T5" fmla="*/ 21 h 23"/>
                  <a:gd name="T6" fmla="*/ 2 w 20"/>
                  <a:gd name="T7" fmla="*/ 23 h 23"/>
                  <a:gd name="T8" fmla="*/ 4 w 20"/>
                  <a:gd name="T9" fmla="*/ 21 h 23"/>
                  <a:gd name="T10" fmla="*/ 4 w 20"/>
                  <a:gd name="T11" fmla="*/ 8 h 23"/>
                  <a:gd name="T12" fmla="*/ 5 w 20"/>
                  <a:gd name="T13" fmla="*/ 8 h 23"/>
                  <a:gd name="T14" fmla="*/ 5 w 20"/>
                  <a:gd name="T15" fmla="*/ 23 h 23"/>
                  <a:gd name="T16" fmla="*/ 13 w 20"/>
                  <a:gd name="T17" fmla="*/ 20 h 23"/>
                  <a:gd name="T18" fmla="*/ 18 w 20"/>
                  <a:gd name="T19" fmla="*/ 13 h 23"/>
                  <a:gd name="T20" fmla="*/ 18 w 20"/>
                  <a:gd name="T21" fmla="*/ 8 h 23"/>
                  <a:gd name="T22" fmla="*/ 19 w 20"/>
                  <a:gd name="T23" fmla="*/ 8 h 23"/>
                  <a:gd name="T24" fmla="*/ 19 w 20"/>
                  <a:gd name="T25" fmla="*/ 10 h 23"/>
                  <a:gd name="T26" fmla="*/ 20 w 20"/>
                  <a:gd name="T27" fmla="*/ 1 h 23"/>
                  <a:gd name="T28" fmla="*/ 17 w 20"/>
                  <a:gd name="T29" fmla="*/ 0 h 23"/>
                  <a:gd name="T30" fmla="*/ 6 w 20"/>
                  <a:gd name="T3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3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5"/>
                      <a:pt x="5" y="23"/>
                    </a:cubicBezTo>
                    <a:cubicBezTo>
                      <a:pt x="8" y="22"/>
                      <a:pt x="11" y="21"/>
                      <a:pt x="13" y="20"/>
                    </a:cubicBezTo>
                    <a:cubicBezTo>
                      <a:pt x="15" y="18"/>
                      <a:pt x="16" y="16"/>
                      <a:pt x="18" y="13"/>
                    </a:cubicBezTo>
                    <a:cubicBezTo>
                      <a:pt x="18" y="10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10"/>
                    </a:cubicBezTo>
                    <a:cubicBezTo>
                      <a:pt x="19" y="7"/>
                      <a:pt x="20" y="4"/>
                      <a:pt x="20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2" name="Freeform 447"/>
              <p:cNvSpPr>
                <a:spLocks/>
              </p:cNvSpPr>
              <p:nvPr/>
            </p:nvSpPr>
            <p:spPr bwMode="auto">
              <a:xfrm>
                <a:off x="14775" y="707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3" name="Freeform 448"/>
              <p:cNvSpPr>
                <a:spLocks/>
              </p:cNvSpPr>
              <p:nvPr/>
            </p:nvSpPr>
            <p:spPr bwMode="auto">
              <a:xfrm>
                <a:off x="15042" y="853"/>
                <a:ext cx="52" cy="67"/>
              </a:xfrm>
              <a:custGeom>
                <a:avLst/>
                <a:gdLst>
                  <a:gd name="T0" fmla="*/ 18 w 22"/>
                  <a:gd name="T1" fmla="*/ 8 h 28"/>
                  <a:gd name="T2" fmla="*/ 18 w 22"/>
                  <a:gd name="T3" fmla="*/ 21 h 28"/>
                  <a:gd name="T4" fmla="*/ 20 w 22"/>
                  <a:gd name="T5" fmla="*/ 23 h 28"/>
                  <a:gd name="T6" fmla="*/ 22 w 22"/>
                  <a:gd name="T7" fmla="*/ 21 h 28"/>
                  <a:gd name="T8" fmla="*/ 22 w 22"/>
                  <a:gd name="T9" fmla="*/ 6 h 28"/>
                  <a:gd name="T10" fmla="*/ 16 w 22"/>
                  <a:gd name="T11" fmla="*/ 0 h 28"/>
                  <a:gd name="T12" fmla="*/ 6 w 22"/>
                  <a:gd name="T13" fmla="*/ 0 h 28"/>
                  <a:gd name="T14" fmla="*/ 0 w 22"/>
                  <a:gd name="T15" fmla="*/ 6 h 28"/>
                  <a:gd name="T16" fmla="*/ 0 w 22"/>
                  <a:gd name="T17" fmla="*/ 12 h 28"/>
                  <a:gd name="T18" fmla="*/ 4 w 22"/>
                  <a:gd name="T19" fmla="*/ 10 h 28"/>
                  <a:gd name="T20" fmla="*/ 4 w 22"/>
                  <a:gd name="T21" fmla="*/ 8 h 28"/>
                  <a:gd name="T22" fmla="*/ 5 w 22"/>
                  <a:gd name="T23" fmla="*/ 8 h 28"/>
                  <a:gd name="T24" fmla="*/ 5 w 22"/>
                  <a:gd name="T25" fmla="*/ 10 h 28"/>
                  <a:gd name="T26" fmla="*/ 6 w 22"/>
                  <a:gd name="T27" fmla="*/ 10 h 28"/>
                  <a:gd name="T28" fmla="*/ 11 w 22"/>
                  <a:gd name="T29" fmla="*/ 23 h 28"/>
                  <a:gd name="T30" fmla="*/ 12 w 22"/>
                  <a:gd name="T31" fmla="*/ 23 h 28"/>
                  <a:gd name="T32" fmla="*/ 12 w 22"/>
                  <a:gd name="T33" fmla="*/ 25 h 28"/>
                  <a:gd name="T34" fmla="*/ 17 w 22"/>
                  <a:gd name="T35" fmla="*/ 28 h 28"/>
                  <a:gd name="T36" fmla="*/ 17 w 22"/>
                  <a:gd name="T37" fmla="*/ 8 h 28"/>
                  <a:gd name="T38" fmla="*/ 18 w 22"/>
                  <a:gd name="T39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8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9"/>
                      <a:pt x="0" y="12"/>
                    </a:cubicBezTo>
                    <a:cubicBezTo>
                      <a:pt x="1" y="11"/>
                      <a:pt x="2" y="11"/>
                      <a:pt x="4" y="10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6"/>
                      <a:pt x="9" y="20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4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7" y="1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4" name="Freeform 449"/>
              <p:cNvSpPr>
                <a:spLocks/>
              </p:cNvSpPr>
              <p:nvPr/>
            </p:nvSpPr>
            <p:spPr bwMode="auto">
              <a:xfrm>
                <a:off x="15101" y="853"/>
                <a:ext cx="29" cy="50"/>
              </a:xfrm>
              <a:custGeom>
                <a:avLst/>
                <a:gdLst>
                  <a:gd name="T0" fmla="*/ 5 w 12"/>
                  <a:gd name="T1" fmla="*/ 5 h 21"/>
                  <a:gd name="T2" fmla="*/ 1 w 12"/>
                  <a:gd name="T3" fmla="*/ 19 h 21"/>
                  <a:gd name="T4" fmla="*/ 2 w 12"/>
                  <a:gd name="T5" fmla="*/ 21 h 21"/>
                  <a:gd name="T6" fmla="*/ 3 w 12"/>
                  <a:gd name="T7" fmla="*/ 21 h 21"/>
                  <a:gd name="T8" fmla="*/ 4 w 12"/>
                  <a:gd name="T9" fmla="*/ 18 h 21"/>
                  <a:gd name="T10" fmla="*/ 8 w 12"/>
                  <a:gd name="T11" fmla="*/ 7 h 21"/>
                  <a:gd name="T12" fmla="*/ 9 w 12"/>
                  <a:gd name="T13" fmla="*/ 7 h 21"/>
                  <a:gd name="T14" fmla="*/ 7 w 12"/>
                  <a:gd name="T15" fmla="*/ 14 h 21"/>
                  <a:gd name="T16" fmla="*/ 12 w 12"/>
                  <a:gd name="T17" fmla="*/ 0 h 21"/>
                  <a:gd name="T18" fmla="*/ 10 w 12"/>
                  <a:gd name="T19" fmla="*/ 0 h 21"/>
                  <a:gd name="T20" fmla="*/ 5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5" y="5"/>
                    </a:move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15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9"/>
                      <a:pt x="8" y="12"/>
                      <a:pt x="7" y="14"/>
                    </a:cubicBezTo>
                    <a:cubicBezTo>
                      <a:pt x="9" y="10"/>
                      <a:pt x="11" y="5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5" name="Freeform 450"/>
              <p:cNvSpPr>
                <a:spLocks/>
              </p:cNvSpPr>
              <p:nvPr/>
            </p:nvSpPr>
            <p:spPr bwMode="auto">
              <a:xfrm>
                <a:off x="14846" y="707"/>
                <a:ext cx="52" cy="109"/>
              </a:xfrm>
              <a:custGeom>
                <a:avLst/>
                <a:gdLst>
                  <a:gd name="T0" fmla="*/ 2 w 22"/>
                  <a:gd name="T1" fmla="*/ 23 h 46"/>
                  <a:gd name="T2" fmla="*/ 4 w 22"/>
                  <a:gd name="T3" fmla="*/ 20 h 46"/>
                  <a:gd name="T4" fmla="*/ 4 w 22"/>
                  <a:gd name="T5" fmla="*/ 7 h 46"/>
                  <a:gd name="T6" fmla="*/ 5 w 22"/>
                  <a:gd name="T7" fmla="*/ 7 h 46"/>
                  <a:gd name="T8" fmla="*/ 5 w 22"/>
                  <a:gd name="T9" fmla="*/ 44 h 46"/>
                  <a:gd name="T10" fmla="*/ 8 w 22"/>
                  <a:gd name="T11" fmla="*/ 46 h 46"/>
                  <a:gd name="T12" fmla="*/ 11 w 22"/>
                  <a:gd name="T13" fmla="*/ 44 h 46"/>
                  <a:gd name="T14" fmla="*/ 11 w 22"/>
                  <a:gd name="T15" fmla="*/ 23 h 46"/>
                  <a:gd name="T16" fmla="*/ 12 w 22"/>
                  <a:gd name="T17" fmla="*/ 23 h 46"/>
                  <a:gd name="T18" fmla="*/ 12 w 22"/>
                  <a:gd name="T19" fmla="*/ 44 h 46"/>
                  <a:gd name="T20" fmla="*/ 14 w 22"/>
                  <a:gd name="T21" fmla="*/ 46 h 46"/>
                  <a:gd name="T22" fmla="*/ 17 w 22"/>
                  <a:gd name="T23" fmla="*/ 44 h 46"/>
                  <a:gd name="T24" fmla="*/ 17 w 22"/>
                  <a:gd name="T25" fmla="*/ 7 h 46"/>
                  <a:gd name="T26" fmla="*/ 18 w 22"/>
                  <a:gd name="T27" fmla="*/ 7 h 46"/>
                  <a:gd name="T28" fmla="*/ 18 w 22"/>
                  <a:gd name="T29" fmla="*/ 20 h 46"/>
                  <a:gd name="T30" fmla="*/ 20 w 22"/>
                  <a:gd name="T31" fmla="*/ 23 h 46"/>
                  <a:gd name="T32" fmla="*/ 22 w 22"/>
                  <a:gd name="T33" fmla="*/ 20 h 46"/>
                  <a:gd name="T34" fmla="*/ 22 w 22"/>
                  <a:gd name="T35" fmla="*/ 6 h 46"/>
                  <a:gd name="T36" fmla="*/ 16 w 22"/>
                  <a:gd name="T37" fmla="*/ 0 h 46"/>
                  <a:gd name="T38" fmla="*/ 6 w 22"/>
                  <a:gd name="T39" fmla="*/ 0 h 46"/>
                  <a:gd name="T40" fmla="*/ 0 w 22"/>
                  <a:gd name="T41" fmla="*/ 6 h 46"/>
                  <a:gd name="T42" fmla="*/ 0 w 22"/>
                  <a:gd name="T43" fmla="*/ 20 h 46"/>
                  <a:gd name="T44" fmla="*/ 2 w 22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" y="23"/>
                    </a:move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6" name="Oval 451"/>
              <p:cNvSpPr>
                <a:spLocks noChangeArrowheads="1"/>
              </p:cNvSpPr>
              <p:nvPr/>
            </p:nvSpPr>
            <p:spPr bwMode="auto">
              <a:xfrm>
                <a:off x="14860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7" name="Freeform 452"/>
              <p:cNvSpPr>
                <a:spLocks/>
              </p:cNvSpPr>
              <p:nvPr/>
            </p:nvSpPr>
            <p:spPr bwMode="auto">
              <a:xfrm>
                <a:off x="14192" y="1000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8" name="Freeform 453"/>
              <p:cNvSpPr>
                <a:spLocks/>
              </p:cNvSpPr>
              <p:nvPr/>
            </p:nvSpPr>
            <p:spPr bwMode="auto">
              <a:xfrm>
                <a:off x="14252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4 w 27"/>
                  <a:gd name="T17" fmla="*/ 45 h 47"/>
                  <a:gd name="T18" fmla="*/ 14 w 27"/>
                  <a:gd name="T19" fmla="*/ 28 h 47"/>
                  <a:gd name="T20" fmla="*/ 15 w 27"/>
                  <a:gd name="T21" fmla="*/ 28 h 47"/>
                  <a:gd name="T22" fmla="*/ 15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99" name="Oval 454"/>
              <p:cNvSpPr>
                <a:spLocks noChangeArrowheads="1"/>
              </p:cNvSpPr>
              <p:nvPr/>
            </p:nvSpPr>
            <p:spPr bwMode="auto">
              <a:xfrm>
                <a:off x="14273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0" name="Oval 455"/>
              <p:cNvSpPr>
                <a:spLocks noChangeArrowheads="1"/>
              </p:cNvSpPr>
              <p:nvPr/>
            </p:nvSpPr>
            <p:spPr bwMode="auto">
              <a:xfrm>
                <a:off x="14209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1" name="Freeform 456"/>
              <p:cNvSpPr>
                <a:spLocks/>
              </p:cNvSpPr>
              <p:nvPr/>
            </p:nvSpPr>
            <p:spPr bwMode="auto">
              <a:xfrm>
                <a:off x="14188" y="889"/>
                <a:ext cx="12" cy="14"/>
              </a:xfrm>
              <a:custGeom>
                <a:avLst/>
                <a:gdLst>
                  <a:gd name="T0" fmla="*/ 1 w 5"/>
                  <a:gd name="T1" fmla="*/ 6 h 6"/>
                  <a:gd name="T2" fmla="*/ 4 w 5"/>
                  <a:gd name="T3" fmla="*/ 5 h 6"/>
                  <a:gd name="T4" fmla="*/ 5 w 5"/>
                  <a:gd name="T5" fmla="*/ 0 h 6"/>
                  <a:gd name="T6" fmla="*/ 1 w 5"/>
                  <a:gd name="T7" fmla="*/ 1 h 6"/>
                  <a:gd name="T8" fmla="*/ 0 w 5"/>
                  <a:gd name="T9" fmla="*/ 4 h 6"/>
                  <a:gd name="T10" fmla="*/ 1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2" y="6"/>
                      <a:pt x="3" y="6"/>
                      <a:pt x="4" y="5"/>
                    </a:cubicBezTo>
                    <a:cubicBezTo>
                      <a:pt x="4" y="4"/>
                      <a:pt x="4" y="2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2" name="Freeform 457"/>
              <p:cNvSpPr>
                <a:spLocks/>
              </p:cNvSpPr>
              <p:nvPr/>
            </p:nvSpPr>
            <p:spPr bwMode="auto">
              <a:xfrm>
                <a:off x="14273" y="681"/>
                <a:ext cx="24" cy="16"/>
              </a:xfrm>
              <a:custGeom>
                <a:avLst/>
                <a:gdLst>
                  <a:gd name="T0" fmla="*/ 5 w 10"/>
                  <a:gd name="T1" fmla="*/ 0 h 7"/>
                  <a:gd name="T2" fmla="*/ 0 w 10"/>
                  <a:gd name="T3" fmla="*/ 5 h 7"/>
                  <a:gd name="T4" fmla="*/ 1 w 10"/>
                  <a:gd name="T5" fmla="*/ 7 h 7"/>
                  <a:gd name="T6" fmla="*/ 9 w 10"/>
                  <a:gd name="T7" fmla="*/ 7 h 7"/>
                  <a:gd name="T8" fmla="*/ 10 w 10"/>
                  <a:gd name="T9" fmla="*/ 5 h 7"/>
                  <a:gd name="T10" fmla="*/ 5 w 1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3" y="7"/>
                      <a:pt x="6" y="7"/>
                      <a:pt x="9" y="7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3" name="Freeform 458"/>
              <p:cNvSpPr>
                <a:spLocks/>
              </p:cNvSpPr>
              <p:nvPr/>
            </p:nvSpPr>
            <p:spPr bwMode="auto">
              <a:xfrm>
                <a:off x="14339" y="681"/>
                <a:ext cx="22" cy="14"/>
              </a:xfrm>
              <a:custGeom>
                <a:avLst/>
                <a:gdLst>
                  <a:gd name="T0" fmla="*/ 5 w 9"/>
                  <a:gd name="T1" fmla="*/ 0 h 6"/>
                  <a:gd name="T2" fmla="*/ 0 w 9"/>
                  <a:gd name="T3" fmla="*/ 5 h 6"/>
                  <a:gd name="T4" fmla="*/ 0 w 9"/>
                  <a:gd name="T5" fmla="*/ 6 h 6"/>
                  <a:gd name="T6" fmla="*/ 9 w 9"/>
                  <a:gd name="T7" fmla="*/ 5 h 6"/>
                  <a:gd name="T8" fmla="*/ 9 w 9"/>
                  <a:gd name="T9" fmla="*/ 5 h 6"/>
                  <a:gd name="T10" fmla="*/ 5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6"/>
                      <a:pt x="6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4" name="Freeform 459"/>
              <p:cNvSpPr>
                <a:spLocks/>
              </p:cNvSpPr>
              <p:nvPr/>
            </p:nvSpPr>
            <p:spPr bwMode="auto">
              <a:xfrm>
                <a:off x="14439" y="745"/>
                <a:ext cx="9" cy="11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2 h 5"/>
                  <a:gd name="T4" fmla="*/ 3 w 4"/>
                  <a:gd name="T5" fmla="*/ 0 h 5"/>
                  <a:gd name="T6" fmla="*/ 0 w 4"/>
                  <a:gd name="T7" fmla="*/ 4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1"/>
                      <a:pt x="2" y="3"/>
                      <a:pt x="0" y="4"/>
                    </a:cubicBezTo>
                    <a:cubicBezTo>
                      <a:pt x="1" y="4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5" name="Freeform 460"/>
              <p:cNvSpPr>
                <a:spLocks/>
              </p:cNvSpPr>
              <p:nvPr/>
            </p:nvSpPr>
            <p:spPr bwMode="auto">
              <a:xfrm>
                <a:off x="14585" y="707"/>
                <a:ext cx="55" cy="109"/>
              </a:xfrm>
              <a:custGeom>
                <a:avLst/>
                <a:gdLst>
                  <a:gd name="T0" fmla="*/ 21 w 23"/>
                  <a:gd name="T1" fmla="*/ 23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3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7 w 23"/>
                  <a:gd name="T37" fmla="*/ 44 h 46"/>
                  <a:gd name="T38" fmla="*/ 17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3"/>
                    </a:move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6" name="Freeform 461"/>
              <p:cNvSpPr>
                <a:spLocks/>
              </p:cNvSpPr>
              <p:nvPr/>
            </p:nvSpPr>
            <p:spPr bwMode="auto">
              <a:xfrm>
                <a:off x="14405" y="681"/>
                <a:ext cx="22" cy="19"/>
              </a:xfrm>
              <a:custGeom>
                <a:avLst/>
                <a:gdLst>
                  <a:gd name="T0" fmla="*/ 9 w 9"/>
                  <a:gd name="T1" fmla="*/ 5 h 8"/>
                  <a:gd name="T2" fmla="*/ 4 w 9"/>
                  <a:gd name="T3" fmla="*/ 0 h 8"/>
                  <a:gd name="T4" fmla="*/ 0 w 9"/>
                  <a:gd name="T5" fmla="*/ 5 h 8"/>
                  <a:gd name="T6" fmla="*/ 0 w 9"/>
                  <a:gd name="T7" fmla="*/ 6 h 8"/>
                  <a:gd name="T8" fmla="*/ 7 w 9"/>
                  <a:gd name="T9" fmla="*/ 8 h 8"/>
                  <a:gd name="T10" fmla="*/ 9 w 9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9" y="5"/>
                    </a:move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3" y="7"/>
                      <a:pt x="6" y="7"/>
                      <a:pt x="7" y="8"/>
                    </a:cubicBezTo>
                    <a:cubicBezTo>
                      <a:pt x="8" y="8"/>
                      <a:pt x="9" y="6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7" name="Oval 462"/>
              <p:cNvSpPr>
                <a:spLocks noChangeArrowheads="1"/>
              </p:cNvSpPr>
              <p:nvPr/>
            </p:nvSpPr>
            <p:spPr bwMode="auto">
              <a:xfrm>
                <a:off x="14602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8" name="Freeform 463"/>
              <p:cNvSpPr>
                <a:spLocks/>
              </p:cNvSpPr>
              <p:nvPr/>
            </p:nvSpPr>
            <p:spPr bwMode="auto">
              <a:xfrm>
                <a:off x="14644" y="707"/>
                <a:ext cx="67" cy="111"/>
              </a:xfrm>
              <a:custGeom>
                <a:avLst/>
                <a:gdLst>
                  <a:gd name="T0" fmla="*/ 23 w 28"/>
                  <a:gd name="T1" fmla="*/ 4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4 h 47"/>
                  <a:gd name="T8" fmla="*/ 1 w 28"/>
                  <a:gd name="T9" fmla="*/ 18 h 47"/>
                  <a:gd name="T10" fmla="*/ 2 w 28"/>
                  <a:gd name="T11" fmla="*/ 20 h 47"/>
                  <a:gd name="T12" fmla="*/ 4 w 28"/>
                  <a:gd name="T13" fmla="*/ 19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4 h 47"/>
                  <a:gd name="T24" fmla="*/ 11 w 28"/>
                  <a:gd name="T25" fmla="*/ 47 h 47"/>
                  <a:gd name="T26" fmla="*/ 14 w 28"/>
                  <a:gd name="T27" fmla="*/ 44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4 h 47"/>
                  <a:gd name="T34" fmla="*/ 17 w 28"/>
                  <a:gd name="T35" fmla="*/ 47 h 47"/>
                  <a:gd name="T36" fmla="*/ 19 w 28"/>
                  <a:gd name="T37" fmla="*/ 44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19 h 47"/>
                  <a:gd name="T48" fmla="*/ 26 w 28"/>
                  <a:gd name="T49" fmla="*/ 20 h 47"/>
                  <a:gd name="T50" fmla="*/ 27 w 28"/>
                  <a:gd name="T51" fmla="*/ 18 h 47"/>
                  <a:gd name="T52" fmla="*/ 23 w 28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09" name="Oval 464"/>
              <p:cNvSpPr>
                <a:spLocks noChangeArrowheads="1"/>
              </p:cNvSpPr>
              <p:nvPr/>
            </p:nvSpPr>
            <p:spPr bwMode="auto">
              <a:xfrm>
                <a:off x="14666" y="68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0" name="Oval 465"/>
              <p:cNvSpPr>
                <a:spLocks noChangeArrowheads="1"/>
              </p:cNvSpPr>
              <p:nvPr/>
            </p:nvSpPr>
            <p:spPr bwMode="auto">
              <a:xfrm>
                <a:off x="14602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1" name="Freeform 466"/>
              <p:cNvSpPr>
                <a:spLocks/>
              </p:cNvSpPr>
              <p:nvPr/>
            </p:nvSpPr>
            <p:spPr bwMode="auto">
              <a:xfrm>
                <a:off x="14403" y="756"/>
                <a:ext cx="38" cy="62"/>
              </a:xfrm>
              <a:custGeom>
                <a:avLst/>
                <a:gdLst>
                  <a:gd name="T0" fmla="*/ 3 w 16"/>
                  <a:gd name="T1" fmla="*/ 26 h 26"/>
                  <a:gd name="T2" fmla="*/ 5 w 16"/>
                  <a:gd name="T3" fmla="*/ 23 h 26"/>
                  <a:gd name="T4" fmla="*/ 5 w 16"/>
                  <a:gd name="T5" fmla="*/ 7 h 26"/>
                  <a:gd name="T6" fmla="*/ 6 w 16"/>
                  <a:gd name="T7" fmla="*/ 7 h 26"/>
                  <a:gd name="T8" fmla="*/ 6 w 16"/>
                  <a:gd name="T9" fmla="*/ 23 h 26"/>
                  <a:gd name="T10" fmla="*/ 8 w 16"/>
                  <a:gd name="T11" fmla="*/ 26 h 26"/>
                  <a:gd name="T12" fmla="*/ 10 w 16"/>
                  <a:gd name="T13" fmla="*/ 23 h 26"/>
                  <a:gd name="T14" fmla="*/ 10 w 16"/>
                  <a:gd name="T15" fmla="*/ 7 h 26"/>
                  <a:gd name="T16" fmla="*/ 16 w 16"/>
                  <a:gd name="T17" fmla="*/ 7 h 26"/>
                  <a:gd name="T18" fmla="*/ 14 w 16"/>
                  <a:gd name="T19" fmla="*/ 0 h 26"/>
                  <a:gd name="T20" fmla="*/ 0 w 16"/>
                  <a:gd name="T21" fmla="*/ 8 h 26"/>
                  <a:gd name="T22" fmla="*/ 0 w 16"/>
                  <a:gd name="T23" fmla="*/ 23 h 26"/>
                  <a:gd name="T24" fmla="*/ 3 w 16"/>
                  <a:gd name="T2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6">
                    <a:moveTo>
                      <a:pt x="3" y="26"/>
                    </a:moveTo>
                    <a:cubicBezTo>
                      <a:pt x="4" y="26"/>
                      <a:pt x="5" y="25"/>
                      <a:pt x="5" y="23"/>
                    </a:cubicBezTo>
                    <a:cubicBezTo>
                      <a:pt x="5" y="22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22"/>
                      <a:pt x="6" y="23"/>
                    </a:cubicBezTo>
                    <a:cubicBezTo>
                      <a:pt x="6" y="25"/>
                      <a:pt x="7" y="26"/>
                      <a:pt x="8" y="26"/>
                    </a:cubicBezTo>
                    <a:cubicBezTo>
                      <a:pt x="9" y="26"/>
                      <a:pt x="10" y="25"/>
                      <a:pt x="10" y="23"/>
                    </a:cubicBezTo>
                    <a:cubicBezTo>
                      <a:pt x="10" y="22"/>
                      <a:pt x="10" y="15"/>
                      <a:pt x="10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4"/>
                      <a:pt x="15" y="2"/>
                      <a:pt x="14" y="0"/>
                    </a:cubicBezTo>
                    <a:cubicBezTo>
                      <a:pt x="11" y="3"/>
                      <a:pt x="6" y="6"/>
                      <a:pt x="0" y="8"/>
                    </a:cubicBezTo>
                    <a:cubicBezTo>
                      <a:pt x="0" y="15"/>
                      <a:pt x="0" y="23"/>
                      <a:pt x="0" y="23"/>
                    </a:cubicBezTo>
                    <a:cubicBezTo>
                      <a:pt x="0" y="25"/>
                      <a:pt x="1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2" name="Freeform 467"/>
              <p:cNvSpPr>
                <a:spLocks/>
              </p:cNvSpPr>
              <p:nvPr/>
            </p:nvSpPr>
            <p:spPr bwMode="auto">
              <a:xfrm>
                <a:off x="14581" y="853"/>
                <a:ext cx="63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3" name="Oval 468"/>
              <p:cNvSpPr>
                <a:spLocks noChangeArrowheads="1"/>
              </p:cNvSpPr>
              <p:nvPr/>
            </p:nvSpPr>
            <p:spPr bwMode="auto">
              <a:xfrm>
                <a:off x="14666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4" name="Freeform 469"/>
              <p:cNvSpPr>
                <a:spLocks/>
              </p:cNvSpPr>
              <p:nvPr/>
            </p:nvSpPr>
            <p:spPr bwMode="auto">
              <a:xfrm>
                <a:off x="14351" y="790"/>
                <a:ext cx="14" cy="26"/>
              </a:xfrm>
              <a:custGeom>
                <a:avLst/>
                <a:gdLst>
                  <a:gd name="T0" fmla="*/ 0 w 6"/>
                  <a:gd name="T1" fmla="*/ 2 h 11"/>
                  <a:gd name="T2" fmla="*/ 0 w 6"/>
                  <a:gd name="T3" fmla="*/ 9 h 11"/>
                  <a:gd name="T4" fmla="*/ 3 w 6"/>
                  <a:gd name="T5" fmla="*/ 11 h 11"/>
                  <a:gd name="T6" fmla="*/ 6 w 6"/>
                  <a:gd name="T7" fmla="*/ 9 h 11"/>
                  <a:gd name="T8" fmla="*/ 6 w 6"/>
                  <a:gd name="T9" fmla="*/ 0 h 11"/>
                  <a:gd name="T10" fmla="*/ 2 w 6"/>
                  <a:gd name="T11" fmla="*/ 1 h 11"/>
                  <a:gd name="T12" fmla="*/ 0 w 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0" y="2"/>
                    </a:moveTo>
                    <a:cubicBezTo>
                      <a:pt x="0" y="5"/>
                      <a:pt x="0" y="8"/>
                      <a:pt x="0" y="9"/>
                    </a:cubicBezTo>
                    <a:cubicBezTo>
                      <a:pt x="0" y="10"/>
                      <a:pt x="1" y="11"/>
                      <a:pt x="3" y="11"/>
                    </a:cubicBezTo>
                    <a:cubicBezTo>
                      <a:pt x="4" y="11"/>
                      <a:pt x="6" y="10"/>
                      <a:pt x="6" y="9"/>
                    </a:cubicBezTo>
                    <a:cubicBezTo>
                      <a:pt x="6" y="8"/>
                      <a:pt x="6" y="4"/>
                      <a:pt x="6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5" name="Freeform 470"/>
              <p:cNvSpPr>
                <a:spLocks/>
              </p:cNvSpPr>
              <p:nvPr/>
            </p:nvSpPr>
            <p:spPr bwMode="auto">
              <a:xfrm>
                <a:off x="14652" y="853"/>
                <a:ext cx="52" cy="112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8 h 47"/>
                  <a:gd name="T10" fmla="*/ 5 w 22"/>
                  <a:gd name="T11" fmla="*/ 8 h 47"/>
                  <a:gd name="T12" fmla="*/ 5 w 22"/>
                  <a:gd name="T13" fmla="*/ 44 h 47"/>
                  <a:gd name="T14" fmla="*/ 8 w 22"/>
                  <a:gd name="T15" fmla="*/ 47 h 47"/>
                  <a:gd name="T16" fmla="*/ 11 w 22"/>
                  <a:gd name="T17" fmla="*/ 44 h 47"/>
                  <a:gd name="T18" fmla="*/ 11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8 h 47"/>
                  <a:gd name="T30" fmla="*/ 18 w 22"/>
                  <a:gd name="T31" fmla="*/ 8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6" name="Freeform 471"/>
              <p:cNvSpPr>
                <a:spLocks/>
              </p:cNvSpPr>
              <p:nvPr/>
            </p:nvSpPr>
            <p:spPr bwMode="auto">
              <a:xfrm>
                <a:off x="14585" y="1000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7" name="Freeform 472"/>
              <p:cNvSpPr>
                <a:spLocks/>
              </p:cNvSpPr>
              <p:nvPr/>
            </p:nvSpPr>
            <p:spPr bwMode="auto">
              <a:xfrm>
                <a:off x="14192" y="877"/>
                <a:ext cx="55" cy="88"/>
              </a:xfrm>
              <a:custGeom>
                <a:avLst/>
                <a:gdLst>
                  <a:gd name="T0" fmla="*/ 4 w 23"/>
                  <a:gd name="T1" fmla="*/ 5 h 37"/>
                  <a:gd name="T2" fmla="*/ 0 w 23"/>
                  <a:gd name="T3" fmla="*/ 18 h 37"/>
                  <a:gd name="T4" fmla="*/ 6 w 23"/>
                  <a:gd name="T5" fmla="*/ 18 h 37"/>
                  <a:gd name="T6" fmla="*/ 6 w 23"/>
                  <a:gd name="T7" fmla="*/ 35 h 37"/>
                  <a:gd name="T8" fmla="*/ 9 w 23"/>
                  <a:gd name="T9" fmla="*/ 37 h 37"/>
                  <a:gd name="T10" fmla="*/ 11 w 23"/>
                  <a:gd name="T11" fmla="*/ 35 h 37"/>
                  <a:gd name="T12" fmla="*/ 11 w 23"/>
                  <a:gd name="T13" fmla="*/ 18 h 37"/>
                  <a:gd name="T14" fmla="*/ 12 w 23"/>
                  <a:gd name="T15" fmla="*/ 18 h 37"/>
                  <a:gd name="T16" fmla="*/ 12 w 23"/>
                  <a:gd name="T17" fmla="*/ 35 h 37"/>
                  <a:gd name="T18" fmla="*/ 14 w 23"/>
                  <a:gd name="T19" fmla="*/ 37 h 37"/>
                  <a:gd name="T20" fmla="*/ 16 w 23"/>
                  <a:gd name="T21" fmla="*/ 35 h 37"/>
                  <a:gd name="T22" fmla="*/ 16 w 23"/>
                  <a:gd name="T23" fmla="*/ 18 h 37"/>
                  <a:gd name="T24" fmla="*/ 23 w 23"/>
                  <a:gd name="T25" fmla="*/ 18 h 37"/>
                  <a:gd name="T26" fmla="*/ 17 w 23"/>
                  <a:gd name="T27" fmla="*/ 0 h 37"/>
                  <a:gd name="T28" fmla="*/ 9 w 23"/>
                  <a:gd name="T29" fmla="*/ 3 h 37"/>
                  <a:gd name="T30" fmla="*/ 4 w 23"/>
                  <a:gd name="T3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37">
                    <a:moveTo>
                      <a:pt x="4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26"/>
                      <a:pt x="6" y="34"/>
                      <a:pt x="6" y="35"/>
                    </a:cubicBezTo>
                    <a:cubicBezTo>
                      <a:pt x="6" y="36"/>
                      <a:pt x="7" y="37"/>
                      <a:pt x="9" y="37"/>
                    </a:cubicBezTo>
                    <a:cubicBezTo>
                      <a:pt x="10" y="37"/>
                      <a:pt x="11" y="36"/>
                      <a:pt x="11" y="35"/>
                    </a:cubicBezTo>
                    <a:cubicBezTo>
                      <a:pt x="11" y="33"/>
                      <a:pt x="11" y="18"/>
                      <a:pt x="11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33"/>
                      <a:pt x="12" y="35"/>
                    </a:cubicBezTo>
                    <a:cubicBezTo>
                      <a:pt x="12" y="36"/>
                      <a:pt x="13" y="37"/>
                      <a:pt x="14" y="37"/>
                    </a:cubicBezTo>
                    <a:cubicBezTo>
                      <a:pt x="15" y="37"/>
                      <a:pt x="16" y="36"/>
                      <a:pt x="16" y="35"/>
                    </a:cubicBezTo>
                    <a:cubicBezTo>
                      <a:pt x="16" y="34"/>
                      <a:pt x="16" y="26"/>
                      <a:pt x="16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0" y="8"/>
                      <a:pt x="18" y="3"/>
                      <a:pt x="17" y="0"/>
                    </a:cubicBezTo>
                    <a:cubicBezTo>
                      <a:pt x="14" y="1"/>
                      <a:pt x="12" y="2"/>
                      <a:pt x="9" y="3"/>
                    </a:cubicBezTo>
                    <a:cubicBezTo>
                      <a:pt x="7" y="4"/>
                      <a:pt x="6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8" name="Oval 473"/>
              <p:cNvSpPr>
                <a:spLocks noChangeArrowheads="1"/>
              </p:cNvSpPr>
              <p:nvPr/>
            </p:nvSpPr>
            <p:spPr bwMode="auto">
              <a:xfrm>
                <a:off x="14602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19" name="Freeform 474"/>
              <p:cNvSpPr>
                <a:spLocks/>
              </p:cNvSpPr>
              <p:nvPr/>
            </p:nvSpPr>
            <p:spPr bwMode="auto">
              <a:xfrm>
                <a:off x="14644" y="1000"/>
                <a:ext cx="67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8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7 h 47"/>
                  <a:gd name="T16" fmla="*/ 9 w 28"/>
                  <a:gd name="T17" fmla="*/ 7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7 h 47"/>
                  <a:gd name="T44" fmla="*/ 20 w 28"/>
                  <a:gd name="T45" fmla="*/ 7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8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0" name="Freeform 475"/>
              <p:cNvSpPr>
                <a:spLocks/>
              </p:cNvSpPr>
              <p:nvPr/>
            </p:nvSpPr>
            <p:spPr bwMode="auto">
              <a:xfrm>
                <a:off x="14235" y="872"/>
                <a:ext cx="17" cy="31"/>
              </a:xfrm>
              <a:custGeom>
                <a:avLst/>
                <a:gdLst>
                  <a:gd name="T0" fmla="*/ 3 w 7"/>
                  <a:gd name="T1" fmla="*/ 12 h 13"/>
                  <a:gd name="T2" fmla="*/ 5 w 7"/>
                  <a:gd name="T3" fmla="*/ 13 h 13"/>
                  <a:gd name="T4" fmla="*/ 6 w 7"/>
                  <a:gd name="T5" fmla="*/ 11 h 13"/>
                  <a:gd name="T6" fmla="*/ 3 w 7"/>
                  <a:gd name="T7" fmla="*/ 0 h 13"/>
                  <a:gd name="T8" fmla="*/ 0 w 7"/>
                  <a:gd name="T9" fmla="*/ 2 h 13"/>
                  <a:gd name="T10" fmla="*/ 3 w 7"/>
                  <a:gd name="T1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3" y="12"/>
                    </a:moveTo>
                    <a:cubicBezTo>
                      <a:pt x="3" y="13"/>
                      <a:pt x="4" y="13"/>
                      <a:pt x="5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0"/>
                      <a:pt x="5" y="5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" y="5"/>
                      <a:pt x="3" y="11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1" name="Freeform 476"/>
              <p:cNvSpPr>
                <a:spLocks/>
              </p:cNvSpPr>
              <p:nvPr/>
            </p:nvSpPr>
            <p:spPr bwMode="auto">
              <a:xfrm>
                <a:off x="14337" y="797"/>
                <a:ext cx="12" cy="19"/>
              </a:xfrm>
              <a:custGeom>
                <a:avLst/>
                <a:gdLst>
                  <a:gd name="T0" fmla="*/ 2 w 5"/>
                  <a:gd name="T1" fmla="*/ 8 h 8"/>
                  <a:gd name="T2" fmla="*/ 5 w 5"/>
                  <a:gd name="T3" fmla="*/ 6 h 8"/>
                  <a:gd name="T4" fmla="*/ 5 w 5"/>
                  <a:gd name="T5" fmla="*/ 0 h 8"/>
                  <a:gd name="T6" fmla="*/ 0 w 5"/>
                  <a:gd name="T7" fmla="*/ 3 h 8"/>
                  <a:gd name="T8" fmla="*/ 0 w 5"/>
                  <a:gd name="T9" fmla="*/ 6 h 8"/>
                  <a:gd name="T10" fmla="*/ 2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4" y="8"/>
                      <a:pt x="5" y="7"/>
                      <a:pt x="5" y="6"/>
                    </a:cubicBezTo>
                    <a:cubicBezTo>
                      <a:pt x="5" y="5"/>
                      <a:pt x="5" y="3"/>
                      <a:pt x="5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2" name="Freeform 477"/>
              <p:cNvSpPr>
                <a:spLocks/>
              </p:cNvSpPr>
              <p:nvPr/>
            </p:nvSpPr>
            <p:spPr bwMode="auto">
              <a:xfrm>
                <a:off x="14278" y="835"/>
                <a:ext cx="19" cy="16"/>
              </a:xfrm>
              <a:custGeom>
                <a:avLst/>
                <a:gdLst>
                  <a:gd name="T0" fmla="*/ 8 w 8"/>
                  <a:gd name="T1" fmla="*/ 2 h 7"/>
                  <a:gd name="T2" fmla="*/ 7 w 8"/>
                  <a:gd name="T3" fmla="*/ 0 h 7"/>
                  <a:gd name="T4" fmla="*/ 0 w 8"/>
                  <a:gd name="T5" fmla="*/ 6 h 7"/>
                  <a:gd name="T6" fmla="*/ 3 w 8"/>
                  <a:gd name="T7" fmla="*/ 7 h 7"/>
                  <a:gd name="T8" fmla="*/ 8 w 8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2"/>
                    </a:moveTo>
                    <a:cubicBezTo>
                      <a:pt x="8" y="2"/>
                      <a:pt x="8" y="1"/>
                      <a:pt x="7" y="0"/>
                    </a:cubicBezTo>
                    <a:cubicBezTo>
                      <a:pt x="5" y="2"/>
                      <a:pt x="2" y="4"/>
                      <a:pt x="0" y="6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6" y="7"/>
                      <a:pt x="8" y="5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3" name="Freeform 478"/>
              <p:cNvSpPr>
                <a:spLocks/>
              </p:cNvSpPr>
              <p:nvPr/>
            </p:nvSpPr>
            <p:spPr bwMode="auto">
              <a:xfrm>
                <a:off x="14259" y="853"/>
                <a:ext cx="52" cy="112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2 w 22"/>
                  <a:gd name="T19" fmla="*/ 23 h 47"/>
                  <a:gd name="T20" fmla="*/ 12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5 w 22"/>
                  <a:gd name="T43" fmla="*/ 0 h 47"/>
                  <a:gd name="T44" fmla="*/ 0 w 22"/>
                  <a:gd name="T45" fmla="*/ 4 h 47"/>
                  <a:gd name="T46" fmla="*/ 0 w 22"/>
                  <a:gd name="T47" fmla="*/ 6 h 47"/>
                  <a:gd name="T48" fmla="*/ 0 w 22"/>
                  <a:gd name="T49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4" name="Freeform 479"/>
              <p:cNvSpPr>
                <a:spLocks/>
              </p:cNvSpPr>
              <p:nvPr/>
            </p:nvSpPr>
            <p:spPr bwMode="auto">
              <a:xfrm>
                <a:off x="14384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7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5" name="Oval 480"/>
              <p:cNvSpPr>
                <a:spLocks noChangeArrowheads="1"/>
              </p:cNvSpPr>
              <p:nvPr/>
            </p:nvSpPr>
            <p:spPr bwMode="auto">
              <a:xfrm>
                <a:off x="14405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6" name="Oval 481"/>
              <p:cNvSpPr>
                <a:spLocks noChangeArrowheads="1"/>
              </p:cNvSpPr>
              <p:nvPr/>
            </p:nvSpPr>
            <p:spPr bwMode="auto">
              <a:xfrm>
                <a:off x="14469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7" name="Freeform 482"/>
              <p:cNvSpPr>
                <a:spLocks/>
              </p:cNvSpPr>
              <p:nvPr/>
            </p:nvSpPr>
            <p:spPr bwMode="auto">
              <a:xfrm>
                <a:off x="14389" y="853"/>
                <a:ext cx="54" cy="112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8" name="Freeform 483"/>
              <p:cNvSpPr>
                <a:spLocks/>
              </p:cNvSpPr>
              <p:nvPr/>
            </p:nvSpPr>
            <p:spPr bwMode="auto">
              <a:xfrm>
                <a:off x="14450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29" name="Oval 484"/>
              <p:cNvSpPr>
                <a:spLocks noChangeArrowheads="1"/>
              </p:cNvSpPr>
              <p:nvPr/>
            </p:nvSpPr>
            <p:spPr bwMode="auto">
              <a:xfrm>
                <a:off x="14469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0" name="Oval 485"/>
              <p:cNvSpPr>
                <a:spLocks noChangeArrowheads="1"/>
              </p:cNvSpPr>
              <p:nvPr/>
            </p:nvSpPr>
            <p:spPr bwMode="auto">
              <a:xfrm>
                <a:off x="14405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1" name="Oval 486"/>
              <p:cNvSpPr>
                <a:spLocks noChangeArrowheads="1"/>
              </p:cNvSpPr>
              <p:nvPr/>
            </p:nvSpPr>
            <p:spPr bwMode="auto">
              <a:xfrm>
                <a:off x="14666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2" name="Freeform 487"/>
              <p:cNvSpPr>
                <a:spLocks/>
              </p:cNvSpPr>
              <p:nvPr/>
            </p:nvSpPr>
            <p:spPr bwMode="auto">
              <a:xfrm>
                <a:off x="14318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3" name="Freeform 488"/>
              <p:cNvSpPr>
                <a:spLocks/>
              </p:cNvSpPr>
              <p:nvPr/>
            </p:nvSpPr>
            <p:spPr bwMode="auto">
              <a:xfrm>
                <a:off x="14323" y="1000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4" name="Oval 489"/>
              <p:cNvSpPr>
                <a:spLocks noChangeArrowheads="1"/>
              </p:cNvSpPr>
              <p:nvPr/>
            </p:nvSpPr>
            <p:spPr bwMode="auto">
              <a:xfrm>
                <a:off x="14339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5" name="Oval 490"/>
              <p:cNvSpPr>
                <a:spLocks noChangeArrowheads="1"/>
              </p:cNvSpPr>
              <p:nvPr/>
            </p:nvSpPr>
            <p:spPr bwMode="auto">
              <a:xfrm>
                <a:off x="14536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6" name="Oval 491"/>
              <p:cNvSpPr>
                <a:spLocks noChangeArrowheads="1"/>
              </p:cNvSpPr>
              <p:nvPr/>
            </p:nvSpPr>
            <p:spPr bwMode="auto">
              <a:xfrm>
                <a:off x="1446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7" name="Freeform 492"/>
              <p:cNvSpPr>
                <a:spLocks/>
              </p:cNvSpPr>
              <p:nvPr/>
            </p:nvSpPr>
            <p:spPr bwMode="auto">
              <a:xfrm>
                <a:off x="14514" y="1000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8" name="Freeform 493"/>
              <p:cNvSpPr>
                <a:spLocks/>
              </p:cNvSpPr>
              <p:nvPr/>
            </p:nvSpPr>
            <p:spPr bwMode="auto">
              <a:xfrm>
                <a:off x="14519" y="853"/>
                <a:ext cx="54" cy="112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39" name="Oval 494"/>
              <p:cNvSpPr>
                <a:spLocks noChangeArrowheads="1"/>
              </p:cNvSpPr>
              <p:nvPr/>
            </p:nvSpPr>
            <p:spPr bwMode="auto">
              <a:xfrm>
                <a:off x="14339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0" name="Freeform 495"/>
              <p:cNvSpPr>
                <a:spLocks/>
              </p:cNvSpPr>
              <p:nvPr/>
            </p:nvSpPr>
            <p:spPr bwMode="auto">
              <a:xfrm>
                <a:off x="14455" y="1000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2 w 22"/>
                  <a:gd name="T25" fmla="*/ 23 h 47"/>
                  <a:gd name="T26" fmla="*/ 12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1" name="Oval 496"/>
              <p:cNvSpPr>
                <a:spLocks noChangeArrowheads="1"/>
              </p:cNvSpPr>
              <p:nvPr/>
            </p:nvSpPr>
            <p:spPr bwMode="auto">
              <a:xfrm>
                <a:off x="14536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2" name="Oval 497"/>
              <p:cNvSpPr>
                <a:spLocks noChangeArrowheads="1"/>
              </p:cNvSpPr>
              <p:nvPr/>
            </p:nvSpPr>
            <p:spPr bwMode="auto">
              <a:xfrm>
                <a:off x="14536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3" name="Freeform 498"/>
              <p:cNvSpPr>
                <a:spLocks/>
              </p:cNvSpPr>
              <p:nvPr/>
            </p:nvSpPr>
            <p:spPr bwMode="auto">
              <a:xfrm>
                <a:off x="14514" y="707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4" name="Freeform 499"/>
              <p:cNvSpPr>
                <a:spLocks/>
              </p:cNvSpPr>
              <p:nvPr/>
            </p:nvSpPr>
            <p:spPr bwMode="auto">
              <a:xfrm>
                <a:off x="14455" y="707"/>
                <a:ext cx="52" cy="109"/>
              </a:xfrm>
              <a:custGeom>
                <a:avLst/>
                <a:gdLst>
                  <a:gd name="T0" fmla="*/ 20 w 22"/>
                  <a:gd name="T1" fmla="*/ 23 h 46"/>
                  <a:gd name="T2" fmla="*/ 22 w 22"/>
                  <a:gd name="T3" fmla="*/ 20 h 46"/>
                  <a:gd name="T4" fmla="*/ 22 w 22"/>
                  <a:gd name="T5" fmla="*/ 6 h 46"/>
                  <a:gd name="T6" fmla="*/ 16 w 22"/>
                  <a:gd name="T7" fmla="*/ 0 h 46"/>
                  <a:gd name="T8" fmla="*/ 6 w 22"/>
                  <a:gd name="T9" fmla="*/ 0 h 46"/>
                  <a:gd name="T10" fmla="*/ 0 w 22"/>
                  <a:gd name="T11" fmla="*/ 6 h 46"/>
                  <a:gd name="T12" fmla="*/ 0 w 22"/>
                  <a:gd name="T13" fmla="*/ 20 h 46"/>
                  <a:gd name="T14" fmla="*/ 2 w 22"/>
                  <a:gd name="T15" fmla="*/ 23 h 46"/>
                  <a:gd name="T16" fmla="*/ 4 w 22"/>
                  <a:gd name="T17" fmla="*/ 20 h 46"/>
                  <a:gd name="T18" fmla="*/ 4 w 22"/>
                  <a:gd name="T19" fmla="*/ 7 h 46"/>
                  <a:gd name="T20" fmla="*/ 5 w 22"/>
                  <a:gd name="T21" fmla="*/ 7 h 46"/>
                  <a:gd name="T22" fmla="*/ 5 w 22"/>
                  <a:gd name="T23" fmla="*/ 44 h 46"/>
                  <a:gd name="T24" fmla="*/ 8 w 22"/>
                  <a:gd name="T25" fmla="*/ 46 h 46"/>
                  <a:gd name="T26" fmla="*/ 10 w 22"/>
                  <a:gd name="T27" fmla="*/ 44 h 46"/>
                  <a:gd name="T28" fmla="*/ 10 w 22"/>
                  <a:gd name="T29" fmla="*/ 23 h 46"/>
                  <a:gd name="T30" fmla="*/ 12 w 22"/>
                  <a:gd name="T31" fmla="*/ 23 h 46"/>
                  <a:gd name="T32" fmla="*/ 12 w 22"/>
                  <a:gd name="T33" fmla="*/ 44 h 46"/>
                  <a:gd name="T34" fmla="*/ 14 w 22"/>
                  <a:gd name="T35" fmla="*/ 46 h 46"/>
                  <a:gd name="T36" fmla="*/ 17 w 22"/>
                  <a:gd name="T37" fmla="*/ 44 h 46"/>
                  <a:gd name="T38" fmla="*/ 17 w 22"/>
                  <a:gd name="T39" fmla="*/ 7 h 46"/>
                  <a:gd name="T40" fmla="*/ 18 w 22"/>
                  <a:gd name="T41" fmla="*/ 7 h 46"/>
                  <a:gd name="T42" fmla="*/ 18 w 22"/>
                  <a:gd name="T43" fmla="*/ 20 h 46"/>
                  <a:gd name="T44" fmla="*/ 20 w 22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0" y="23"/>
                    </a:move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5" name="Freeform 500"/>
              <p:cNvSpPr>
                <a:spLocks/>
              </p:cNvSpPr>
              <p:nvPr/>
            </p:nvSpPr>
            <p:spPr bwMode="auto">
              <a:xfrm>
                <a:off x="13830" y="1066"/>
                <a:ext cx="12" cy="45"/>
              </a:xfrm>
              <a:custGeom>
                <a:avLst/>
                <a:gdLst>
                  <a:gd name="T0" fmla="*/ 0 w 5"/>
                  <a:gd name="T1" fmla="*/ 16 h 19"/>
                  <a:gd name="T2" fmla="*/ 3 w 5"/>
                  <a:gd name="T3" fmla="*/ 19 h 19"/>
                  <a:gd name="T4" fmla="*/ 5 w 5"/>
                  <a:gd name="T5" fmla="*/ 16 h 19"/>
                  <a:gd name="T6" fmla="*/ 5 w 5"/>
                  <a:gd name="T7" fmla="*/ 0 h 19"/>
                  <a:gd name="T8" fmla="*/ 0 w 5"/>
                  <a:gd name="T9" fmla="*/ 2 h 19"/>
                  <a:gd name="T10" fmla="*/ 0 w 5"/>
                  <a:gd name="T11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9">
                    <a:moveTo>
                      <a:pt x="0" y="16"/>
                    </a:moveTo>
                    <a:cubicBezTo>
                      <a:pt x="0" y="18"/>
                      <a:pt x="1" y="19"/>
                      <a:pt x="3" y="19"/>
                    </a:cubicBezTo>
                    <a:cubicBezTo>
                      <a:pt x="4" y="19"/>
                      <a:pt x="5" y="18"/>
                      <a:pt x="5" y="16"/>
                    </a:cubicBezTo>
                    <a:cubicBezTo>
                      <a:pt x="5" y="15"/>
                      <a:pt x="5" y="8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7"/>
                      <a:pt x="0" y="15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6" name="Freeform 501"/>
              <p:cNvSpPr>
                <a:spLocks/>
              </p:cNvSpPr>
              <p:nvPr/>
            </p:nvSpPr>
            <p:spPr bwMode="auto">
              <a:xfrm>
                <a:off x="13814" y="1071"/>
                <a:ext cx="14" cy="40"/>
              </a:xfrm>
              <a:custGeom>
                <a:avLst/>
                <a:gdLst>
                  <a:gd name="T0" fmla="*/ 3 w 6"/>
                  <a:gd name="T1" fmla="*/ 17 h 17"/>
                  <a:gd name="T2" fmla="*/ 6 w 6"/>
                  <a:gd name="T3" fmla="*/ 14 h 17"/>
                  <a:gd name="T4" fmla="*/ 6 w 6"/>
                  <a:gd name="T5" fmla="*/ 0 h 17"/>
                  <a:gd name="T6" fmla="*/ 0 w 6"/>
                  <a:gd name="T7" fmla="*/ 1 h 17"/>
                  <a:gd name="T8" fmla="*/ 0 w 6"/>
                  <a:gd name="T9" fmla="*/ 14 h 17"/>
                  <a:gd name="T10" fmla="*/ 3 w 6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7">
                    <a:moveTo>
                      <a:pt x="3" y="17"/>
                    </a:moveTo>
                    <a:cubicBezTo>
                      <a:pt x="4" y="17"/>
                      <a:pt x="6" y="16"/>
                      <a:pt x="6" y="14"/>
                    </a:cubicBezTo>
                    <a:cubicBezTo>
                      <a:pt x="6" y="13"/>
                      <a:pt x="6" y="5"/>
                      <a:pt x="6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8"/>
                      <a:pt x="0" y="13"/>
                      <a:pt x="0" y="14"/>
                    </a:cubicBezTo>
                    <a:cubicBezTo>
                      <a:pt x="0" y="16"/>
                      <a:pt x="1" y="17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7" name="Freeform 502"/>
              <p:cNvSpPr>
                <a:spLocks/>
              </p:cNvSpPr>
              <p:nvPr/>
            </p:nvSpPr>
            <p:spPr bwMode="auto">
              <a:xfrm>
                <a:off x="13764" y="1081"/>
                <a:ext cx="12" cy="30"/>
              </a:xfrm>
              <a:custGeom>
                <a:avLst/>
                <a:gdLst>
                  <a:gd name="T0" fmla="*/ 0 w 5"/>
                  <a:gd name="T1" fmla="*/ 11 h 13"/>
                  <a:gd name="T2" fmla="*/ 2 w 5"/>
                  <a:gd name="T3" fmla="*/ 13 h 13"/>
                  <a:gd name="T4" fmla="*/ 5 w 5"/>
                  <a:gd name="T5" fmla="*/ 11 h 13"/>
                  <a:gd name="T6" fmla="*/ 5 w 5"/>
                  <a:gd name="T7" fmla="*/ 0 h 13"/>
                  <a:gd name="T8" fmla="*/ 0 w 5"/>
                  <a:gd name="T9" fmla="*/ 0 h 13"/>
                  <a:gd name="T10" fmla="*/ 0 w 5"/>
                  <a:gd name="T1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0" y="11"/>
                    </a:move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5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4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8" name="Freeform 503"/>
              <p:cNvSpPr>
                <a:spLocks/>
              </p:cNvSpPr>
              <p:nvPr/>
            </p:nvSpPr>
            <p:spPr bwMode="auto">
              <a:xfrm>
                <a:off x="13868" y="1050"/>
                <a:ext cx="52" cy="61"/>
              </a:xfrm>
              <a:custGeom>
                <a:avLst/>
                <a:gdLst>
                  <a:gd name="T0" fmla="*/ 6 w 22"/>
                  <a:gd name="T1" fmla="*/ 7 h 26"/>
                  <a:gd name="T2" fmla="*/ 6 w 22"/>
                  <a:gd name="T3" fmla="*/ 24 h 26"/>
                  <a:gd name="T4" fmla="*/ 8 w 22"/>
                  <a:gd name="T5" fmla="*/ 26 h 26"/>
                  <a:gd name="T6" fmla="*/ 10 w 22"/>
                  <a:gd name="T7" fmla="*/ 24 h 26"/>
                  <a:gd name="T8" fmla="*/ 10 w 22"/>
                  <a:gd name="T9" fmla="*/ 7 h 26"/>
                  <a:gd name="T10" fmla="*/ 11 w 22"/>
                  <a:gd name="T11" fmla="*/ 7 h 26"/>
                  <a:gd name="T12" fmla="*/ 11 w 22"/>
                  <a:gd name="T13" fmla="*/ 24 h 26"/>
                  <a:gd name="T14" fmla="*/ 14 w 22"/>
                  <a:gd name="T15" fmla="*/ 26 h 26"/>
                  <a:gd name="T16" fmla="*/ 16 w 22"/>
                  <a:gd name="T17" fmla="*/ 24 h 26"/>
                  <a:gd name="T18" fmla="*/ 16 w 22"/>
                  <a:gd name="T19" fmla="*/ 7 h 26"/>
                  <a:gd name="T20" fmla="*/ 22 w 22"/>
                  <a:gd name="T21" fmla="*/ 7 h 26"/>
                  <a:gd name="T22" fmla="*/ 20 w 22"/>
                  <a:gd name="T23" fmla="*/ 0 h 26"/>
                  <a:gd name="T24" fmla="*/ 15 w 22"/>
                  <a:gd name="T25" fmla="*/ 1 h 26"/>
                  <a:gd name="T26" fmla="*/ 1 w 22"/>
                  <a:gd name="T27" fmla="*/ 4 h 26"/>
                  <a:gd name="T28" fmla="*/ 0 w 22"/>
                  <a:gd name="T29" fmla="*/ 7 h 26"/>
                  <a:gd name="T30" fmla="*/ 6 w 22"/>
                  <a:gd name="T3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6" y="7"/>
                    </a:moveTo>
                    <a:cubicBezTo>
                      <a:pt x="6" y="15"/>
                      <a:pt x="6" y="23"/>
                      <a:pt x="6" y="24"/>
                    </a:cubicBezTo>
                    <a:cubicBezTo>
                      <a:pt x="6" y="25"/>
                      <a:pt x="7" y="26"/>
                      <a:pt x="8" y="26"/>
                    </a:cubicBezTo>
                    <a:cubicBezTo>
                      <a:pt x="9" y="26"/>
                      <a:pt x="10" y="25"/>
                      <a:pt x="10" y="24"/>
                    </a:cubicBezTo>
                    <a:cubicBezTo>
                      <a:pt x="10" y="22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22"/>
                      <a:pt x="11" y="24"/>
                    </a:cubicBezTo>
                    <a:cubicBezTo>
                      <a:pt x="11" y="25"/>
                      <a:pt x="12" y="26"/>
                      <a:pt x="14" y="26"/>
                    </a:cubicBezTo>
                    <a:cubicBezTo>
                      <a:pt x="15" y="26"/>
                      <a:pt x="16" y="25"/>
                      <a:pt x="16" y="24"/>
                    </a:cubicBezTo>
                    <a:cubicBezTo>
                      <a:pt x="16" y="23"/>
                      <a:pt x="16" y="15"/>
                      <a:pt x="16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4"/>
                      <a:pt x="21" y="2"/>
                      <a:pt x="20" y="0"/>
                    </a:cubicBezTo>
                    <a:cubicBezTo>
                      <a:pt x="18" y="0"/>
                      <a:pt x="17" y="0"/>
                      <a:pt x="15" y="1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49" name="Freeform 504"/>
              <p:cNvSpPr>
                <a:spLocks/>
              </p:cNvSpPr>
              <p:nvPr/>
            </p:nvSpPr>
            <p:spPr bwMode="auto">
              <a:xfrm>
                <a:off x="13918" y="1048"/>
                <a:ext cx="7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0" name="Freeform 505"/>
              <p:cNvSpPr>
                <a:spLocks/>
              </p:cNvSpPr>
              <p:nvPr/>
            </p:nvSpPr>
            <p:spPr bwMode="auto">
              <a:xfrm>
                <a:off x="13684" y="1076"/>
                <a:ext cx="12" cy="35"/>
              </a:xfrm>
              <a:custGeom>
                <a:avLst/>
                <a:gdLst>
                  <a:gd name="T0" fmla="*/ 2 w 5"/>
                  <a:gd name="T1" fmla="*/ 15 h 15"/>
                  <a:gd name="T2" fmla="*/ 5 w 5"/>
                  <a:gd name="T3" fmla="*/ 12 h 15"/>
                  <a:gd name="T4" fmla="*/ 5 w 5"/>
                  <a:gd name="T5" fmla="*/ 1 h 15"/>
                  <a:gd name="T6" fmla="*/ 0 w 5"/>
                  <a:gd name="T7" fmla="*/ 0 h 15"/>
                  <a:gd name="T8" fmla="*/ 0 w 5"/>
                  <a:gd name="T9" fmla="*/ 12 h 15"/>
                  <a:gd name="T10" fmla="*/ 2 w 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2" y="15"/>
                    </a:moveTo>
                    <a:cubicBezTo>
                      <a:pt x="4" y="15"/>
                      <a:pt x="5" y="14"/>
                      <a:pt x="5" y="12"/>
                    </a:cubicBezTo>
                    <a:cubicBezTo>
                      <a:pt x="5" y="11"/>
                      <a:pt x="5" y="6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ubicBezTo>
                      <a:pt x="0" y="6"/>
                      <a:pt x="0" y="11"/>
                      <a:pt x="0" y="12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1" name="Freeform 506"/>
              <p:cNvSpPr>
                <a:spLocks/>
              </p:cNvSpPr>
              <p:nvPr/>
            </p:nvSpPr>
            <p:spPr bwMode="auto">
              <a:xfrm>
                <a:off x="13752" y="1081"/>
                <a:ext cx="10" cy="30"/>
              </a:xfrm>
              <a:custGeom>
                <a:avLst/>
                <a:gdLst>
                  <a:gd name="T0" fmla="*/ 2 w 4"/>
                  <a:gd name="T1" fmla="*/ 13 h 13"/>
                  <a:gd name="T2" fmla="*/ 4 w 4"/>
                  <a:gd name="T3" fmla="*/ 11 h 13"/>
                  <a:gd name="T4" fmla="*/ 4 w 4"/>
                  <a:gd name="T5" fmla="*/ 0 h 13"/>
                  <a:gd name="T6" fmla="*/ 0 w 4"/>
                  <a:gd name="T7" fmla="*/ 1 h 13"/>
                  <a:gd name="T8" fmla="*/ 0 w 4"/>
                  <a:gd name="T9" fmla="*/ 11 h 13"/>
                  <a:gd name="T10" fmla="*/ 2 w 4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3">
                    <a:moveTo>
                      <a:pt x="2" y="13"/>
                    </a:moveTo>
                    <a:cubicBezTo>
                      <a:pt x="3" y="13"/>
                      <a:pt x="4" y="12"/>
                      <a:pt x="4" y="11"/>
                    </a:cubicBezTo>
                    <a:cubicBezTo>
                      <a:pt x="4" y="10"/>
                      <a:pt x="4" y="5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6"/>
                      <a:pt x="0" y="10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2" name="Freeform 507"/>
              <p:cNvSpPr>
                <a:spLocks/>
              </p:cNvSpPr>
              <p:nvPr/>
            </p:nvSpPr>
            <p:spPr bwMode="auto">
              <a:xfrm>
                <a:off x="13698" y="1078"/>
                <a:ext cx="14" cy="33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11 h 14"/>
                  <a:gd name="T4" fmla="*/ 3 w 6"/>
                  <a:gd name="T5" fmla="*/ 14 h 14"/>
                  <a:gd name="T6" fmla="*/ 6 w 6"/>
                  <a:gd name="T7" fmla="*/ 11 h 14"/>
                  <a:gd name="T8" fmla="*/ 6 w 6"/>
                  <a:gd name="T9" fmla="*/ 1 h 14"/>
                  <a:gd name="T10" fmla="*/ 0 w 6"/>
                  <a:gd name="T11" fmla="*/ 0 h 14"/>
                  <a:gd name="T12" fmla="*/ 0 w 6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cubicBezTo>
                      <a:pt x="0" y="5"/>
                      <a:pt x="0" y="10"/>
                      <a:pt x="0" y="11"/>
                    </a:cubicBezTo>
                    <a:cubicBezTo>
                      <a:pt x="0" y="13"/>
                      <a:pt x="2" y="14"/>
                      <a:pt x="3" y="14"/>
                    </a:cubicBezTo>
                    <a:cubicBezTo>
                      <a:pt x="5" y="14"/>
                      <a:pt x="6" y="13"/>
                      <a:pt x="6" y="11"/>
                    </a:cubicBezTo>
                    <a:cubicBezTo>
                      <a:pt x="6" y="10"/>
                      <a:pt x="6" y="6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3" name="Freeform 508"/>
              <p:cNvSpPr>
                <a:spLocks/>
              </p:cNvSpPr>
              <p:nvPr/>
            </p:nvSpPr>
            <p:spPr bwMode="auto">
              <a:xfrm>
                <a:off x="14079" y="906"/>
                <a:ext cx="38" cy="59"/>
              </a:xfrm>
              <a:custGeom>
                <a:avLst/>
                <a:gdLst>
                  <a:gd name="T0" fmla="*/ 2 w 16"/>
                  <a:gd name="T1" fmla="*/ 25 h 25"/>
                  <a:gd name="T2" fmla="*/ 5 w 16"/>
                  <a:gd name="T3" fmla="*/ 23 h 25"/>
                  <a:gd name="T4" fmla="*/ 5 w 16"/>
                  <a:gd name="T5" fmla="*/ 6 h 25"/>
                  <a:gd name="T6" fmla="*/ 6 w 16"/>
                  <a:gd name="T7" fmla="*/ 6 h 25"/>
                  <a:gd name="T8" fmla="*/ 6 w 16"/>
                  <a:gd name="T9" fmla="*/ 23 h 25"/>
                  <a:gd name="T10" fmla="*/ 8 w 16"/>
                  <a:gd name="T11" fmla="*/ 25 h 25"/>
                  <a:gd name="T12" fmla="*/ 10 w 16"/>
                  <a:gd name="T13" fmla="*/ 23 h 25"/>
                  <a:gd name="T14" fmla="*/ 10 w 16"/>
                  <a:gd name="T15" fmla="*/ 6 h 25"/>
                  <a:gd name="T16" fmla="*/ 16 w 16"/>
                  <a:gd name="T17" fmla="*/ 6 h 25"/>
                  <a:gd name="T18" fmla="*/ 14 w 16"/>
                  <a:gd name="T19" fmla="*/ 0 h 25"/>
                  <a:gd name="T20" fmla="*/ 0 w 16"/>
                  <a:gd name="T21" fmla="*/ 7 h 25"/>
                  <a:gd name="T22" fmla="*/ 0 w 16"/>
                  <a:gd name="T23" fmla="*/ 23 h 25"/>
                  <a:gd name="T24" fmla="*/ 2 w 16"/>
                  <a:gd name="T2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5">
                    <a:moveTo>
                      <a:pt x="2" y="25"/>
                    </a:moveTo>
                    <a:cubicBezTo>
                      <a:pt x="4" y="25"/>
                      <a:pt x="5" y="24"/>
                      <a:pt x="5" y="23"/>
                    </a:cubicBezTo>
                    <a:cubicBezTo>
                      <a:pt x="5" y="21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21"/>
                      <a:pt x="6" y="23"/>
                    </a:cubicBezTo>
                    <a:cubicBezTo>
                      <a:pt x="6" y="24"/>
                      <a:pt x="7" y="25"/>
                      <a:pt x="8" y="25"/>
                    </a:cubicBezTo>
                    <a:cubicBezTo>
                      <a:pt x="9" y="25"/>
                      <a:pt x="10" y="24"/>
                      <a:pt x="10" y="23"/>
                    </a:cubicBezTo>
                    <a:cubicBezTo>
                      <a:pt x="10" y="22"/>
                      <a:pt x="10" y="14"/>
                      <a:pt x="10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5" y="2"/>
                      <a:pt x="14" y="0"/>
                    </a:cubicBezTo>
                    <a:cubicBezTo>
                      <a:pt x="9" y="1"/>
                      <a:pt x="4" y="4"/>
                      <a:pt x="0" y="7"/>
                    </a:cubicBezTo>
                    <a:cubicBezTo>
                      <a:pt x="0" y="14"/>
                      <a:pt x="0" y="22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4" name="Freeform 509"/>
              <p:cNvSpPr>
                <a:spLocks/>
              </p:cNvSpPr>
              <p:nvPr/>
            </p:nvSpPr>
            <p:spPr bwMode="auto">
              <a:xfrm>
                <a:off x="14174" y="891"/>
                <a:ext cx="9" cy="1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5 h 7"/>
                  <a:gd name="T6" fmla="*/ 4 w 4"/>
                  <a:gd name="T7" fmla="*/ 0 h 7"/>
                  <a:gd name="T8" fmla="*/ 0 w 4"/>
                  <a:gd name="T9" fmla="*/ 1 h 7"/>
                  <a:gd name="T10" fmla="*/ 0 w 4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cubicBezTo>
                      <a:pt x="0" y="6"/>
                      <a:pt x="1" y="7"/>
                      <a:pt x="2" y="7"/>
                    </a:cubicBezTo>
                    <a:cubicBezTo>
                      <a:pt x="3" y="7"/>
                      <a:pt x="4" y="6"/>
                      <a:pt x="4" y="5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3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5" name="Freeform 510"/>
              <p:cNvSpPr>
                <a:spLocks/>
              </p:cNvSpPr>
              <p:nvPr/>
            </p:nvSpPr>
            <p:spPr bwMode="auto">
              <a:xfrm>
                <a:off x="13998" y="1000"/>
                <a:ext cx="60" cy="111"/>
              </a:xfrm>
              <a:custGeom>
                <a:avLst/>
                <a:gdLst>
                  <a:gd name="T0" fmla="*/ 6 w 25"/>
                  <a:gd name="T1" fmla="*/ 10 h 47"/>
                  <a:gd name="T2" fmla="*/ 0 w 25"/>
                  <a:gd name="T3" fmla="*/ 28 h 47"/>
                  <a:gd name="T4" fmla="*/ 6 w 25"/>
                  <a:gd name="T5" fmla="*/ 28 h 47"/>
                  <a:gd name="T6" fmla="*/ 6 w 25"/>
                  <a:gd name="T7" fmla="*/ 45 h 47"/>
                  <a:gd name="T8" fmla="*/ 9 w 25"/>
                  <a:gd name="T9" fmla="*/ 47 h 47"/>
                  <a:gd name="T10" fmla="*/ 11 w 25"/>
                  <a:gd name="T11" fmla="*/ 45 h 47"/>
                  <a:gd name="T12" fmla="*/ 11 w 25"/>
                  <a:gd name="T13" fmla="*/ 28 h 47"/>
                  <a:gd name="T14" fmla="*/ 12 w 25"/>
                  <a:gd name="T15" fmla="*/ 28 h 47"/>
                  <a:gd name="T16" fmla="*/ 12 w 25"/>
                  <a:gd name="T17" fmla="*/ 45 h 47"/>
                  <a:gd name="T18" fmla="*/ 14 w 25"/>
                  <a:gd name="T19" fmla="*/ 47 h 47"/>
                  <a:gd name="T20" fmla="*/ 16 w 25"/>
                  <a:gd name="T21" fmla="*/ 45 h 47"/>
                  <a:gd name="T22" fmla="*/ 16 w 25"/>
                  <a:gd name="T23" fmla="*/ 28 h 47"/>
                  <a:gd name="T24" fmla="*/ 23 w 25"/>
                  <a:gd name="T25" fmla="*/ 28 h 47"/>
                  <a:gd name="T26" fmla="*/ 16 w 25"/>
                  <a:gd name="T27" fmla="*/ 7 h 47"/>
                  <a:gd name="T28" fmla="*/ 17 w 25"/>
                  <a:gd name="T29" fmla="*/ 7 h 47"/>
                  <a:gd name="T30" fmla="*/ 21 w 25"/>
                  <a:gd name="T31" fmla="*/ 20 h 47"/>
                  <a:gd name="T32" fmla="*/ 23 w 25"/>
                  <a:gd name="T33" fmla="*/ 21 h 47"/>
                  <a:gd name="T34" fmla="*/ 24 w 25"/>
                  <a:gd name="T35" fmla="*/ 18 h 47"/>
                  <a:gd name="T36" fmla="*/ 20 w 25"/>
                  <a:gd name="T37" fmla="*/ 5 h 47"/>
                  <a:gd name="T38" fmla="*/ 15 w 25"/>
                  <a:gd name="T39" fmla="*/ 0 h 47"/>
                  <a:gd name="T40" fmla="*/ 6 w 25"/>
                  <a:gd name="T41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47">
                    <a:moveTo>
                      <a:pt x="6" y="1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36"/>
                      <a:pt x="6" y="44"/>
                      <a:pt x="6" y="45"/>
                    </a:cubicBezTo>
                    <a:cubicBezTo>
                      <a:pt x="6" y="46"/>
                      <a:pt x="7" y="47"/>
                      <a:pt x="9" y="47"/>
                    </a:cubicBezTo>
                    <a:cubicBezTo>
                      <a:pt x="10" y="47"/>
                      <a:pt x="11" y="46"/>
                      <a:pt x="11" y="45"/>
                    </a:cubicBezTo>
                    <a:cubicBezTo>
                      <a:pt x="11" y="43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43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6" y="36"/>
                      <a:pt x="16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21" y="18"/>
                      <a:pt x="21" y="20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4" y="20"/>
                      <a:pt x="25" y="19"/>
                      <a:pt x="24" y="18"/>
                    </a:cubicBezTo>
                    <a:cubicBezTo>
                      <a:pt x="24" y="18"/>
                      <a:pt x="22" y="10"/>
                      <a:pt x="20" y="5"/>
                    </a:cubicBezTo>
                    <a:cubicBezTo>
                      <a:pt x="20" y="2"/>
                      <a:pt x="18" y="0"/>
                      <a:pt x="15" y="0"/>
                    </a:cubicBezTo>
                    <a:cubicBezTo>
                      <a:pt x="13" y="3"/>
                      <a:pt x="11" y="7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6" name="Freeform 511"/>
              <p:cNvSpPr>
                <a:spLocks/>
              </p:cNvSpPr>
              <p:nvPr/>
            </p:nvSpPr>
            <p:spPr bwMode="auto">
              <a:xfrm>
                <a:off x="14129" y="898"/>
                <a:ext cx="11" cy="10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4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7" name="Freeform 512"/>
              <p:cNvSpPr>
                <a:spLocks/>
              </p:cNvSpPr>
              <p:nvPr/>
            </p:nvSpPr>
            <p:spPr bwMode="auto">
              <a:xfrm>
                <a:off x="13932" y="1045"/>
                <a:ext cx="10" cy="1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8" name="Oval 513"/>
              <p:cNvSpPr>
                <a:spLocks noChangeArrowheads="1"/>
              </p:cNvSpPr>
              <p:nvPr/>
            </p:nvSpPr>
            <p:spPr bwMode="auto">
              <a:xfrm>
                <a:off x="1407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59" name="Freeform 514"/>
              <p:cNvSpPr>
                <a:spLocks/>
              </p:cNvSpPr>
              <p:nvPr/>
            </p:nvSpPr>
            <p:spPr bwMode="auto">
              <a:xfrm>
                <a:off x="14065" y="100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0" name="Freeform 515"/>
              <p:cNvSpPr>
                <a:spLocks/>
              </p:cNvSpPr>
              <p:nvPr/>
            </p:nvSpPr>
            <p:spPr bwMode="auto">
              <a:xfrm>
                <a:off x="14143" y="894"/>
                <a:ext cx="28" cy="71"/>
              </a:xfrm>
              <a:custGeom>
                <a:avLst/>
                <a:gdLst>
                  <a:gd name="T0" fmla="*/ 0 w 12"/>
                  <a:gd name="T1" fmla="*/ 27 h 30"/>
                  <a:gd name="T2" fmla="*/ 2 w 12"/>
                  <a:gd name="T3" fmla="*/ 30 h 30"/>
                  <a:gd name="T4" fmla="*/ 5 w 12"/>
                  <a:gd name="T5" fmla="*/ 27 h 30"/>
                  <a:gd name="T6" fmla="*/ 5 w 12"/>
                  <a:gd name="T7" fmla="*/ 6 h 30"/>
                  <a:gd name="T8" fmla="*/ 6 w 12"/>
                  <a:gd name="T9" fmla="*/ 6 h 30"/>
                  <a:gd name="T10" fmla="*/ 6 w 12"/>
                  <a:gd name="T11" fmla="*/ 27 h 30"/>
                  <a:gd name="T12" fmla="*/ 9 w 12"/>
                  <a:gd name="T13" fmla="*/ 30 h 30"/>
                  <a:gd name="T14" fmla="*/ 12 w 12"/>
                  <a:gd name="T15" fmla="*/ 27 h 30"/>
                  <a:gd name="T16" fmla="*/ 12 w 12"/>
                  <a:gd name="T17" fmla="*/ 0 h 30"/>
                  <a:gd name="T18" fmla="*/ 0 w 12"/>
                  <a:gd name="T19" fmla="*/ 2 h 30"/>
                  <a:gd name="T20" fmla="*/ 0 w 12"/>
                  <a:gd name="T21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0">
                    <a:moveTo>
                      <a:pt x="0" y="27"/>
                    </a:move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7"/>
                    </a:cubicBezTo>
                    <a:cubicBezTo>
                      <a:pt x="5" y="25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25"/>
                      <a:pt x="6" y="27"/>
                    </a:cubicBezTo>
                    <a:cubicBezTo>
                      <a:pt x="6" y="29"/>
                      <a:pt x="8" y="30"/>
                      <a:pt x="9" y="30"/>
                    </a:cubicBezTo>
                    <a:cubicBezTo>
                      <a:pt x="11" y="30"/>
                      <a:pt x="12" y="29"/>
                      <a:pt x="12" y="27"/>
                    </a:cubicBezTo>
                    <a:cubicBezTo>
                      <a:pt x="12" y="26"/>
                      <a:pt x="12" y="11"/>
                      <a:pt x="12" y="0"/>
                    </a:cubicBezTo>
                    <a:cubicBezTo>
                      <a:pt x="8" y="1"/>
                      <a:pt x="3" y="2"/>
                      <a:pt x="0" y="2"/>
                    </a:cubicBezTo>
                    <a:cubicBezTo>
                      <a:pt x="0" y="12"/>
                      <a:pt x="0" y="26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1" name="Freeform 516"/>
              <p:cNvSpPr>
                <a:spLocks/>
              </p:cNvSpPr>
              <p:nvPr/>
            </p:nvSpPr>
            <p:spPr bwMode="auto">
              <a:xfrm>
                <a:off x="13994" y="1026"/>
                <a:ext cx="14" cy="24"/>
              </a:xfrm>
              <a:custGeom>
                <a:avLst/>
                <a:gdLst>
                  <a:gd name="T0" fmla="*/ 1 w 6"/>
                  <a:gd name="T1" fmla="*/ 10 h 10"/>
                  <a:gd name="T2" fmla="*/ 4 w 6"/>
                  <a:gd name="T3" fmla="*/ 9 h 10"/>
                  <a:gd name="T4" fmla="*/ 6 w 6"/>
                  <a:gd name="T5" fmla="*/ 0 h 10"/>
                  <a:gd name="T6" fmla="*/ 5 w 6"/>
                  <a:gd name="T7" fmla="*/ 1 h 10"/>
                  <a:gd name="T8" fmla="*/ 1 w 6"/>
                  <a:gd name="T9" fmla="*/ 2 h 10"/>
                  <a:gd name="T10" fmla="*/ 0 w 6"/>
                  <a:gd name="T11" fmla="*/ 7 h 10"/>
                  <a:gd name="T12" fmla="*/ 1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10"/>
                    </a:moveTo>
                    <a:cubicBezTo>
                      <a:pt x="2" y="10"/>
                      <a:pt x="3" y="9"/>
                      <a:pt x="4" y="9"/>
                    </a:cubicBezTo>
                    <a:cubicBezTo>
                      <a:pt x="4" y="8"/>
                      <a:pt x="5" y="3"/>
                      <a:pt x="6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1"/>
                      <a:pt x="3" y="2"/>
                      <a:pt x="1" y="2"/>
                    </a:cubicBezTo>
                    <a:cubicBezTo>
                      <a:pt x="1" y="5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2" name="Freeform 517"/>
              <p:cNvSpPr>
                <a:spLocks/>
              </p:cNvSpPr>
              <p:nvPr/>
            </p:nvSpPr>
            <p:spPr bwMode="auto">
              <a:xfrm>
                <a:off x="13977" y="1036"/>
                <a:ext cx="10" cy="19"/>
              </a:xfrm>
              <a:custGeom>
                <a:avLst/>
                <a:gdLst>
                  <a:gd name="T0" fmla="*/ 0 w 4"/>
                  <a:gd name="T1" fmla="*/ 6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0 h 8"/>
                  <a:gd name="T8" fmla="*/ 0 w 4"/>
                  <a:gd name="T9" fmla="*/ 1 h 8"/>
                  <a:gd name="T10" fmla="*/ 0 w 4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0" y="6"/>
                    </a:moveTo>
                    <a:cubicBezTo>
                      <a:pt x="0" y="7"/>
                      <a:pt x="1" y="8"/>
                      <a:pt x="2" y="8"/>
                    </a:cubicBezTo>
                    <a:cubicBezTo>
                      <a:pt x="3" y="8"/>
                      <a:pt x="4" y="7"/>
                      <a:pt x="4" y="6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3" name="Oval 518"/>
              <p:cNvSpPr>
                <a:spLocks noChangeArrowheads="1"/>
              </p:cNvSpPr>
              <p:nvPr/>
            </p:nvSpPr>
            <p:spPr bwMode="auto">
              <a:xfrm>
                <a:off x="14145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4" name="Freeform 519"/>
              <p:cNvSpPr>
                <a:spLocks/>
              </p:cNvSpPr>
              <p:nvPr/>
            </p:nvSpPr>
            <p:spPr bwMode="auto">
              <a:xfrm>
                <a:off x="14124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5" name="Freeform 520"/>
              <p:cNvSpPr>
                <a:spLocks/>
              </p:cNvSpPr>
              <p:nvPr/>
            </p:nvSpPr>
            <p:spPr bwMode="auto">
              <a:xfrm>
                <a:off x="13944" y="1040"/>
                <a:ext cx="31" cy="71"/>
              </a:xfrm>
              <a:custGeom>
                <a:avLst/>
                <a:gdLst>
                  <a:gd name="T0" fmla="*/ 0 w 13"/>
                  <a:gd name="T1" fmla="*/ 27 h 30"/>
                  <a:gd name="T2" fmla="*/ 3 w 13"/>
                  <a:gd name="T3" fmla="*/ 30 h 30"/>
                  <a:gd name="T4" fmla="*/ 6 w 13"/>
                  <a:gd name="T5" fmla="*/ 27 h 30"/>
                  <a:gd name="T6" fmla="*/ 6 w 13"/>
                  <a:gd name="T7" fmla="*/ 6 h 30"/>
                  <a:gd name="T8" fmla="*/ 7 w 13"/>
                  <a:gd name="T9" fmla="*/ 6 h 30"/>
                  <a:gd name="T10" fmla="*/ 7 w 13"/>
                  <a:gd name="T11" fmla="*/ 27 h 30"/>
                  <a:gd name="T12" fmla="*/ 10 w 13"/>
                  <a:gd name="T13" fmla="*/ 30 h 30"/>
                  <a:gd name="T14" fmla="*/ 13 w 13"/>
                  <a:gd name="T15" fmla="*/ 27 h 30"/>
                  <a:gd name="T16" fmla="*/ 13 w 13"/>
                  <a:gd name="T17" fmla="*/ 0 h 30"/>
                  <a:gd name="T18" fmla="*/ 0 w 13"/>
                  <a:gd name="T19" fmla="*/ 2 h 30"/>
                  <a:gd name="T20" fmla="*/ 0 w 13"/>
                  <a:gd name="T21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0">
                    <a:moveTo>
                      <a:pt x="0" y="27"/>
                    </a:moveTo>
                    <a:cubicBezTo>
                      <a:pt x="0" y="29"/>
                      <a:pt x="2" y="30"/>
                      <a:pt x="3" y="30"/>
                    </a:cubicBezTo>
                    <a:cubicBezTo>
                      <a:pt x="5" y="30"/>
                      <a:pt x="6" y="29"/>
                      <a:pt x="6" y="27"/>
                    </a:cubicBezTo>
                    <a:cubicBezTo>
                      <a:pt x="6" y="2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25"/>
                      <a:pt x="7" y="27"/>
                    </a:cubicBezTo>
                    <a:cubicBezTo>
                      <a:pt x="7" y="29"/>
                      <a:pt x="8" y="30"/>
                      <a:pt x="10" y="30"/>
                    </a:cubicBezTo>
                    <a:cubicBezTo>
                      <a:pt x="11" y="30"/>
                      <a:pt x="13" y="29"/>
                      <a:pt x="13" y="27"/>
                    </a:cubicBezTo>
                    <a:cubicBezTo>
                      <a:pt x="13" y="26"/>
                      <a:pt x="13" y="10"/>
                      <a:pt x="13" y="0"/>
                    </a:cubicBezTo>
                    <a:cubicBezTo>
                      <a:pt x="9" y="1"/>
                      <a:pt x="5" y="1"/>
                      <a:pt x="0" y="2"/>
                    </a:cubicBezTo>
                    <a:cubicBezTo>
                      <a:pt x="0" y="12"/>
                      <a:pt x="0" y="26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6" name="Freeform 521"/>
              <p:cNvSpPr>
                <a:spLocks/>
              </p:cNvSpPr>
              <p:nvPr/>
            </p:nvSpPr>
            <p:spPr bwMode="auto">
              <a:xfrm>
                <a:off x="13227" y="917"/>
                <a:ext cx="14" cy="48"/>
              </a:xfrm>
              <a:custGeom>
                <a:avLst/>
                <a:gdLst>
                  <a:gd name="T0" fmla="*/ 3 w 6"/>
                  <a:gd name="T1" fmla="*/ 20 h 20"/>
                  <a:gd name="T2" fmla="*/ 6 w 6"/>
                  <a:gd name="T3" fmla="*/ 17 h 20"/>
                  <a:gd name="T4" fmla="*/ 6 w 6"/>
                  <a:gd name="T5" fmla="*/ 5 h 20"/>
                  <a:gd name="T6" fmla="*/ 4 w 6"/>
                  <a:gd name="T7" fmla="*/ 3 h 20"/>
                  <a:gd name="T8" fmla="*/ 0 w 6"/>
                  <a:gd name="T9" fmla="*/ 0 h 20"/>
                  <a:gd name="T10" fmla="*/ 0 w 6"/>
                  <a:gd name="T11" fmla="*/ 17 h 20"/>
                  <a:gd name="T12" fmla="*/ 3 w 6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3" y="20"/>
                    </a:moveTo>
                    <a:cubicBezTo>
                      <a:pt x="4" y="20"/>
                      <a:pt x="6" y="19"/>
                      <a:pt x="6" y="17"/>
                    </a:cubicBezTo>
                    <a:cubicBezTo>
                      <a:pt x="6" y="16"/>
                      <a:pt x="6" y="10"/>
                      <a:pt x="6" y="5"/>
                    </a:cubicBezTo>
                    <a:cubicBezTo>
                      <a:pt x="5" y="4"/>
                      <a:pt x="4" y="4"/>
                      <a:pt x="4" y="3"/>
                    </a:cubicBezTo>
                    <a:cubicBezTo>
                      <a:pt x="3" y="2"/>
                      <a:pt x="1" y="1"/>
                      <a:pt x="0" y="0"/>
                    </a:cubicBezTo>
                    <a:cubicBezTo>
                      <a:pt x="0" y="8"/>
                      <a:pt x="0" y="16"/>
                      <a:pt x="0" y="17"/>
                    </a:cubicBezTo>
                    <a:cubicBezTo>
                      <a:pt x="0" y="19"/>
                      <a:pt x="1" y="20"/>
                      <a:pt x="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7" name="Freeform 522"/>
              <p:cNvSpPr>
                <a:spLocks/>
              </p:cNvSpPr>
              <p:nvPr/>
            </p:nvSpPr>
            <p:spPr bwMode="auto">
              <a:xfrm>
                <a:off x="13149" y="887"/>
                <a:ext cx="54" cy="78"/>
              </a:xfrm>
              <a:custGeom>
                <a:avLst/>
                <a:gdLst>
                  <a:gd name="T0" fmla="*/ 0 w 23"/>
                  <a:gd name="T1" fmla="*/ 14 h 33"/>
                  <a:gd name="T2" fmla="*/ 6 w 23"/>
                  <a:gd name="T3" fmla="*/ 14 h 33"/>
                  <a:gd name="T4" fmla="*/ 6 w 23"/>
                  <a:gd name="T5" fmla="*/ 31 h 33"/>
                  <a:gd name="T6" fmla="*/ 9 w 23"/>
                  <a:gd name="T7" fmla="*/ 33 h 33"/>
                  <a:gd name="T8" fmla="*/ 11 w 23"/>
                  <a:gd name="T9" fmla="*/ 31 h 33"/>
                  <a:gd name="T10" fmla="*/ 11 w 23"/>
                  <a:gd name="T11" fmla="*/ 14 h 33"/>
                  <a:gd name="T12" fmla="*/ 12 w 23"/>
                  <a:gd name="T13" fmla="*/ 14 h 33"/>
                  <a:gd name="T14" fmla="*/ 12 w 23"/>
                  <a:gd name="T15" fmla="*/ 31 h 33"/>
                  <a:gd name="T16" fmla="*/ 14 w 23"/>
                  <a:gd name="T17" fmla="*/ 33 h 33"/>
                  <a:gd name="T18" fmla="*/ 17 w 23"/>
                  <a:gd name="T19" fmla="*/ 31 h 33"/>
                  <a:gd name="T20" fmla="*/ 17 w 23"/>
                  <a:gd name="T21" fmla="*/ 14 h 33"/>
                  <a:gd name="T22" fmla="*/ 23 w 23"/>
                  <a:gd name="T23" fmla="*/ 14 h 33"/>
                  <a:gd name="T24" fmla="*/ 20 w 23"/>
                  <a:gd name="T25" fmla="*/ 6 h 33"/>
                  <a:gd name="T26" fmla="*/ 4 w 23"/>
                  <a:gd name="T27" fmla="*/ 0 h 33"/>
                  <a:gd name="T28" fmla="*/ 0 w 23"/>
                  <a:gd name="T2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33">
                    <a:moveTo>
                      <a:pt x="0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22"/>
                      <a:pt x="6" y="30"/>
                      <a:pt x="6" y="31"/>
                    </a:cubicBezTo>
                    <a:cubicBezTo>
                      <a:pt x="6" y="32"/>
                      <a:pt x="7" y="33"/>
                      <a:pt x="9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29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29"/>
                      <a:pt x="12" y="31"/>
                    </a:cubicBezTo>
                    <a:cubicBezTo>
                      <a:pt x="12" y="32"/>
                      <a:pt x="13" y="33"/>
                      <a:pt x="14" y="33"/>
                    </a:cubicBezTo>
                    <a:cubicBezTo>
                      <a:pt x="16" y="33"/>
                      <a:pt x="17" y="32"/>
                      <a:pt x="17" y="31"/>
                    </a:cubicBezTo>
                    <a:cubicBezTo>
                      <a:pt x="17" y="30"/>
                      <a:pt x="17" y="22"/>
                      <a:pt x="17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1"/>
                      <a:pt x="21" y="9"/>
                      <a:pt x="20" y="6"/>
                    </a:cubicBezTo>
                    <a:cubicBezTo>
                      <a:pt x="15" y="4"/>
                      <a:pt x="10" y="2"/>
                      <a:pt x="4" y="0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8" name="Freeform 523"/>
              <p:cNvSpPr>
                <a:spLocks/>
              </p:cNvSpPr>
              <p:nvPr/>
            </p:nvSpPr>
            <p:spPr bwMode="auto">
              <a:xfrm>
                <a:off x="13345" y="1036"/>
                <a:ext cx="55" cy="75"/>
              </a:xfrm>
              <a:custGeom>
                <a:avLst/>
                <a:gdLst>
                  <a:gd name="T0" fmla="*/ 0 w 23"/>
                  <a:gd name="T1" fmla="*/ 13 h 32"/>
                  <a:gd name="T2" fmla="*/ 7 w 23"/>
                  <a:gd name="T3" fmla="*/ 13 h 32"/>
                  <a:gd name="T4" fmla="*/ 7 w 23"/>
                  <a:gd name="T5" fmla="*/ 30 h 32"/>
                  <a:gd name="T6" fmla="*/ 9 w 23"/>
                  <a:gd name="T7" fmla="*/ 32 h 32"/>
                  <a:gd name="T8" fmla="*/ 11 w 23"/>
                  <a:gd name="T9" fmla="*/ 30 h 32"/>
                  <a:gd name="T10" fmla="*/ 11 w 23"/>
                  <a:gd name="T11" fmla="*/ 13 h 32"/>
                  <a:gd name="T12" fmla="*/ 12 w 23"/>
                  <a:gd name="T13" fmla="*/ 13 h 32"/>
                  <a:gd name="T14" fmla="*/ 12 w 23"/>
                  <a:gd name="T15" fmla="*/ 30 h 32"/>
                  <a:gd name="T16" fmla="*/ 14 w 23"/>
                  <a:gd name="T17" fmla="*/ 32 h 32"/>
                  <a:gd name="T18" fmla="*/ 17 w 23"/>
                  <a:gd name="T19" fmla="*/ 30 h 32"/>
                  <a:gd name="T20" fmla="*/ 17 w 23"/>
                  <a:gd name="T21" fmla="*/ 13 h 32"/>
                  <a:gd name="T22" fmla="*/ 23 w 23"/>
                  <a:gd name="T23" fmla="*/ 13 h 32"/>
                  <a:gd name="T24" fmla="*/ 19 w 23"/>
                  <a:gd name="T25" fmla="*/ 1 h 32"/>
                  <a:gd name="T26" fmla="*/ 4 w 23"/>
                  <a:gd name="T27" fmla="*/ 0 h 32"/>
                  <a:gd name="T28" fmla="*/ 0 w 23"/>
                  <a:gd name="T29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32">
                    <a:moveTo>
                      <a:pt x="0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21"/>
                      <a:pt x="7" y="29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0" y="32"/>
                      <a:pt x="11" y="31"/>
                      <a:pt x="11" y="30"/>
                    </a:cubicBezTo>
                    <a:cubicBezTo>
                      <a:pt x="11" y="28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28"/>
                      <a:pt x="12" y="30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2"/>
                      <a:pt x="17" y="31"/>
                      <a:pt x="17" y="30"/>
                    </a:cubicBezTo>
                    <a:cubicBezTo>
                      <a:pt x="17" y="29"/>
                      <a:pt x="17" y="21"/>
                      <a:pt x="1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8"/>
                      <a:pt x="20" y="4"/>
                      <a:pt x="19" y="1"/>
                    </a:cubicBezTo>
                    <a:cubicBezTo>
                      <a:pt x="14" y="1"/>
                      <a:pt x="9" y="1"/>
                      <a:pt x="4" y="0"/>
                    </a:cubicBez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69" name="Freeform 524"/>
              <p:cNvSpPr>
                <a:spLocks/>
              </p:cNvSpPr>
              <p:nvPr/>
            </p:nvSpPr>
            <p:spPr bwMode="auto">
              <a:xfrm>
                <a:off x="13144" y="884"/>
                <a:ext cx="12" cy="19"/>
              </a:xfrm>
              <a:custGeom>
                <a:avLst/>
                <a:gdLst>
                  <a:gd name="T0" fmla="*/ 1 w 5"/>
                  <a:gd name="T1" fmla="*/ 8 h 8"/>
                  <a:gd name="T2" fmla="*/ 4 w 5"/>
                  <a:gd name="T3" fmla="*/ 7 h 8"/>
                  <a:gd name="T4" fmla="*/ 5 w 5"/>
                  <a:gd name="T5" fmla="*/ 1 h 8"/>
                  <a:gd name="T6" fmla="*/ 2 w 5"/>
                  <a:gd name="T7" fmla="*/ 0 h 8"/>
                  <a:gd name="T8" fmla="*/ 0 w 5"/>
                  <a:gd name="T9" fmla="*/ 6 h 8"/>
                  <a:gd name="T10" fmla="*/ 1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1" y="8"/>
                    </a:moveTo>
                    <a:cubicBezTo>
                      <a:pt x="2" y="8"/>
                      <a:pt x="3" y="8"/>
                      <a:pt x="4" y="7"/>
                    </a:cubicBezTo>
                    <a:cubicBezTo>
                      <a:pt x="4" y="6"/>
                      <a:pt x="5" y="4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7"/>
                      <a:pt x="0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0" name="Freeform 525"/>
              <p:cNvSpPr>
                <a:spLocks/>
              </p:cNvSpPr>
              <p:nvPr/>
            </p:nvSpPr>
            <p:spPr bwMode="auto">
              <a:xfrm>
                <a:off x="13244" y="932"/>
                <a:ext cx="11" cy="33"/>
              </a:xfrm>
              <a:custGeom>
                <a:avLst/>
                <a:gdLst>
                  <a:gd name="T0" fmla="*/ 0 w 5"/>
                  <a:gd name="T1" fmla="*/ 11 h 14"/>
                  <a:gd name="T2" fmla="*/ 3 w 5"/>
                  <a:gd name="T3" fmla="*/ 14 h 14"/>
                  <a:gd name="T4" fmla="*/ 5 w 5"/>
                  <a:gd name="T5" fmla="*/ 11 h 14"/>
                  <a:gd name="T6" fmla="*/ 5 w 5"/>
                  <a:gd name="T7" fmla="*/ 8 h 14"/>
                  <a:gd name="T8" fmla="*/ 0 w 5"/>
                  <a:gd name="T9" fmla="*/ 0 h 14"/>
                  <a:gd name="T10" fmla="*/ 0 w 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0" y="11"/>
                    </a:moveTo>
                    <a:cubicBezTo>
                      <a:pt x="0" y="13"/>
                      <a:pt x="1" y="14"/>
                      <a:pt x="3" y="14"/>
                    </a:cubicBezTo>
                    <a:cubicBezTo>
                      <a:pt x="4" y="14"/>
                      <a:pt x="5" y="13"/>
                      <a:pt x="5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4" y="6"/>
                      <a:pt x="2" y="3"/>
                      <a:pt x="0" y="0"/>
                    </a:cubicBezTo>
                    <a:cubicBezTo>
                      <a:pt x="0" y="5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1" name="Freeform 526"/>
              <p:cNvSpPr>
                <a:spLocks/>
              </p:cNvSpPr>
              <p:nvPr/>
            </p:nvSpPr>
            <p:spPr bwMode="auto">
              <a:xfrm>
                <a:off x="13279" y="1003"/>
                <a:ext cx="43" cy="108"/>
              </a:xfrm>
              <a:custGeom>
                <a:avLst/>
                <a:gdLst>
                  <a:gd name="T0" fmla="*/ 0 w 18"/>
                  <a:gd name="T1" fmla="*/ 5 h 46"/>
                  <a:gd name="T2" fmla="*/ 0 w 18"/>
                  <a:gd name="T3" fmla="*/ 20 h 46"/>
                  <a:gd name="T4" fmla="*/ 3 w 18"/>
                  <a:gd name="T5" fmla="*/ 22 h 46"/>
                  <a:gd name="T6" fmla="*/ 5 w 18"/>
                  <a:gd name="T7" fmla="*/ 20 h 46"/>
                  <a:gd name="T8" fmla="*/ 5 w 18"/>
                  <a:gd name="T9" fmla="*/ 7 h 46"/>
                  <a:gd name="T10" fmla="*/ 6 w 18"/>
                  <a:gd name="T11" fmla="*/ 7 h 46"/>
                  <a:gd name="T12" fmla="*/ 6 w 18"/>
                  <a:gd name="T13" fmla="*/ 43 h 46"/>
                  <a:gd name="T14" fmla="*/ 8 w 18"/>
                  <a:gd name="T15" fmla="*/ 46 h 46"/>
                  <a:gd name="T16" fmla="*/ 11 w 18"/>
                  <a:gd name="T17" fmla="*/ 43 h 46"/>
                  <a:gd name="T18" fmla="*/ 11 w 18"/>
                  <a:gd name="T19" fmla="*/ 22 h 46"/>
                  <a:gd name="T20" fmla="*/ 12 w 18"/>
                  <a:gd name="T21" fmla="*/ 22 h 46"/>
                  <a:gd name="T22" fmla="*/ 12 w 18"/>
                  <a:gd name="T23" fmla="*/ 43 h 46"/>
                  <a:gd name="T24" fmla="*/ 15 w 18"/>
                  <a:gd name="T25" fmla="*/ 46 h 46"/>
                  <a:gd name="T26" fmla="*/ 18 w 18"/>
                  <a:gd name="T27" fmla="*/ 43 h 46"/>
                  <a:gd name="T28" fmla="*/ 18 w 18"/>
                  <a:gd name="T29" fmla="*/ 10 h 46"/>
                  <a:gd name="T30" fmla="*/ 6 w 18"/>
                  <a:gd name="T31" fmla="*/ 2 h 46"/>
                  <a:gd name="T32" fmla="*/ 3 w 18"/>
                  <a:gd name="T33" fmla="*/ 0 h 46"/>
                  <a:gd name="T34" fmla="*/ 0 w 18"/>
                  <a:gd name="T35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6">
                    <a:moveTo>
                      <a:pt x="0" y="5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8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3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3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3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3"/>
                    </a:cubicBezTo>
                    <a:cubicBezTo>
                      <a:pt x="18" y="41"/>
                      <a:pt x="18" y="19"/>
                      <a:pt x="18" y="10"/>
                    </a:cubicBezTo>
                    <a:cubicBezTo>
                      <a:pt x="14" y="8"/>
                      <a:pt x="10" y="6"/>
                      <a:pt x="6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2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2" name="Freeform 527"/>
              <p:cNvSpPr>
                <a:spLocks/>
              </p:cNvSpPr>
              <p:nvPr/>
            </p:nvSpPr>
            <p:spPr bwMode="auto">
              <a:xfrm>
                <a:off x="13324" y="1029"/>
                <a:ext cx="9" cy="26"/>
              </a:xfrm>
              <a:custGeom>
                <a:avLst/>
                <a:gdLst>
                  <a:gd name="T0" fmla="*/ 0 w 4"/>
                  <a:gd name="T1" fmla="*/ 9 h 11"/>
                  <a:gd name="T2" fmla="*/ 2 w 4"/>
                  <a:gd name="T3" fmla="*/ 11 h 11"/>
                  <a:gd name="T4" fmla="*/ 4 w 4"/>
                  <a:gd name="T5" fmla="*/ 9 h 11"/>
                  <a:gd name="T6" fmla="*/ 4 w 4"/>
                  <a:gd name="T7" fmla="*/ 1 h 11"/>
                  <a:gd name="T8" fmla="*/ 0 w 4"/>
                  <a:gd name="T9" fmla="*/ 0 h 11"/>
                  <a:gd name="T10" fmla="*/ 0 w 4"/>
                  <a:gd name="T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8"/>
                      <a:pt x="4" y="5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3"/>
                      <a:pt x="0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3" name="Freeform 528"/>
              <p:cNvSpPr>
                <a:spLocks/>
              </p:cNvSpPr>
              <p:nvPr/>
            </p:nvSpPr>
            <p:spPr bwMode="auto">
              <a:xfrm>
                <a:off x="13341" y="1033"/>
                <a:ext cx="11" cy="17"/>
              </a:xfrm>
              <a:custGeom>
                <a:avLst/>
                <a:gdLst>
                  <a:gd name="T0" fmla="*/ 1 w 5"/>
                  <a:gd name="T1" fmla="*/ 7 h 7"/>
                  <a:gd name="T2" fmla="*/ 4 w 5"/>
                  <a:gd name="T3" fmla="*/ 6 h 7"/>
                  <a:gd name="T4" fmla="*/ 5 w 5"/>
                  <a:gd name="T5" fmla="*/ 1 h 7"/>
                  <a:gd name="T6" fmla="*/ 1 w 5"/>
                  <a:gd name="T7" fmla="*/ 0 h 7"/>
                  <a:gd name="T8" fmla="*/ 0 w 5"/>
                  <a:gd name="T9" fmla="*/ 4 h 7"/>
                  <a:gd name="T10" fmla="*/ 1 w 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7"/>
                    </a:moveTo>
                    <a:cubicBezTo>
                      <a:pt x="2" y="7"/>
                      <a:pt x="4" y="6"/>
                      <a:pt x="4" y="6"/>
                    </a:cubicBezTo>
                    <a:cubicBezTo>
                      <a:pt x="4" y="5"/>
                      <a:pt x="5" y="3"/>
                      <a:pt x="5" y="1"/>
                    </a:cubicBezTo>
                    <a:cubicBezTo>
                      <a:pt x="4" y="1"/>
                      <a:pt x="3" y="1"/>
                      <a:pt x="1" y="0"/>
                    </a:cubicBezTo>
                    <a:cubicBezTo>
                      <a:pt x="1" y="2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4" name="Freeform 529"/>
              <p:cNvSpPr>
                <a:spLocks/>
              </p:cNvSpPr>
              <p:nvPr/>
            </p:nvSpPr>
            <p:spPr bwMode="auto">
              <a:xfrm>
                <a:off x="13393" y="1038"/>
                <a:ext cx="11" cy="12"/>
              </a:xfrm>
              <a:custGeom>
                <a:avLst/>
                <a:gdLst>
                  <a:gd name="T0" fmla="*/ 1 w 5"/>
                  <a:gd name="T1" fmla="*/ 4 h 5"/>
                  <a:gd name="T2" fmla="*/ 4 w 5"/>
                  <a:gd name="T3" fmla="*/ 5 h 5"/>
                  <a:gd name="T4" fmla="*/ 5 w 5"/>
                  <a:gd name="T5" fmla="*/ 2 h 5"/>
                  <a:gd name="T6" fmla="*/ 4 w 5"/>
                  <a:gd name="T7" fmla="*/ 0 h 5"/>
                  <a:gd name="T8" fmla="*/ 0 w 5"/>
                  <a:gd name="T9" fmla="*/ 0 h 5"/>
                  <a:gd name="T10" fmla="*/ 1 w 5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1" y="4"/>
                      <a:pt x="3" y="5"/>
                      <a:pt x="4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2"/>
                      <a:pt x="4" y="1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5" name="Freeform 530"/>
              <p:cNvSpPr>
                <a:spLocks/>
              </p:cNvSpPr>
              <p:nvPr/>
            </p:nvSpPr>
            <p:spPr bwMode="auto">
              <a:xfrm>
                <a:off x="13608" y="1059"/>
                <a:ext cx="38" cy="52"/>
              </a:xfrm>
              <a:custGeom>
                <a:avLst/>
                <a:gdLst>
                  <a:gd name="T0" fmla="*/ 6 w 16"/>
                  <a:gd name="T1" fmla="*/ 3 h 22"/>
                  <a:gd name="T2" fmla="*/ 6 w 16"/>
                  <a:gd name="T3" fmla="*/ 20 h 22"/>
                  <a:gd name="T4" fmla="*/ 9 w 16"/>
                  <a:gd name="T5" fmla="*/ 22 h 22"/>
                  <a:gd name="T6" fmla="*/ 11 w 16"/>
                  <a:gd name="T7" fmla="*/ 20 h 22"/>
                  <a:gd name="T8" fmla="*/ 11 w 16"/>
                  <a:gd name="T9" fmla="*/ 3 h 22"/>
                  <a:gd name="T10" fmla="*/ 12 w 16"/>
                  <a:gd name="T11" fmla="*/ 3 h 22"/>
                  <a:gd name="T12" fmla="*/ 12 w 16"/>
                  <a:gd name="T13" fmla="*/ 20 h 22"/>
                  <a:gd name="T14" fmla="*/ 14 w 16"/>
                  <a:gd name="T15" fmla="*/ 22 h 22"/>
                  <a:gd name="T16" fmla="*/ 16 w 16"/>
                  <a:gd name="T17" fmla="*/ 20 h 22"/>
                  <a:gd name="T18" fmla="*/ 16 w 16"/>
                  <a:gd name="T19" fmla="*/ 4 h 22"/>
                  <a:gd name="T20" fmla="*/ 1 w 16"/>
                  <a:gd name="T21" fmla="*/ 0 h 22"/>
                  <a:gd name="T22" fmla="*/ 0 w 16"/>
                  <a:gd name="T23" fmla="*/ 3 h 22"/>
                  <a:gd name="T24" fmla="*/ 6 w 16"/>
                  <a:gd name="T2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2">
                    <a:moveTo>
                      <a:pt x="6" y="3"/>
                    </a:moveTo>
                    <a:cubicBezTo>
                      <a:pt x="6" y="11"/>
                      <a:pt x="6" y="19"/>
                      <a:pt x="6" y="20"/>
                    </a:cubicBezTo>
                    <a:cubicBezTo>
                      <a:pt x="6" y="21"/>
                      <a:pt x="7" y="22"/>
                      <a:pt x="9" y="22"/>
                    </a:cubicBezTo>
                    <a:cubicBezTo>
                      <a:pt x="10" y="22"/>
                      <a:pt x="11" y="21"/>
                      <a:pt x="11" y="20"/>
                    </a:cubicBezTo>
                    <a:cubicBezTo>
                      <a:pt x="11" y="18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18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6" y="21"/>
                      <a:pt x="16" y="20"/>
                    </a:cubicBezTo>
                    <a:cubicBezTo>
                      <a:pt x="16" y="19"/>
                      <a:pt x="16" y="11"/>
                      <a:pt x="16" y="4"/>
                    </a:cubicBezTo>
                    <a:cubicBezTo>
                      <a:pt x="11" y="3"/>
                      <a:pt x="6" y="1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6" name="Freeform 531"/>
              <p:cNvSpPr>
                <a:spLocks/>
              </p:cNvSpPr>
              <p:nvPr/>
            </p:nvSpPr>
            <p:spPr bwMode="auto">
              <a:xfrm>
                <a:off x="13589" y="105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7" name="Oval 532"/>
              <p:cNvSpPr>
                <a:spLocks noChangeArrowheads="1"/>
              </p:cNvSpPr>
              <p:nvPr/>
            </p:nvSpPr>
            <p:spPr bwMode="auto">
              <a:xfrm>
                <a:off x="1322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8" name="Oval 533"/>
              <p:cNvSpPr>
                <a:spLocks noChangeArrowheads="1"/>
              </p:cNvSpPr>
              <p:nvPr/>
            </p:nvSpPr>
            <p:spPr bwMode="auto">
              <a:xfrm>
                <a:off x="13165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79" name="Freeform 534"/>
              <p:cNvSpPr>
                <a:spLocks/>
              </p:cNvSpPr>
              <p:nvPr/>
            </p:nvSpPr>
            <p:spPr bwMode="auto">
              <a:xfrm>
                <a:off x="1321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0" name="Freeform 535"/>
              <p:cNvSpPr>
                <a:spLocks/>
              </p:cNvSpPr>
              <p:nvPr/>
            </p:nvSpPr>
            <p:spPr bwMode="auto">
              <a:xfrm>
                <a:off x="13412" y="1038"/>
                <a:ext cx="9" cy="17"/>
              </a:xfrm>
              <a:custGeom>
                <a:avLst/>
                <a:gdLst>
                  <a:gd name="T0" fmla="*/ 2 w 4"/>
                  <a:gd name="T1" fmla="*/ 7 h 7"/>
                  <a:gd name="T2" fmla="*/ 4 w 4"/>
                  <a:gd name="T3" fmla="*/ 5 h 7"/>
                  <a:gd name="T4" fmla="*/ 4 w 4"/>
                  <a:gd name="T5" fmla="*/ 0 h 7"/>
                  <a:gd name="T6" fmla="*/ 0 w 4"/>
                  <a:gd name="T7" fmla="*/ 0 h 7"/>
                  <a:gd name="T8" fmla="*/ 0 w 4"/>
                  <a:gd name="T9" fmla="*/ 5 h 7"/>
                  <a:gd name="T10" fmla="*/ 2 w 4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3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1" name="Freeform 536"/>
              <p:cNvSpPr>
                <a:spLocks/>
              </p:cNvSpPr>
              <p:nvPr/>
            </p:nvSpPr>
            <p:spPr bwMode="auto">
              <a:xfrm>
                <a:off x="13554" y="1045"/>
                <a:ext cx="30" cy="66"/>
              </a:xfrm>
              <a:custGeom>
                <a:avLst/>
                <a:gdLst>
                  <a:gd name="T0" fmla="*/ 0 w 13"/>
                  <a:gd name="T1" fmla="*/ 25 h 28"/>
                  <a:gd name="T2" fmla="*/ 3 w 13"/>
                  <a:gd name="T3" fmla="*/ 28 h 28"/>
                  <a:gd name="T4" fmla="*/ 6 w 13"/>
                  <a:gd name="T5" fmla="*/ 25 h 28"/>
                  <a:gd name="T6" fmla="*/ 6 w 13"/>
                  <a:gd name="T7" fmla="*/ 4 h 28"/>
                  <a:gd name="T8" fmla="*/ 7 w 13"/>
                  <a:gd name="T9" fmla="*/ 4 h 28"/>
                  <a:gd name="T10" fmla="*/ 7 w 13"/>
                  <a:gd name="T11" fmla="*/ 25 h 28"/>
                  <a:gd name="T12" fmla="*/ 10 w 13"/>
                  <a:gd name="T13" fmla="*/ 28 h 28"/>
                  <a:gd name="T14" fmla="*/ 13 w 13"/>
                  <a:gd name="T15" fmla="*/ 25 h 28"/>
                  <a:gd name="T16" fmla="*/ 13 w 13"/>
                  <a:gd name="T17" fmla="*/ 3 h 28"/>
                  <a:gd name="T18" fmla="*/ 0 w 13"/>
                  <a:gd name="T19" fmla="*/ 0 h 28"/>
                  <a:gd name="T20" fmla="*/ 0 w 13"/>
                  <a:gd name="T2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28">
                    <a:moveTo>
                      <a:pt x="0" y="25"/>
                    </a:moveTo>
                    <a:cubicBezTo>
                      <a:pt x="0" y="27"/>
                      <a:pt x="2" y="28"/>
                      <a:pt x="3" y="28"/>
                    </a:cubicBezTo>
                    <a:cubicBezTo>
                      <a:pt x="5" y="28"/>
                      <a:pt x="6" y="27"/>
                      <a:pt x="6" y="25"/>
                    </a:cubicBezTo>
                    <a:cubicBezTo>
                      <a:pt x="6" y="23"/>
                      <a:pt x="6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7" y="23"/>
                      <a:pt x="7" y="25"/>
                    </a:cubicBezTo>
                    <a:cubicBezTo>
                      <a:pt x="7" y="27"/>
                      <a:pt x="8" y="28"/>
                      <a:pt x="10" y="28"/>
                    </a:cubicBezTo>
                    <a:cubicBezTo>
                      <a:pt x="11" y="28"/>
                      <a:pt x="13" y="27"/>
                      <a:pt x="13" y="25"/>
                    </a:cubicBezTo>
                    <a:cubicBezTo>
                      <a:pt x="13" y="24"/>
                      <a:pt x="13" y="13"/>
                      <a:pt x="13" y="3"/>
                    </a:cubicBezTo>
                    <a:cubicBezTo>
                      <a:pt x="9" y="2"/>
                      <a:pt x="5" y="1"/>
                      <a:pt x="0" y="0"/>
                    </a:cubicBezTo>
                    <a:cubicBezTo>
                      <a:pt x="0" y="10"/>
                      <a:pt x="0" y="24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2" name="Freeform 537"/>
              <p:cNvSpPr>
                <a:spLocks/>
              </p:cNvSpPr>
              <p:nvPr/>
            </p:nvSpPr>
            <p:spPr bwMode="auto">
              <a:xfrm>
                <a:off x="13149" y="1000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3" name="Freeform 538"/>
              <p:cNvSpPr>
                <a:spLocks/>
              </p:cNvSpPr>
              <p:nvPr/>
            </p:nvSpPr>
            <p:spPr bwMode="auto">
              <a:xfrm>
                <a:off x="13454" y="1036"/>
                <a:ext cx="10" cy="19"/>
              </a:xfrm>
              <a:custGeom>
                <a:avLst/>
                <a:gdLst>
                  <a:gd name="T0" fmla="*/ 0 w 4"/>
                  <a:gd name="T1" fmla="*/ 6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0 h 8"/>
                  <a:gd name="T8" fmla="*/ 0 w 4"/>
                  <a:gd name="T9" fmla="*/ 0 h 8"/>
                  <a:gd name="T10" fmla="*/ 0 w 4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0" y="6"/>
                    </a:moveTo>
                    <a:cubicBezTo>
                      <a:pt x="0" y="7"/>
                      <a:pt x="1" y="8"/>
                      <a:pt x="2" y="8"/>
                    </a:cubicBezTo>
                    <a:cubicBezTo>
                      <a:pt x="4" y="8"/>
                      <a:pt x="4" y="7"/>
                      <a:pt x="4" y="6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4" name="Freeform 539"/>
              <p:cNvSpPr>
                <a:spLocks/>
              </p:cNvSpPr>
              <p:nvPr/>
            </p:nvSpPr>
            <p:spPr bwMode="auto">
              <a:xfrm>
                <a:off x="13423" y="1036"/>
                <a:ext cx="29" cy="75"/>
              </a:xfrm>
              <a:custGeom>
                <a:avLst/>
                <a:gdLst>
                  <a:gd name="T0" fmla="*/ 0 w 12"/>
                  <a:gd name="T1" fmla="*/ 29 h 32"/>
                  <a:gd name="T2" fmla="*/ 3 w 12"/>
                  <a:gd name="T3" fmla="*/ 32 h 32"/>
                  <a:gd name="T4" fmla="*/ 6 w 12"/>
                  <a:gd name="T5" fmla="*/ 29 h 32"/>
                  <a:gd name="T6" fmla="*/ 6 w 12"/>
                  <a:gd name="T7" fmla="*/ 8 h 32"/>
                  <a:gd name="T8" fmla="*/ 7 w 12"/>
                  <a:gd name="T9" fmla="*/ 8 h 32"/>
                  <a:gd name="T10" fmla="*/ 7 w 12"/>
                  <a:gd name="T11" fmla="*/ 29 h 32"/>
                  <a:gd name="T12" fmla="*/ 9 w 12"/>
                  <a:gd name="T13" fmla="*/ 32 h 32"/>
                  <a:gd name="T14" fmla="*/ 12 w 12"/>
                  <a:gd name="T15" fmla="*/ 29 h 32"/>
                  <a:gd name="T16" fmla="*/ 12 w 12"/>
                  <a:gd name="T17" fmla="*/ 0 h 32"/>
                  <a:gd name="T18" fmla="*/ 0 w 12"/>
                  <a:gd name="T19" fmla="*/ 1 h 32"/>
                  <a:gd name="T20" fmla="*/ 0 w 12"/>
                  <a:gd name="T21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2">
                    <a:moveTo>
                      <a:pt x="0" y="29"/>
                    </a:moveTo>
                    <a:cubicBezTo>
                      <a:pt x="0" y="31"/>
                      <a:pt x="1" y="32"/>
                      <a:pt x="3" y="32"/>
                    </a:cubicBezTo>
                    <a:cubicBezTo>
                      <a:pt x="4" y="32"/>
                      <a:pt x="6" y="31"/>
                      <a:pt x="6" y="29"/>
                    </a:cubicBezTo>
                    <a:cubicBezTo>
                      <a:pt x="6" y="27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8"/>
                      <a:pt x="7" y="27"/>
                      <a:pt x="7" y="29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1" y="32"/>
                      <a:pt x="12" y="31"/>
                      <a:pt x="12" y="29"/>
                    </a:cubicBezTo>
                    <a:cubicBezTo>
                      <a:pt x="12" y="27"/>
                      <a:pt x="12" y="10"/>
                      <a:pt x="12" y="0"/>
                    </a:cubicBezTo>
                    <a:cubicBezTo>
                      <a:pt x="8" y="0"/>
                      <a:pt x="4" y="1"/>
                      <a:pt x="0" y="1"/>
                    </a:cubicBezTo>
                    <a:cubicBezTo>
                      <a:pt x="0" y="11"/>
                      <a:pt x="0" y="27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5" name="Freeform 540"/>
              <p:cNvSpPr>
                <a:spLocks/>
              </p:cNvSpPr>
              <p:nvPr/>
            </p:nvSpPr>
            <p:spPr bwMode="auto">
              <a:xfrm>
                <a:off x="13471" y="1036"/>
                <a:ext cx="12" cy="14"/>
              </a:xfrm>
              <a:custGeom>
                <a:avLst/>
                <a:gdLst>
                  <a:gd name="T0" fmla="*/ 2 w 5"/>
                  <a:gd name="T1" fmla="*/ 6 h 6"/>
                  <a:gd name="T2" fmla="*/ 4 w 5"/>
                  <a:gd name="T3" fmla="*/ 5 h 6"/>
                  <a:gd name="T4" fmla="*/ 5 w 5"/>
                  <a:gd name="T5" fmla="*/ 0 h 6"/>
                  <a:gd name="T6" fmla="*/ 2 w 5"/>
                  <a:gd name="T7" fmla="*/ 0 h 6"/>
                  <a:gd name="T8" fmla="*/ 1 w 5"/>
                  <a:gd name="T9" fmla="*/ 3 h 6"/>
                  <a:gd name="T10" fmla="*/ 2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3" y="6"/>
                      <a:pt x="4" y="5"/>
                      <a:pt x="4" y="5"/>
                    </a:cubicBezTo>
                    <a:cubicBezTo>
                      <a:pt x="4" y="4"/>
                      <a:pt x="5" y="2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4"/>
                      <a:pt x="1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6" name="Freeform 541"/>
              <p:cNvSpPr>
                <a:spLocks/>
              </p:cNvSpPr>
              <p:nvPr/>
            </p:nvSpPr>
            <p:spPr bwMode="auto">
              <a:xfrm>
                <a:off x="13478" y="1036"/>
                <a:ext cx="52" cy="75"/>
              </a:xfrm>
              <a:custGeom>
                <a:avLst/>
                <a:gdLst>
                  <a:gd name="T0" fmla="*/ 4 w 22"/>
                  <a:gd name="T1" fmla="*/ 0 h 32"/>
                  <a:gd name="T2" fmla="*/ 0 w 22"/>
                  <a:gd name="T3" fmla="*/ 13 h 32"/>
                  <a:gd name="T4" fmla="*/ 6 w 22"/>
                  <a:gd name="T5" fmla="*/ 13 h 32"/>
                  <a:gd name="T6" fmla="*/ 6 w 22"/>
                  <a:gd name="T7" fmla="*/ 30 h 32"/>
                  <a:gd name="T8" fmla="*/ 8 w 22"/>
                  <a:gd name="T9" fmla="*/ 32 h 32"/>
                  <a:gd name="T10" fmla="*/ 10 w 22"/>
                  <a:gd name="T11" fmla="*/ 30 h 32"/>
                  <a:gd name="T12" fmla="*/ 10 w 22"/>
                  <a:gd name="T13" fmla="*/ 13 h 32"/>
                  <a:gd name="T14" fmla="*/ 11 w 22"/>
                  <a:gd name="T15" fmla="*/ 13 h 32"/>
                  <a:gd name="T16" fmla="*/ 11 w 22"/>
                  <a:gd name="T17" fmla="*/ 30 h 32"/>
                  <a:gd name="T18" fmla="*/ 14 w 22"/>
                  <a:gd name="T19" fmla="*/ 32 h 32"/>
                  <a:gd name="T20" fmla="*/ 16 w 22"/>
                  <a:gd name="T21" fmla="*/ 30 h 32"/>
                  <a:gd name="T22" fmla="*/ 16 w 22"/>
                  <a:gd name="T23" fmla="*/ 13 h 32"/>
                  <a:gd name="T24" fmla="*/ 22 w 22"/>
                  <a:gd name="T25" fmla="*/ 13 h 32"/>
                  <a:gd name="T26" fmla="*/ 19 w 22"/>
                  <a:gd name="T27" fmla="*/ 2 h 32"/>
                  <a:gd name="T28" fmla="*/ 10 w 22"/>
                  <a:gd name="T29" fmla="*/ 0 h 32"/>
                  <a:gd name="T30" fmla="*/ 4 w 22"/>
                  <a:gd name="T3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32">
                    <a:moveTo>
                      <a:pt x="4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21"/>
                      <a:pt x="6" y="29"/>
                      <a:pt x="6" y="30"/>
                    </a:cubicBezTo>
                    <a:cubicBezTo>
                      <a:pt x="6" y="31"/>
                      <a:pt x="7" y="32"/>
                      <a:pt x="8" y="32"/>
                    </a:cubicBezTo>
                    <a:cubicBezTo>
                      <a:pt x="9" y="32"/>
                      <a:pt x="10" y="31"/>
                      <a:pt x="10" y="30"/>
                    </a:cubicBezTo>
                    <a:cubicBezTo>
                      <a:pt x="10" y="28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28"/>
                      <a:pt x="11" y="30"/>
                    </a:cubicBezTo>
                    <a:cubicBezTo>
                      <a:pt x="11" y="31"/>
                      <a:pt x="12" y="32"/>
                      <a:pt x="14" y="32"/>
                    </a:cubicBezTo>
                    <a:cubicBezTo>
                      <a:pt x="15" y="32"/>
                      <a:pt x="16" y="31"/>
                      <a:pt x="16" y="30"/>
                    </a:cubicBezTo>
                    <a:cubicBezTo>
                      <a:pt x="16" y="29"/>
                      <a:pt x="16" y="21"/>
                      <a:pt x="16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8"/>
                      <a:pt x="20" y="4"/>
                      <a:pt x="19" y="2"/>
                    </a:cubicBezTo>
                    <a:cubicBezTo>
                      <a:pt x="16" y="1"/>
                      <a:pt x="13" y="1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7" name="Freeform 542"/>
              <p:cNvSpPr>
                <a:spLocks/>
              </p:cNvSpPr>
              <p:nvPr/>
            </p:nvSpPr>
            <p:spPr bwMode="auto">
              <a:xfrm>
                <a:off x="13525" y="1040"/>
                <a:ext cx="10" cy="10"/>
              </a:xfrm>
              <a:custGeom>
                <a:avLst/>
                <a:gdLst>
                  <a:gd name="T0" fmla="*/ 1 w 4"/>
                  <a:gd name="T1" fmla="*/ 3 h 4"/>
                  <a:gd name="T2" fmla="*/ 3 w 4"/>
                  <a:gd name="T3" fmla="*/ 4 h 4"/>
                  <a:gd name="T4" fmla="*/ 4 w 4"/>
                  <a:gd name="T5" fmla="*/ 1 h 4"/>
                  <a:gd name="T6" fmla="*/ 4 w 4"/>
                  <a:gd name="T7" fmla="*/ 0 h 4"/>
                  <a:gd name="T8" fmla="*/ 0 w 4"/>
                  <a:gd name="T9" fmla="*/ 0 h 4"/>
                  <a:gd name="T10" fmla="*/ 1 w 4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1" y="3"/>
                      <a:pt x="2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8" name="Freeform 543"/>
              <p:cNvSpPr>
                <a:spLocks/>
              </p:cNvSpPr>
              <p:nvPr/>
            </p:nvSpPr>
            <p:spPr bwMode="auto">
              <a:xfrm>
                <a:off x="13542" y="1043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4 w 4"/>
                  <a:gd name="T3" fmla="*/ 3 h 5"/>
                  <a:gd name="T4" fmla="*/ 4 w 4"/>
                  <a:gd name="T5" fmla="*/ 1 h 5"/>
                  <a:gd name="T6" fmla="*/ 0 w 4"/>
                  <a:gd name="T7" fmla="*/ 0 h 5"/>
                  <a:gd name="T8" fmla="*/ 0 w 4"/>
                  <a:gd name="T9" fmla="*/ 3 h 5"/>
                  <a:gd name="T10" fmla="*/ 2 w 4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3" y="5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89" name="Freeform 544"/>
              <p:cNvSpPr>
                <a:spLocks/>
              </p:cNvSpPr>
              <p:nvPr/>
            </p:nvSpPr>
            <p:spPr bwMode="auto">
              <a:xfrm>
                <a:off x="13130" y="877"/>
                <a:ext cx="9" cy="31"/>
              </a:xfrm>
              <a:custGeom>
                <a:avLst/>
                <a:gdLst>
                  <a:gd name="T0" fmla="*/ 0 w 4"/>
                  <a:gd name="T1" fmla="*/ 11 h 13"/>
                  <a:gd name="T2" fmla="*/ 2 w 4"/>
                  <a:gd name="T3" fmla="*/ 13 h 13"/>
                  <a:gd name="T4" fmla="*/ 4 w 4"/>
                  <a:gd name="T5" fmla="*/ 11 h 13"/>
                  <a:gd name="T6" fmla="*/ 4 w 4"/>
                  <a:gd name="T7" fmla="*/ 1 h 13"/>
                  <a:gd name="T8" fmla="*/ 0 w 4"/>
                  <a:gd name="T9" fmla="*/ 0 h 13"/>
                  <a:gd name="T10" fmla="*/ 0 w 4"/>
                  <a:gd name="T1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3">
                    <a:moveTo>
                      <a:pt x="0" y="11"/>
                    </a:move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2"/>
                      <a:pt x="4" y="11"/>
                    </a:cubicBezTo>
                    <a:cubicBezTo>
                      <a:pt x="4" y="10"/>
                      <a:pt x="4" y="5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3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0" name="Freeform 545"/>
              <p:cNvSpPr>
                <a:spLocks/>
              </p:cNvSpPr>
              <p:nvPr/>
            </p:nvSpPr>
            <p:spPr bwMode="auto">
              <a:xfrm>
                <a:off x="13016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1" name="Oval 546"/>
              <p:cNvSpPr>
                <a:spLocks noChangeArrowheads="1"/>
              </p:cNvSpPr>
              <p:nvPr/>
            </p:nvSpPr>
            <p:spPr bwMode="auto">
              <a:xfrm>
                <a:off x="13035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2" name="Freeform 547"/>
              <p:cNvSpPr>
                <a:spLocks/>
              </p:cNvSpPr>
              <p:nvPr/>
            </p:nvSpPr>
            <p:spPr bwMode="auto">
              <a:xfrm>
                <a:off x="13021" y="1000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8 h 47"/>
                  <a:gd name="T10" fmla="*/ 5 w 22"/>
                  <a:gd name="T11" fmla="*/ 8 h 47"/>
                  <a:gd name="T12" fmla="*/ 5 w 22"/>
                  <a:gd name="T13" fmla="*/ 44 h 47"/>
                  <a:gd name="T14" fmla="*/ 8 w 22"/>
                  <a:gd name="T15" fmla="*/ 47 h 47"/>
                  <a:gd name="T16" fmla="*/ 11 w 22"/>
                  <a:gd name="T17" fmla="*/ 44 h 47"/>
                  <a:gd name="T18" fmla="*/ 11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8 h 47"/>
                  <a:gd name="T30" fmla="*/ 18 w 22"/>
                  <a:gd name="T31" fmla="*/ 8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3" name="Oval 548"/>
              <p:cNvSpPr>
                <a:spLocks noChangeArrowheads="1"/>
              </p:cNvSpPr>
              <p:nvPr/>
            </p:nvSpPr>
            <p:spPr bwMode="auto">
              <a:xfrm>
                <a:off x="13038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4" name="Freeform 549"/>
              <p:cNvSpPr>
                <a:spLocks/>
              </p:cNvSpPr>
              <p:nvPr/>
            </p:nvSpPr>
            <p:spPr bwMode="auto">
              <a:xfrm>
                <a:off x="13080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5" name="Oval 550"/>
              <p:cNvSpPr>
                <a:spLocks noChangeArrowheads="1"/>
              </p:cNvSpPr>
              <p:nvPr/>
            </p:nvSpPr>
            <p:spPr bwMode="auto">
              <a:xfrm>
                <a:off x="12971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6" name="Oval 551"/>
              <p:cNvSpPr>
                <a:spLocks noChangeArrowheads="1"/>
              </p:cNvSpPr>
              <p:nvPr/>
            </p:nvSpPr>
            <p:spPr bwMode="auto">
              <a:xfrm>
                <a:off x="13102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7" name="Oval 552"/>
              <p:cNvSpPr>
                <a:spLocks noChangeArrowheads="1"/>
              </p:cNvSpPr>
              <p:nvPr/>
            </p:nvSpPr>
            <p:spPr bwMode="auto">
              <a:xfrm>
                <a:off x="12971" y="681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8" name="Oval 553"/>
              <p:cNvSpPr>
                <a:spLocks noChangeArrowheads="1"/>
              </p:cNvSpPr>
              <p:nvPr/>
            </p:nvSpPr>
            <p:spPr bwMode="auto">
              <a:xfrm>
                <a:off x="12971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599" name="Freeform 554"/>
              <p:cNvSpPr>
                <a:spLocks/>
              </p:cNvSpPr>
              <p:nvPr/>
            </p:nvSpPr>
            <p:spPr bwMode="auto">
              <a:xfrm>
                <a:off x="12950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0" name="Freeform 555"/>
              <p:cNvSpPr>
                <a:spLocks/>
              </p:cNvSpPr>
              <p:nvPr/>
            </p:nvSpPr>
            <p:spPr bwMode="auto">
              <a:xfrm>
                <a:off x="12955" y="853"/>
                <a:ext cx="54" cy="112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5 w 23"/>
                  <a:gd name="T21" fmla="*/ 8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1" name="Freeform 556"/>
              <p:cNvSpPr>
                <a:spLocks/>
              </p:cNvSpPr>
              <p:nvPr/>
            </p:nvSpPr>
            <p:spPr bwMode="auto">
              <a:xfrm>
                <a:off x="12664" y="83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1 h 3"/>
                  <a:gd name="T6" fmla="*/ 1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2" name="Freeform 557"/>
              <p:cNvSpPr>
                <a:spLocks/>
              </p:cNvSpPr>
              <p:nvPr/>
            </p:nvSpPr>
            <p:spPr bwMode="auto">
              <a:xfrm>
                <a:off x="12770" y="756"/>
                <a:ext cx="14" cy="62"/>
              </a:xfrm>
              <a:custGeom>
                <a:avLst/>
                <a:gdLst>
                  <a:gd name="T0" fmla="*/ 0 w 6"/>
                  <a:gd name="T1" fmla="*/ 23 h 26"/>
                  <a:gd name="T2" fmla="*/ 3 w 6"/>
                  <a:gd name="T3" fmla="*/ 26 h 26"/>
                  <a:gd name="T4" fmla="*/ 6 w 6"/>
                  <a:gd name="T5" fmla="*/ 23 h 26"/>
                  <a:gd name="T6" fmla="*/ 6 w 6"/>
                  <a:gd name="T7" fmla="*/ 3 h 26"/>
                  <a:gd name="T8" fmla="*/ 0 w 6"/>
                  <a:gd name="T9" fmla="*/ 0 h 26"/>
                  <a:gd name="T10" fmla="*/ 0 w 6"/>
                  <a:gd name="T1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6">
                    <a:moveTo>
                      <a:pt x="0" y="23"/>
                    </a:moveTo>
                    <a:cubicBezTo>
                      <a:pt x="0" y="24"/>
                      <a:pt x="2" y="26"/>
                      <a:pt x="3" y="26"/>
                    </a:cubicBezTo>
                    <a:cubicBezTo>
                      <a:pt x="5" y="26"/>
                      <a:pt x="6" y="24"/>
                      <a:pt x="6" y="23"/>
                    </a:cubicBezTo>
                    <a:cubicBezTo>
                      <a:pt x="6" y="21"/>
                      <a:pt x="6" y="8"/>
                      <a:pt x="6" y="3"/>
                    </a:cubicBezTo>
                    <a:cubicBezTo>
                      <a:pt x="4" y="3"/>
                      <a:pt x="2" y="1"/>
                      <a:pt x="0" y="0"/>
                    </a:cubicBezTo>
                    <a:cubicBezTo>
                      <a:pt x="0" y="10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3" name="Freeform 558"/>
              <p:cNvSpPr>
                <a:spLocks/>
              </p:cNvSpPr>
              <p:nvPr/>
            </p:nvSpPr>
            <p:spPr bwMode="auto">
              <a:xfrm>
                <a:off x="12787" y="766"/>
                <a:ext cx="14" cy="52"/>
              </a:xfrm>
              <a:custGeom>
                <a:avLst/>
                <a:gdLst>
                  <a:gd name="T0" fmla="*/ 0 w 6"/>
                  <a:gd name="T1" fmla="*/ 0 h 22"/>
                  <a:gd name="T2" fmla="*/ 0 w 6"/>
                  <a:gd name="T3" fmla="*/ 19 h 22"/>
                  <a:gd name="T4" fmla="*/ 3 w 6"/>
                  <a:gd name="T5" fmla="*/ 22 h 22"/>
                  <a:gd name="T6" fmla="*/ 6 w 6"/>
                  <a:gd name="T7" fmla="*/ 19 h 22"/>
                  <a:gd name="T8" fmla="*/ 6 w 6"/>
                  <a:gd name="T9" fmla="*/ 0 h 22"/>
                  <a:gd name="T10" fmla="*/ 0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0" y="0"/>
                    </a:moveTo>
                    <a:cubicBezTo>
                      <a:pt x="0" y="5"/>
                      <a:pt x="0" y="17"/>
                      <a:pt x="0" y="19"/>
                    </a:cubicBezTo>
                    <a:cubicBezTo>
                      <a:pt x="0" y="20"/>
                      <a:pt x="1" y="22"/>
                      <a:pt x="3" y="22"/>
                    </a:cubicBezTo>
                    <a:cubicBezTo>
                      <a:pt x="4" y="22"/>
                      <a:pt x="6" y="20"/>
                      <a:pt x="6" y="19"/>
                    </a:cubicBezTo>
                    <a:cubicBezTo>
                      <a:pt x="6" y="18"/>
                      <a:pt x="6" y="9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4" name="Freeform 559"/>
              <p:cNvSpPr>
                <a:spLocks/>
              </p:cNvSpPr>
              <p:nvPr/>
            </p:nvSpPr>
            <p:spPr bwMode="auto">
              <a:xfrm>
                <a:off x="13021" y="707"/>
                <a:ext cx="40" cy="111"/>
              </a:xfrm>
              <a:custGeom>
                <a:avLst/>
                <a:gdLst>
                  <a:gd name="T0" fmla="*/ 0 w 17"/>
                  <a:gd name="T1" fmla="*/ 6 h 47"/>
                  <a:gd name="T2" fmla="*/ 0 w 17"/>
                  <a:gd name="T3" fmla="*/ 20 h 47"/>
                  <a:gd name="T4" fmla="*/ 2 w 17"/>
                  <a:gd name="T5" fmla="*/ 23 h 47"/>
                  <a:gd name="T6" fmla="*/ 4 w 17"/>
                  <a:gd name="T7" fmla="*/ 20 h 47"/>
                  <a:gd name="T8" fmla="*/ 4 w 17"/>
                  <a:gd name="T9" fmla="*/ 7 h 47"/>
                  <a:gd name="T10" fmla="*/ 5 w 17"/>
                  <a:gd name="T11" fmla="*/ 7 h 47"/>
                  <a:gd name="T12" fmla="*/ 5 w 17"/>
                  <a:gd name="T13" fmla="*/ 44 h 47"/>
                  <a:gd name="T14" fmla="*/ 8 w 17"/>
                  <a:gd name="T15" fmla="*/ 47 h 47"/>
                  <a:gd name="T16" fmla="*/ 11 w 17"/>
                  <a:gd name="T17" fmla="*/ 44 h 47"/>
                  <a:gd name="T18" fmla="*/ 11 w 17"/>
                  <a:gd name="T19" fmla="*/ 23 h 47"/>
                  <a:gd name="T20" fmla="*/ 12 w 17"/>
                  <a:gd name="T21" fmla="*/ 23 h 47"/>
                  <a:gd name="T22" fmla="*/ 12 w 17"/>
                  <a:gd name="T23" fmla="*/ 44 h 47"/>
                  <a:gd name="T24" fmla="*/ 14 w 17"/>
                  <a:gd name="T25" fmla="*/ 47 h 47"/>
                  <a:gd name="T26" fmla="*/ 17 w 17"/>
                  <a:gd name="T27" fmla="*/ 44 h 47"/>
                  <a:gd name="T28" fmla="*/ 17 w 17"/>
                  <a:gd name="T29" fmla="*/ 12 h 47"/>
                  <a:gd name="T30" fmla="*/ 5 w 17"/>
                  <a:gd name="T31" fmla="*/ 0 h 47"/>
                  <a:gd name="T32" fmla="*/ 0 w 17"/>
                  <a:gd name="T33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47">
                    <a:moveTo>
                      <a:pt x="0" y="6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22"/>
                      <a:pt x="17" y="12"/>
                    </a:cubicBezTo>
                    <a:cubicBezTo>
                      <a:pt x="15" y="9"/>
                      <a:pt x="11" y="5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5" name="Freeform 560"/>
              <p:cNvSpPr>
                <a:spLocks/>
              </p:cNvSpPr>
              <p:nvPr/>
            </p:nvSpPr>
            <p:spPr bwMode="auto">
              <a:xfrm>
                <a:off x="12758" y="740"/>
                <a:ext cx="10" cy="21"/>
              </a:xfrm>
              <a:custGeom>
                <a:avLst/>
                <a:gdLst>
                  <a:gd name="T0" fmla="*/ 2 w 4"/>
                  <a:gd name="T1" fmla="*/ 9 h 9"/>
                  <a:gd name="T2" fmla="*/ 4 w 4"/>
                  <a:gd name="T3" fmla="*/ 6 h 9"/>
                  <a:gd name="T4" fmla="*/ 4 w 4"/>
                  <a:gd name="T5" fmla="*/ 6 h 9"/>
                  <a:gd name="T6" fmla="*/ 0 w 4"/>
                  <a:gd name="T7" fmla="*/ 0 h 9"/>
                  <a:gd name="T8" fmla="*/ 0 w 4"/>
                  <a:gd name="T9" fmla="*/ 6 h 9"/>
                  <a:gd name="T10" fmla="*/ 2 w 4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2" y="9"/>
                    </a:moveTo>
                    <a:cubicBezTo>
                      <a:pt x="3" y="9"/>
                      <a:pt x="4" y="8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1" y="2"/>
                      <a:pt x="0" y="0"/>
                    </a:cubicBezTo>
                    <a:cubicBezTo>
                      <a:pt x="0" y="3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6" name="Freeform 561"/>
              <p:cNvSpPr>
                <a:spLocks/>
              </p:cNvSpPr>
              <p:nvPr/>
            </p:nvSpPr>
            <p:spPr bwMode="auto">
              <a:xfrm>
                <a:off x="13087" y="856"/>
                <a:ext cx="41" cy="109"/>
              </a:xfrm>
              <a:custGeom>
                <a:avLst/>
                <a:gdLst>
                  <a:gd name="T0" fmla="*/ 0 w 17"/>
                  <a:gd name="T1" fmla="*/ 5 h 46"/>
                  <a:gd name="T2" fmla="*/ 0 w 17"/>
                  <a:gd name="T3" fmla="*/ 20 h 46"/>
                  <a:gd name="T4" fmla="*/ 2 w 17"/>
                  <a:gd name="T5" fmla="*/ 22 h 46"/>
                  <a:gd name="T6" fmla="*/ 4 w 17"/>
                  <a:gd name="T7" fmla="*/ 20 h 46"/>
                  <a:gd name="T8" fmla="*/ 4 w 17"/>
                  <a:gd name="T9" fmla="*/ 7 h 46"/>
                  <a:gd name="T10" fmla="*/ 5 w 17"/>
                  <a:gd name="T11" fmla="*/ 7 h 46"/>
                  <a:gd name="T12" fmla="*/ 5 w 17"/>
                  <a:gd name="T13" fmla="*/ 43 h 46"/>
                  <a:gd name="T14" fmla="*/ 8 w 17"/>
                  <a:gd name="T15" fmla="*/ 46 h 46"/>
                  <a:gd name="T16" fmla="*/ 10 w 17"/>
                  <a:gd name="T17" fmla="*/ 43 h 46"/>
                  <a:gd name="T18" fmla="*/ 10 w 17"/>
                  <a:gd name="T19" fmla="*/ 22 h 46"/>
                  <a:gd name="T20" fmla="*/ 11 w 17"/>
                  <a:gd name="T21" fmla="*/ 22 h 46"/>
                  <a:gd name="T22" fmla="*/ 11 w 17"/>
                  <a:gd name="T23" fmla="*/ 43 h 46"/>
                  <a:gd name="T24" fmla="*/ 14 w 17"/>
                  <a:gd name="T25" fmla="*/ 46 h 46"/>
                  <a:gd name="T26" fmla="*/ 17 w 17"/>
                  <a:gd name="T27" fmla="*/ 43 h 46"/>
                  <a:gd name="T28" fmla="*/ 17 w 17"/>
                  <a:gd name="T29" fmla="*/ 8 h 46"/>
                  <a:gd name="T30" fmla="*/ 4 w 17"/>
                  <a:gd name="T31" fmla="*/ 0 h 46"/>
                  <a:gd name="T32" fmla="*/ 0 w 17"/>
                  <a:gd name="T3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46">
                    <a:moveTo>
                      <a:pt x="0" y="5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0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3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3"/>
                    </a:cubicBezTo>
                    <a:cubicBezTo>
                      <a:pt x="10" y="4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41"/>
                      <a:pt x="11" y="43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3"/>
                    </a:cubicBezTo>
                    <a:cubicBezTo>
                      <a:pt x="17" y="41"/>
                      <a:pt x="17" y="15"/>
                      <a:pt x="17" y="8"/>
                    </a:cubicBezTo>
                    <a:cubicBezTo>
                      <a:pt x="8" y="6"/>
                      <a:pt x="8" y="10"/>
                      <a:pt x="4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7" name="Freeform 562"/>
              <p:cNvSpPr>
                <a:spLocks/>
              </p:cNvSpPr>
              <p:nvPr/>
            </p:nvSpPr>
            <p:spPr bwMode="auto">
              <a:xfrm>
                <a:off x="12687" y="721"/>
                <a:ext cx="19" cy="35"/>
              </a:xfrm>
              <a:custGeom>
                <a:avLst/>
                <a:gdLst>
                  <a:gd name="T0" fmla="*/ 2 w 8"/>
                  <a:gd name="T1" fmla="*/ 14 h 15"/>
                  <a:gd name="T2" fmla="*/ 4 w 8"/>
                  <a:gd name="T3" fmla="*/ 13 h 15"/>
                  <a:gd name="T4" fmla="*/ 8 w 8"/>
                  <a:gd name="T5" fmla="*/ 0 h 15"/>
                  <a:gd name="T6" fmla="*/ 2 w 8"/>
                  <a:gd name="T7" fmla="*/ 6 h 15"/>
                  <a:gd name="T8" fmla="*/ 0 w 8"/>
                  <a:gd name="T9" fmla="*/ 12 h 15"/>
                  <a:gd name="T10" fmla="*/ 2 w 8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2" y="14"/>
                    </a:moveTo>
                    <a:cubicBezTo>
                      <a:pt x="3" y="15"/>
                      <a:pt x="4" y="14"/>
                      <a:pt x="4" y="13"/>
                    </a:cubicBezTo>
                    <a:cubicBezTo>
                      <a:pt x="4" y="12"/>
                      <a:pt x="7" y="2"/>
                      <a:pt x="8" y="0"/>
                    </a:cubicBezTo>
                    <a:cubicBezTo>
                      <a:pt x="6" y="2"/>
                      <a:pt x="4" y="3"/>
                      <a:pt x="2" y="6"/>
                    </a:cubicBezTo>
                    <a:cubicBezTo>
                      <a:pt x="1" y="9"/>
                      <a:pt x="1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8" name="Freeform 563"/>
              <p:cNvSpPr>
                <a:spLocks/>
              </p:cNvSpPr>
              <p:nvPr/>
            </p:nvSpPr>
            <p:spPr bwMode="auto">
              <a:xfrm>
                <a:off x="12694" y="711"/>
                <a:ext cx="57" cy="107"/>
              </a:xfrm>
              <a:custGeom>
                <a:avLst/>
                <a:gdLst>
                  <a:gd name="T0" fmla="*/ 5 w 24"/>
                  <a:gd name="T1" fmla="*/ 4 h 45"/>
                  <a:gd name="T2" fmla="*/ 5 w 24"/>
                  <a:gd name="T3" fmla="*/ 4 h 45"/>
                  <a:gd name="T4" fmla="*/ 6 w 24"/>
                  <a:gd name="T5" fmla="*/ 4 h 45"/>
                  <a:gd name="T6" fmla="*/ 0 w 24"/>
                  <a:gd name="T7" fmla="*/ 26 h 45"/>
                  <a:gd name="T8" fmla="*/ 6 w 24"/>
                  <a:gd name="T9" fmla="*/ 26 h 45"/>
                  <a:gd name="T10" fmla="*/ 6 w 24"/>
                  <a:gd name="T11" fmla="*/ 42 h 45"/>
                  <a:gd name="T12" fmla="*/ 8 w 24"/>
                  <a:gd name="T13" fmla="*/ 45 h 45"/>
                  <a:gd name="T14" fmla="*/ 10 w 24"/>
                  <a:gd name="T15" fmla="*/ 42 h 45"/>
                  <a:gd name="T16" fmla="*/ 10 w 24"/>
                  <a:gd name="T17" fmla="*/ 26 h 45"/>
                  <a:gd name="T18" fmla="*/ 11 w 24"/>
                  <a:gd name="T19" fmla="*/ 26 h 45"/>
                  <a:gd name="T20" fmla="*/ 11 w 24"/>
                  <a:gd name="T21" fmla="*/ 42 h 45"/>
                  <a:gd name="T22" fmla="*/ 14 w 24"/>
                  <a:gd name="T23" fmla="*/ 45 h 45"/>
                  <a:gd name="T24" fmla="*/ 16 w 24"/>
                  <a:gd name="T25" fmla="*/ 42 h 45"/>
                  <a:gd name="T26" fmla="*/ 16 w 24"/>
                  <a:gd name="T27" fmla="*/ 26 h 45"/>
                  <a:gd name="T28" fmla="*/ 22 w 24"/>
                  <a:gd name="T29" fmla="*/ 26 h 45"/>
                  <a:gd name="T30" fmla="*/ 16 w 24"/>
                  <a:gd name="T31" fmla="*/ 4 h 45"/>
                  <a:gd name="T32" fmla="*/ 17 w 24"/>
                  <a:gd name="T33" fmla="*/ 4 h 45"/>
                  <a:gd name="T34" fmla="*/ 20 w 24"/>
                  <a:gd name="T35" fmla="*/ 17 h 45"/>
                  <a:gd name="T36" fmla="*/ 23 w 24"/>
                  <a:gd name="T37" fmla="*/ 18 h 45"/>
                  <a:gd name="T38" fmla="*/ 24 w 24"/>
                  <a:gd name="T39" fmla="*/ 16 h 45"/>
                  <a:gd name="T40" fmla="*/ 20 w 24"/>
                  <a:gd name="T41" fmla="*/ 3 h 45"/>
                  <a:gd name="T42" fmla="*/ 5 w 24"/>
                  <a:gd name="T43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45"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4"/>
                      <a:pt x="6" y="41"/>
                      <a:pt x="6" y="42"/>
                    </a:cubicBezTo>
                    <a:cubicBezTo>
                      <a:pt x="6" y="44"/>
                      <a:pt x="7" y="45"/>
                      <a:pt x="8" y="45"/>
                    </a:cubicBezTo>
                    <a:cubicBezTo>
                      <a:pt x="9" y="45"/>
                      <a:pt x="10" y="44"/>
                      <a:pt x="10" y="42"/>
                    </a:cubicBezTo>
                    <a:cubicBezTo>
                      <a:pt x="10" y="41"/>
                      <a:pt x="10" y="26"/>
                      <a:pt x="10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41"/>
                      <a:pt x="11" y="42"/>
                    </a:cubicBezTo>
                    <a:cubicBezTo>
                      <a:pt x="11" y="44"/>
                      <a:pt x="12" y="45"/>
                      <a:pt x="14" y="45"/>
                    </a:cubicBezTo>
                    <a:cubicBezTo>
                      <a:pt x="15" y="45"/>
                      <a:pt x="16" y="44"/>
                      <a:pt x="16" y="42"/>
                    </a:cubicBezTo>
                    <a:cubicBezTo>
                      <a:pt x="16" y="41"/>
                      <a:pt x="16" y="34"/>
                      <a:pt x="16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20" y="16"/>
                      <a:pt x="20" y="17"/>
                    </a:cubicBezTo>
                    <a:cubicBezTo>
                      <a:pt x="21" y="18"/>
                      <a:pt x="22" y="19"/>
                      <a:pt x="23" y="18"/>
                    </a:cubicBezTo>
                    <a:cubicBezTo>
                      <a:pt x="24" y="18"/>
                      <a:pt x="24" y="17"/>
                      <a:pt x="24" y="16"/>
                    </a:cubicBezTo>
                    <a:cubicBezTo>
                      <a:pt x="24" y="16"/>
                      <a:pt x="22" y="9"/>
                      <a:pt x="20" y="3"/>
                    </a:cubicBezTo>
                    <a:cubicBezTo>
                      <a:pt x="17" y="0"/>
                      <a:pt x="13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9" name="Freeform 564"/>
              <p:cNvSpPr>
                <a:spLocks/>
              </p:cNvSpPr>
              <p:nvPr/>
            </p:nvSpPr>
            <p:spPr bwMode="auto">
              <a:xfrm>
                <a:off x="12668" y="80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0" name="Freeform 565"/>
              <p:cNvSpPr>
                <a:spLocks/>
              </p:cNvSpPr>
              <p:nvPr/>
            </p:nvSpPr>
            <p:spPr bwMode="auto">
              <a:xfrm>
                <a:off x="1295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3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1" name="Freeform 566"/>
              <p:cNvSpPr>
                <a:spLocks/>
              </p:cNvSpPr>
              <p:nvPr/>
            </p:nvSpPr>
            <p:spPr bwMode="auto">
              <a:xfrm>
                <a:off x="12623" y="853"/>
                <a:ext cx="64" cy="112"/>
              </a:xfrm>
              <a:custGeom>
                <a:avLst/>
                <a:gdLst>
                  <a:gd name="T0" fmla="*/ 0 w 27"/>
                  <a:gd name="T1" fmla="*/ 19 h 47"/>
                  <a:gd name="T2" fmla="*/ 1 w 27"/>
                  <a:gd name="T3" fmla="*/ 21 h 47"/>
                  <a:gd name="T4" fmla="*/ 3 w 27"/>
                  <a:gd name="T5" fmla="*/ 20 h 47"/>
                  <a:gd name="T6" fmla="*/ 7 w 27"/>
                  <a:gd name="T7" fmla="*/ 7 h 47"/>
                  <a:gd name="T8" fmla="*/ 8 w 27"/>
                  <a:gd name="T9" fmla="*/ 7 h 47"/>
                  <a:gd name="T10" fmla="*/ 2 w 27"/>
                  <a:gd name="T11" fmla="*/ 28 h 47"/>
                  <a:gd name="T12" fmla="*/ 8 w 27"/>
                  <a:gd name="T13" fmla="*/ 28 h 47"/>
                  <a:gd name="T14" fmla="*/ 8 w 27"/>
                  <a:gd name="T15" fmla="*/ 45 h 47"/>
                  <a:gd name="T16" fmla="*/ 10 w 27"/>
                  <a:gd name="T17" fmla="*/ 47 h 47"/>
                  <a:gd name="T18" fmla="*/ 13 w 27"/>
                  <a:gd name="T19" fmla="*/ 45 h 47"/>
                  <a:gd name="T20" fmla="*/ 13 w 27"/>
                  <a:gd name="T21" fmla="*/ 28 h 47"/>
                  <a:gd name="T22" fmla="*/ 14 w 27"/>
                  <a:gd name="T23" fmla="*/ 28 h 47"/>
                  <a:gd name="T24" fmla="*/ 14 w 27"/>
                  <a:gd name="T25" fmla="*/ 45 h 47"/>
                  <a:gd name="T26" fmla="*/ 16 w 27"/>
                  <a:gd name="T27" fmla="*/ 47 h 47"/>
                  <a:gd name="T28" fmla="*/ 18 w 27"/>
                  <a:gd name="T29" fmla="*/ 45 h 47"/>
                  <a:gd name="T30" fmla="*/ 18 w 27"/>
                  <a:gd name="T31" fmla="*/ 28 h 47"/>
                  <a:gd name="T32" fmla="*/ 24 w 27"/>
                  <a:gd name="T33" fmla="*/ 28 h 47"/>
                  <a:gd name="T34" fmla="*/ 18 w 27"/>
                  <a:gd name="T35" fmla="*/ 7 h 47"/>
                  <a:gd name="T36" fmla="*/ 19 w 27"/>
                  <a:gd name="T37" fmla="*/ 7 h 47"/>
                  <a:gd name="T38" fmla="*/ 23 w 27"/>
                  <a:gd name="T39" fmla="*/ 20 h 47"/>
                  <a:gd name="T40" fmla="*/ 25 w 27"/>
                  <a:gd name="T41" fmla="*/ 21 h 47"/>
                  <a:gd name="T42" fmla="*/ 26 w 27"/>
                  <a:gd name="T43" fmla="*/ 19 h 47"/>
                  <a:gd name="T44" fmla="*/ 22 w 27"/>
                  <a:gd name="T45" fmla="*/ 5 h 47"/>
                  <a:gd name="T46" fmla="*/ 17 w 27"/>
                  <a:gd name="T47" fmla="*/ 0 h 47"/>
                  <a:gd name="T48" fmla="*/ 17 w 27"/>
                  <a:gd name="T49" fmla="*/ 9 h 47"/>
                  <a:gd name="T50" fmla="*/ 10 w 27"/>
                  <a:gd name="T51" fmla="*/ 3 h 47"/>
                  <a:gd name="T52" fmla="*/ 5 w 27"/>
                  <a:gd name="T53" fmla="*/ 3 h 47"/>
                  <a:gd name="T54" fmla="*/ 4 w 27"/>
                  <a:gd name="T55" fmla="*/ 5 h 47"/>
                  <a:gd name="T56" fmla="*/ 0 w 27"/>
                  <a:gd name="T5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1"/>
                      <a:pt x="17" y="0"/>
                    </a:cubicBezTo>
                    <a:cubicBezTo>
                      <a:pt x="17" y="4"/>
                      <a:pt x="17" y="7"/>
                      <a:pt x="17" y="9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5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2" name="Freeform 567"/>
              <p:cNvSpPr>
                <a:spLocks/>
              </p:cNvSpPr>
              <p:nvPr/>
            </p:nvSpPr>
            <p:spPr bwMode="auto">
              <a:xfrm>
                <a:off x="13064" y="740"/>
                <a:ext cx="9" cy="21"/>
              </a:xfrm>
              <a:custGeom>
                <a:avLst/>
                <a:gdLst>
                  <a:gd name="T0" fmla="*/ 0 w 4"/>
                  <a:gd name="T1" fmla="*/ 0 h 9"/>
                  <a:gd name="T2" fmla="*/ 0 w 4"/>
                  <a:gd name="T3" fmla="*/ 6 h 9"/>
                  <a:gd name="T4" fmla="*/ 2 w 4"/>
                  <a:gd name="T5" fmla="*/ 9 h 9"/>
                  <a:gd name="T6" fmla="*/ 4 w 4"/>
                  <a:gd name="T7" fmla="*/ 7 h 9"/>
                  <a:gd name="T8" fmla="*/ 0 w 4"/>
                  <a:gd name="T9" fmla="*/ 0 h 9"/>
                  <a:gd name="T10" fmla="*/ 0 w 4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0" y="3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9"/>
                      <a:pt x="4" y="8"/>
                      <a:pt x="4" y="7"/>
                    </a:cubicBezTo>
                    <a:cubicBezTo>
                      <a:pt x="3" y="5"/>
                      <a:pt x="2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3" name="Oval 568"/>
              <p:cNvSpPr>
                <a:spLocks noChangeArrowheads="1"/>
              </p:cNvSpPr>
              <p:nvPr/>
            </p:nvSpPr>
            <p:spPr bwMode="auto">
              <a:xfrm>
                <a:off x="12775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4" name="Oval 569"/>
              <p:cNvSpPr>
                <a:spLocks noChangeArrowheads="1"/>
              </p:cNvSpPr>
              <p:nvPr/>
            </p:nvSpPr>
            <p:spPr bwMode="auto">
              <a:xfrm>
                <a:off x="12709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5" name="Freeform 570"/>
              <p:cNvSpPr>
                <a:spLocks/>
              </p:cNvSpPr>
              <p:nvPr/>
            </p:nvSpPr>
            <p:spPr bwMode="auto">
              <a:xfrm>
                <a:off x="12692" y="853"/>
                <a:ext cx="55" cy="112"/>
              </a:xfrm>
              <a:custGeom>
                <a:avLst/>
                <a:gdLst>
                  <a:gd name="T0" fmla="*/ 2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6" name="Freeform 571"/>
              <p:cNvSpPr>
                <a:spLocks/>
              </p:cNvSpPr>
              <p:nvPr/>
            </p:nvSpPr>
            <p:spPr bwMode="auto">
              <a:xfrm>
                <a:off x="12754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7" name="Freeform 572"/>
              <p:cNvSpPr>
                <a:spLocks/>
              </p:cNvSpPr>
              <p:nvPr/>
            </p:nvSpPr>
            <p:spPr bwMode="auto">
              <a:xfrm>
                <a:off x="12758" y="1000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5 w 23"/>
                  <a:gd name="T11" fmla="*/ 8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8" name="Freeform 573"/>
              <p:cNvSpPr>
                <a:spLocks/>
              </p:cNvSpPr>
              <p:nvPr/>
            </p:nvSpPr>
            <p:spPr bwMode="auto">
              <a:xfrm>
                <a:off x="12687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9" name="Oval 574"/>
              <p:cNvSpPr>
                <a:spLocks noChangeArrowheads="1"/>
              </p:cNvSpPr>
              <p:nvPr/>
            </p:nvSpPr>
            <p:spPr bwMode="auto">
              <a:xfrm>
                <a:off x="12642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0" name="Freeform 575"/>
              <p:cNvSpPr>
                <a:spLocks/>
              </p:cNvSpPr>
              <p:nvPr/>
            </p:nvSpPr>
            <p:spPr bwMode="auto">
              <a:xfrm>
                <a:off x="12628" y="100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1 w 22"/>
                  <a:gd name="T17" fmla="*/ 23 h 47"/>
                  <a:gd name="T18" fmla="*/ 11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1" name="Freeform 576"/>
              <p:cNvSpPr>
                <a:spLocks/>
              </p:cNvSpPr>
              <p:nvPr/>
            </p:nvSpPr>
            <p:spPr bwMode="auto">
              <a:xfrm>
                <a:off x="1282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2" name="Oval 577"/>
              <p:cNvSpPr>
                <a:spLocks noChangeArrowheads="1"/>
              </p:cNvSpPr>
              <p:nvPr/>
            </p:nvSpPr>
            <p:spPr bwMode="auto">
              <a:xfrm>
                <a:off x="12709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3" name="Freeform 578"/>
              <p:cNvSpPr>
                <a:spLocks/>
              </p:cNvSpPr>
              <p:nvPr/>
            </p:nvSpPr>
            <p:spPr bwMode="auto">
              <a:xfrm>
                <a:off x="12884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4" name="Freeform 579"/>
              <p:cNvSpPr>
                <a:spLocks/>
              </p:cNvSpPr>
              <p:nvPr/>
            </p:nvSpPr>
            <p:spPr bwMode="auto">
              <a:xfrm>
                <a:off x="12889" y="1000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3 w 23"/>
                  <a:gd name="T5" fmla="*/ 23 h 47"/>
                  <a:gd name="T6" fmla="*/ 5 w 23"/>
                  <a:gd name="T7" fmla="*/ 21 h 47"/>
                  <a:gd name="T8" fmla="*/ 5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7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19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5" name="Oval 580"/>
              <p:cNvSpPr>
                <a:spLocks noChangeArrowheads="1"/>
              </p:cNvSpPr>
              <p:nvPr/>
            </p:nvSpPr>
            <p:spPr bwMode="auto">
              <a:xfrm>
                <a:off x="12905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6" name="Oval 581"/>
              <p:cNvSpPr>
                <a:spLocks noChangeArrowheads="1"/>
              </p:cNvSpPr>
              <p:nvPr/>
            </p:nvSpPr>
            <p:spPr bwMode="auto">
              <a:xfrm>
                <a:off x="12839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7" name="Freeform 582"/>
              <p:cNvSpPr>
                <a:spLocks/>
              </p:cNvSpPr>
              <p:nvPr/>
            </p:nvSpPr>
            <p:spPr bwMode="auto">
              <a:xfrm>
                <a:off x="12889" y="707"/>
                <a:ext cx="54" cy="111"/>
              </a:xfrm>
              <a:custGeom>
                <a:avLst/>
                <a:gdLst>
                  <a:gd name="T0" fmla="*/ 3 w 23"/>
                  <a:gd name="T1" fmla="*/ 23 h 47"/>
                  <a:gd name="T2" fmla="*/ 5 w 23"/>
                  <a:gd name="T3" fmla="*/ 20 h 47"/>
                  <a:gd name="T4" fmla="*/ 5 w 23"/>
                  <a:gd name="T5" fmla="*/ 7 h 47"/>
                  <a:gd name="T6" fmla="*/ 6 w 23"/>
                  <a:gd name="T7" fmla="*/ 7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7 h 47"/>
                  <a:gd name="T26" fmla="*/ 19 w 23"/>
                  <a:gd name="T27" fmla="*/ 7 h 47"/>
                  <a:gd name="T28" fmla="*/ 19 w 23"/>
                  <a:gd name="T29" fmla="*/ 20 h 47"/>
                  <a:gd name="T30" fmla="*/ 21 w 23"/>
                  <a:gd name="T31" fmla="*/ 23 h 47"/>
                  <a:gd name="T32" fmla="*/ 23 w 23"/>
                  <a:gd name="T33" fmla="*/ 20 h 47"/>
                  <a:gd name="T34" fmla="*/ 23 w 23"/>
                  <a:gd name="T35" fmla="*/ 6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6 h 47"/>
                  <a:gd name="T42" fmla="*/ 0 w 23"/>
                  <a:gd name="T43" fmla="*/ 20 h 47"/>
                  <a:gd name="T44" fmla="*/ 3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3" y="23"/>
                    </a:move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8" name="Oval 583"/>
              <p:cNvSpPr>
                <a:spLocks noChangeArrowheads="1"/>
              </p:cNvSpPr>
              <p:nvPr/>
            </p:nvSpPr>
            <p:spPr bwMode="auto">
              <a:xfrm>
                <a:off x="12905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9" name="Oval 584"/>
              <p:cNvSpPr>
                <a:spLocks noChangeArrowheads="1"/>
              </p:cNvSpPr>
              <p:nvPr/>
            </p:nvSpPr>
            <p:spPr bwMode="auto">
              <a:xfrm>
                <a:off x="12905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0" name="Oval 585"/>
              <p:cNvSpPr>
                <a:spLocks noChangeArrowheads="1"/>
              </p:cNvSpPr>
              <p:nvPr/>
            </p:nvSpPr>
            <p:spPr bwMode="auto">
              <a:xfrm>
                <a:off x="1283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1" name="Freeform 586"/>
              <p:cNvSpPr>
                <a:spLocks/>
              </p:cNvSpPr>
              <p:nvPr/>
            </p:nvSpPr>
            <p:spPr bwMode="auto">
              <a:xfrm>
                <a:off x="12825" y="853"/>
                <a:ext cx="52" cy="112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2" name="Oval 587"/>
              <p:cNvSpPr>
                <a:spLocks noChangeArrowheads="1"/>
              </p:cNvSpPr>
              <p:nvPr/>
            </p:nvSpPr>
            <p:spPr bwMode="auto">
              <a:xfrm>
                <a:off x="12839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3" name="Freeform 588"/>
              <p:cNvSpPr>
                <a:spLocks/>
              </p:cNvSpPr>
              <p:nvPr/>
            </p:nvSpPr>
            <p:spPr bwMode="auto">
              <a:xfrm>
                <a:off x="12820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0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8 w 27"/>
                  <a:gd name="T27" fmla="*/ 44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4" name="Oval 589"/>
              <p:cNvSpPr>
                <a:spLocks noChangeArrowheads="1"/>
              </p:cNvSpPr>
              <p:nvPr/>
            </p:nvSpPr>
            <p:spPr bwMode="auto">
              <a:xfrm>
                <a:off x="12775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5" name="Oval 590"/>
              <p:cNvSpPr>
                <a:spLocks noChangeArrowheads="1"/>
              </p:cNvSpPr>
              <p:nvPr/>
            </p:nvSpPr>
            <p:spPr bwMode="auto">
              <a:xfrm>
                <a:off x="12581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6" name="Freeform 591"/>
              <p:cNvSpPr>
                <a:spLocks/>
              </p:cNvSpPr>
              <p:nvPr/>
            </p:nvSpPr>
            <p:spPr bwMode="auto">
              <a:xfrm>
                <a:off x="12564" y="1000"/>
                <a:ext cx="59" cy="111"/>
              </a:xfrm>
              <a:custGeom>
                <a:avLst/>
                <a:gdLst>
                  <a:gd name="T0" fmla="*/ 7 w 25"/>
                  <a:gd name="T1" fmla="*/ 7 h 47"/>
                  <a:gd name="T2" fmla="*/ 0 w 25"/>
                  <a:gd name="T3" fmla="*/ 28 h 47"/>
                  <a:gd name="T4" fmla="*/ 6 w 25"/>
                  <a:gd name="T5" fmla="*/ 28 h 47"/>
                  <a:gd name="T6" fmla="*/ 6 w 25"/>
                  <a:gd name="T7" fmla="*/ 45 h 47"/>
                  <a:gd name="T8" fmla="*/ 9 w 25"/>
                  <a:gd name="T9" fmla="*/ 47 h 47"/>
                  <a:gd name="T10" fmla="*/ 11 w 25"/>
                  <a:gd name="T11" fmla="*/ 45 h 47"/>
                  <a:gd name="T12" fmla="*/ 11 w 25"/>
                  <a:gd name="T13" fmla="*/ 28 h 47"/>
                  <a:gd name="T14" fmla="*/ 12 w 25"/>
                  <a:gd name="T15" fmla="*/ 28 h 47"/>
                  <a:gd name="T16" fmla="*/ 12 w 25"/>
                  <a:gd name="T17" fmla="*/ 45 h 47"/>
                  <a:gd name="T18" fmla="*/ 14 w 25"/>
                  <a:gd name="T19" fmla="*/ 47 h 47"/>
                  <a:gd name="T20" fmla="*/ 17 w 25"/>
                  <a:gd name="T21" fmla="*/ 45 h 47"/>
                  <a:gd name="T22" fmla="*/ 17 w 25"/>
                  <a:gd name="T23" fmla="*/ 28 h 47"/>
                  <a:gd name="T24" fmla="*/ 23 w 25"/>
                  <a:gd name="T25" fmla="*/ 28 h 47"/>
                  <a:gd name="T26" fmla="*/ 16 w 25"/>
                  <a:gd name="T27" fmla="*/ 7 h 47"/>
                  <a:gd name="T28" fmla="*/ 17 w 25"/>
                  <a:gd name="T29" fmla="*/ 7 h 47"/>
                  <a:gd name="T30" fmla="*/ 21 w 25"/>
                  <a:gd name="T31" fmla="*/ 20 h 47"/>
                  <a:gd name="T32" fmla="*/ 23 w 25"/>
                  <a:gd name="T33" fmla="*/ 21 h 47"/>
                  <a:gd name="T34" fmla="*/ 25 w 25"/>
                  <a:gd name="T35" fmla="*/ 18 h 47"/>
                  <a:gd name="T36" fmla="*/ 21 w 25"/>
                  <a:gd name="T37" fmla="*/ 5 h 47"/>
                  <a:gd name="T38" fmla="*/ 15 w 25"/>
                  <a:gd name="T39" fmla="*/ 0 h 47"/>
                  <a:gd name="T40" fmla="*/ 8 w 25"/>
                  <a:gd name="T41" fmla="*/ 0 h 47"/>
                  <a:gd name="T42" fmla="*/ 6 w 25"/>
                  <a:gd name="T43" fmla="*/ 1 h 47"/>
                  <a:gd name="T44" fmla="*/ 5 w 25"/>
                  <a:gd name="T45" fmla="*/ 8 h 47"/>
                  <a:gd name="T46" fmla="*/ 6 w 25"/>
                  <a:gd name="T47" fmla="*/ 7 h 47"/>
                  <a:gd name="T48" fmla="*/ 7 w 25"/>
                  <a:gd name="T49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7">
                    <a:moveTo>
                      <a:pt x="7" y="7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36"/>
                      <a:pt x="6" y="44"/>
                      <a:pt x="6" y="45"/>
                    </a:cubicBezTo>
                    <a:cubicBezTo>
                      <a:pt x="6" y="46"/>
                      <a:pt x="7" y="47"/>
                      <a:pt x="9" y="47"/>
                    </a:cubicBezTo>
                    <a:cubicBezTo>
                      <a:pt x="10" y="47"/>
                      <a:pt x="11" y="46"/>
                      <a:pt x="11" y="45"/>
                    </a:cubicBezTo>
                    <a:cubicBezTo>
                      <a:pt x="11" y="43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43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5"/>
                    </a:cubicBezTo>
                    <a:cubicBezTo>
                      <a:pt x="17" y="44"/>
                      <a:pt x="17" y="36"/>
                      <a:pt x="17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21" y="18"/>
                      <a:pt x="21" y="20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5" y="20"/>
                      <a:pt x="25" y="19"/>
                      <a:pt x="25" y="18"/>
                    </a:cubicBezTo>
                    <a:cubicBezTo>
                      <a:pt x="24" y="18"/>
                      <a:pt x="22" y="10"/>
                      <a:pt x="21" y="5"/>
                    </a:cubicBezTo>
                    <a:cubicBezTo>
                      <a:pt x="20" y="2"/>
                      <a:pt x="18" y="0"/>
                      <a:pt x="15" y="0"/>
                    </a:cubicBezTo>
                    <a:cubicBezTo>
                      <a:pt x="14" y="0"/>
                      <a:pt x="9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3"/>
                      <a:pt x="5" y="6"/>
                      <a:pt x="5" y="8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7" name="Freeform 592"/>
              <p:cNvSpPr>
                <a:spLocks/>
              </p:cNvSpPr>
              <p:nvPr/>
            </p:nvSpPr>
            <p:spPr bwMode="auto">
              <a:xfrm>
                <a:off x="12526" y="1097"/>
                <a:ext cx="15" cy="14"/>
              </a:xfrm>
              <a:custGeom>
                <a:avLst/>
                <a:gdLst>
                  <a:gd name="T0" fmla="*/ 3 w 6"/>
                  <a:gd name="T1" fmla="*/ 6 h 6"/>
                  <a:gd name="T2" fmla="*/ 6 w 6"/>
                  <a:gd name="T3" fmla="*/ 3 h 6"/>
                  <a:gd name="T4" fmla="*/ 6 w 6"/>
                  <a:gd name="T5" fmla="*/ 0 h 6"/>
                  <a:gd name="T6" fmla="*/ 2 w 6"/>
                  <a:gd name="T7" fmla="*/ 2 h 6"/>
                  <a:gd name="T8" fmla="*/ 0 w 6"/>
                  <a:gd name="T9" fmla="*/ 4 h 6"/>
                  <a:gd name="T10" fmla="*/ 3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5" y="6"/>
                      <a:pt x="6" y="5"/>
                      <a:pt x="6" y="3"/>
                    </a:cubicBezTo>
                    <a:cubicBezTo>
                      <a:pt x="6" y="3"/>
                      <a:pt x="6" y="1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3"/>
                      <a:pt x="1" y="3"/>
                      <a:pt x="0" y="4"/>
                    </a:cubicBezTo>
                    <a:cubicBezTo>
                      <a:pt x="1" y="5"/>
                      <a:pt x="2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8" name="Freeform 593"/>
              <p:cNvSpPr>
                <a:spLocks/>
              </p:cNvSpPr>
              <p:nvPr/>
            </p:nvSpPr>
            <p:spPr bwMode="auto">
              <a:xfrm>
                <a:off x="12576" y="863"/>
                <a:ext cx="43" cy="102"/>
              </a:xfrm>
              <a:custGeom>
                <a:avLst/>
                <a:gdLst>
                  <a:gd name="T0" fmla="*/ 3 w 18"/>
                  <a:gd name="T1" fmla="*/ 43 h 43"/>
                  <a:gd name="T2" fmla="*/ 6 w 18"/>
                  <a:gd name="T3" fmla="*/ 40 h 43"/>
                  <a:gd name="T4" fmla="*/ 6 w 18"/>
                  <a:gd name="T5" fmla="*/ 19 h 43"/>
                  <a:gd name="T6" fmla="*/ 7 w 18"/>
                  <a:gd name="T7" fmla="*/ 19 h 43"/>
                  <a:gd name="T8" fmla="*/ 7 w 18"/>
                  <a:gd name="T9" fmla="*/ 40 h 43"/>
                  <a:gd name="T10" fmla="*/ 10 w 18"/>
                  <a:gd name="T11" fmla="*/ 43 h 43"/>
                  <a:gd name="T12" fmla="*/ 13 w 18"/>
                  <a:gd name="T13" fmla="*/ 40 h 43"/>
                  <a:gd name="T14" fmla="*/ 13 w 18"/>
                  <a:gd name="T15" fmla="*/ 4 h 43"/>
                  <a:gd name="T16" fmla="*/ 14 w 18"/>
                  <a:gd name="T17" fmla="*/ 4 h 43"/>
                  <a:gd name="T18" fmla="*/ 14 w 18"/>
                  <a:gd name="T19" fmla="*/ 17 h 43"/>
                  <a:gd name="T20" fmla="*/ 16 w 18"/>
                  <a:gd name="T21" fmla="*/ 19 h 43"/>
                  <a:gd name="T22" fmla="*/ 18 w 18"/>
                  <a:gd name="T23" fmla="*/ 17 h 43"/>
                  <a:gd name="T24" fmla="*/ 18 w 18"/>
                  <a:gd name="T25" fmla="*/ 2 h 43"/>
                  <a:gd name="T26" fmla="*/ 17 w 18"/>
                  <a:gd name="T27" fmla="*/ 0 h 43"/>
                  <a:gd name="T28" fmla="*/ 0 w 18"/>
                  <a:gd name="T29" fmla="*/ 6 h 43"/>
                  <a:gd name="T30" fmla="*/ 0 w 18"/>
                  <a:gd name="T31" fmla="*/ 35 h 43"/>
                  <a:gd name="T32" fmla="*/ 1 w 18"/>
                  <a:gd name="T33" fmla="*/ 41 h 43"/>
                  <a:gd name="T34" fmla="*/ 3 w 18"/>
                  <a:gd name="T3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3">
                    <a:moveTo>
                      <a:pt x="3" y="43"/>
                    </a:moveTo>
                    <a:cubicBezTo>
                      <a:pt x="5" y="43"/>
                      <a:pt x="6" y="42"/>
                      <a:pt x="6" y="40"/>
                    </a:cubicBezTo>
                    <a:cubicBezTo>
                      <a:pt x="6" y="38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38"/>
                      <a:pt x="7" y="40"/>
                    </a:cubicBezTo>
                    <a:cubicBezTo>
                      <a:pt x="7" y="42"/>
                      <a:pt x="8" y="43"/>
                      <a:pt x="10" y="43"/>
                    </a:cubicBezTo>
                    <a:cubicBezTo>
                      <a:pt x="11" y="43"/>
                      <a:pt x="13" y="42"/>
                      <a:pt x="13" y="40"/>
                    </a:cubicBezTo>
                    <a:cubicBezTo>
                      <a:pt x="13" y="38"/>
                      <a:pt x="13" y="4"/>
                      <a:pt x="13" y="4"/>
                    </a:cubicBezTo>
                    <a:cubicBezTo>
                      <a:pt x="13" y="4"/>
                      <a:pt x="13" y="4"/>
                      <a:pt x="14" y="4"/>
                    </a:cubicBezTo>
                    <a:cubicBezTo>
                      <a:pt x="14" y="4"/>
                      <a:pt x="14" y="16"/>
                      <a:pt x="14" y="17"/>
                    </a:cubicBezTo>
                    <a:cubicBezTo>
                      <a:pt x="14" y="18"/>
                      <a:pt x="15" y="19"/>
                      <a:pt x="16" y="19"/>
                    </a:cubicBezTo>
                    <a:cubicBezTo>
                      <a:pt x="17" y="19"/>
                      <a:pt x="18" y="18"/>
                      <a:pt x="18" y="17"/>
                    </a:cubicBezTo>
                    <a:cubicBezTo>
                      <a:pt x="18" y="16"/>
                      <a:pt x="18" y="4"/>
                      <a:pt x="18" y="2"/>
                    </a:cubicBezTo>
                    <a:cubicBezTo>
                      <a:pt x="18" y="2"/>
                      <a:pt x="18" y="1"/>
                      <a:pt x="17" y="0"/>
                    </a:cubicBezTo>
                    <a:cubicBezTo>
                      <a:pt x="12" y="1"/>
                      <a:pt x="6" y="3"/>
                      <a:pt x="0" y="6"/>
                    </a:cubicBezTo>
                    <a:cubicBezTo>
                      <a:pt x="0" y="11"/>
                      <a:pt x="0" y="26"/>
                      <a:pt x="0" y="35"/>
                    </a:cubicBezTo>
                    <a:cubicBezTo>
                      <a:pt x="0" y="37"/>
                      <a:pt x="1" y="39"/>
                      <a:pt x="1" y="41"/>
                    </a:cubicBezTo>
                    <a:cubicBezTo>
                      <a:pt x="1" y="42"/>
                      <a:pt x="2" y="43"/>
                      <a:pt x="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9" name="Freeform 594"/>
              <p:cNvSpPr>
                <a:spLocks/>
              </p:cNvSpPr>
              <p:nvPr/>
            </p:nvSpPr>
            <p:spPr bwMode="auto">
              <a:xfrm>
                <a:off x="14715" y="1147"/>
                <a:ext cx="41" cy="24"/>
              </a:xfrm>
              <a:custGeom>
                <a:avLst/>
                <a:gdLst>
                  <a:gd name="T0" fmla="*/ 6 w 17"/>
                  <a:gd name="T1" fmla="*/ 0 h 10"/>
                  <a:gd name="T2" fmla="*/ 0 w 17"/>
                  <a:gd name="T3" fmla="*/ 7 h 10"/>
                  <a:gd name="T4" fmla="*/ 0 w 17"/>
                  <a:gd name="T5" fmla="*/ 10 h 10"/>
                  <a:gd name="T6" fmla="*/ 17 w 17"/>
                  <a:gd name="T7" fmla="*/ 1 h 10"/>
                  <a:gd name="T8" fmla="*/ 16 w 17"/>
                  <a:gd name="T9" fmla="*/ 0 h 10"/>
                  <a:gd name="T10" fmla="*/ 6 w 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0">
                    <a:moveTo>
                      <a:pt x="6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6" y="6"/>
                      <a:pt x="11" y="3"/>
                      <a:pt x="17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0" name="Oval 595"/>
              <p:cNvSpPr>
                <a:spLocks noChangeArrowheads="1"/>
              </p:cNvSpPr>
              <p:nvPr/>
            </p:nvSpPr>
            <p:spPr bwMode="auto">
              <a:xfrm>
                <a:off x="1473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1" name="Freeform 596"/>
              <p:cNvSpPr>
                <a:spLocks/>
              </p:cNvSpPr>
              <p:nvPr/>
            </p:nvSpPr>
            <p:spPr bwMode="auto">
              <a:xfrm>
                <a:off x="14796" y="1123"/>
                <a:ext cx="19" cy="7"/>
              </a:xfrm>
              <a:custGeom>
                <a:avLst/>
                <a:gdLst>
                  <a:gd name="T0" fmla="*/ 0 w 8"/>
                  <a:gd name="T1" fmla="*/ 3 h 3"/>
                  <a:gd name="T2" fmla="*/ 8 w 8"/>
                  <a:gd name="T3" fmla="*/ 1 h 3"/>
                  <a:gd name="T4" fmla="*/ 5 w 8"/>
                  <a:gd name="T5" fmla="*/ 0 h 3"/>
                  <a:gd name="T6" fmla="*/ 0 w 8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3" y="2"/>
                      <a:pt x="5" y="2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2" name="Oval 597"/>
              <p:cNvSpPr>
                <a:spLocks noChangeArrowheads="1"/>
              </p:cNvSpPr>
              <p:nvPr/>
            </p:nvSpPr>
            <p:spPr bwMode="auto">
              <a:xfrm>
                <a:off x="14339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3" name="Oval 598"/>
              <p:cNvSpPr>
                <a:spLocks noChangeArrowheads="1"/>
              </p:cNvSpPr>
              <p:nvPr/>
            </p:nvSpPr>
            <p:spPr bwMode="auto">
              <a:xfrm>
                <a:off x="1447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4" name="Freeform 599"/>
              <p:cNvSpPr>
                <a:spLocks/>
              </p:cNvSpPr>
              <p:nvPr/>
            </p:nvSpPr>
            <p:spPr bwMode="auto">
              <a:xfrm>
                <a:off x="14325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1 w 22"/>
                  <a:gd name="T17" fmla="*/ 44 h 46"/>
                  <a:gd name="T18" fmla="*/ 11 w 22"/>
                  <a:gd name="T19" fmla="*/ 23 h 46"/>
                  <a:gd name="T20" fmla="*/ 12 w 22"/>
                  <a:gd name="T21" fmla="*/ 23 h 46"/>
                  <a:gd name="T22" fmla="*/ 12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4" name="Group 801"/>
            <p:cNvGrpSpPr>
              <a:grpSpLocks/>
            </p:cNvGrpSpPr>
            <p:nvPr/>
          </p:nvGrpSpPr>
          <p:grpSpPr bwMode="auto">
            <a:xfrm>
              <a:off x="19464338" y="1782763"/>
              <a:ext cx="3881438" cy="684213"/>
              <a:chOff x="12261" y="1123"/>
              <a:chExt cx="2445" cy="431"/>
            </a:xfrm>
            <a:solidFill>
              <a:schemeClr val="tx1">
                <a:lumMod val="75000"/>
              </a:schemeClr>
            </a:solidFill>
          </p:grpSpPr>
          <p:sp>
            <p:nvSpPr>
              <p:cNvPr id="1245" name="Freeform 601"/>
              <p:cNvSpPr>
                <a:spLocks/>
              </p:cNvSpPr>
              <p:nvPr/>
            </p:nvSpPr>
            <p:spPr bwMode="auto">
              <a:xfrm>
                <a:off x="14192" y="1443"/>
                <a:ext cx="55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3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6" name="Oval 602"/>
              <p:cNvSpPr>
                <a:spLocks noChangeArrowheads="1"/>
              </p:cNvSpPr>
              <p:nvPr/>
            </p:nvSpPr>
            <p:spPr bwMode="auto">
              <a:xfrm>
                <a:off x="14209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7" name="Freeform 603"/>
              <p:cNvSpPr>
                <a:spLocks/>
              </p:cNvSpPr>
              <p:nvPr/>
            </p:nvSpPr>
            <p:spPr bwMode="auto">
              <a:xfrm>
                <a:off x="14188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4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8" name="Oval 604"/>
              <p:cNvSpPr>
                <a:spLocks noChangeArrowheads="1"/>
              </p:cNvSpPr>
              <p:nvPr/>
            </p:nvSpPr>
            <p:spPr bwMode="auto">
              <a:xfrm>
                <a:off x="14339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9" name="Freeform 605"/>
              <p:cNvSpPr>
                <a:spLocks/>
              </p:cNvSpPr>
              <p:nvPr/>
            </p:nvSpPr>
            <p:spPr bwMode="auto">
              <a:xfrm>
                <a:off x="14325" y="1147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7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7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0" name="Oval 606"/>
              <p:cNvSpPr>
                <a:spLocks noChangeArrowheads="1"/>
              </p:cNvSpPr>
              <p:nvPr/>
            </p:nvSpPr>
            <p:spPr bwMode="auto">
              <a:xfrm>
                <a:off x="1440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1" name="Freeform 607"/>
              <p:cNvSpPr>
                <a:spLocks/>
              </p:cNvSpPr>
              <p:nvPr/>
            </p:nvSpPr>
            <p:spPr bwMode="auto">
              <a:xfrm>
                <a:off x="14384" y="1147"/>
                <a:ext cx="64" cy="111"/>
              </a:xfrm>
              <a:custGeom>
                <a:avLst/>
                <a:gdLst>
                  <a:gd name="T0" fmla="*/ 18 w 27"/>
                  <a:gd name="T1" fmla="*/ 0 h 47"/>
                  <a:gd name="T2" fmla="*/ 10 w 27"/>
                  <a:gd name="T3" fmla="*/ 0 h 47"/>
                  <a:gd name="T4" fmla="*/ 5 w 27"/>
                  <a:gd name="T5" fmla="*/ 5 h 47"/>
                  <a:gd name="T6" fmla="*/ 1 w 27"/>
                  <a:gd name="T7" fmla="*/ 19 h 47"/>
                  <a:gd name="T8" fmla="*/ 2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3 w 27"/>
                  <a:gd name="T17" fmla="*/ 29 h 47"/>
                  <a:gd name="T18" fmla="*/ 9 w 27"/>
                  <a:gd name="T19" fmla="*/ 29 h 47"/>
                  <a:gd name="T20" fmla="*/ 9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7 w 27"/>
                  <a:gd name="T33" fmla="*/ 47 h 47"/>
                  <a:gd name="T34" fmla="*/ 19 w 27"/>
                  <a:gd name="T35" fmla="*/ 45 h 47"/>
                  <a:gd name="T36" fmla="*/ 19 w 27"/>
                  <a:gd name="T37" fmla="*/ 29 h 47"/>
                  <a:gd name="T38" fmla="*/ 25 w 27"/>
                  <a:gd name="T39" fmla="*/ 29 h 47"/>
                  <a:gd name="T40" fmla="*/ 19 w 27"/>
                  <a:gd name="T41" fmla="*/ 7 h 47"/>
                  <a:gd name="T42" fmla="*/ 20 w 27"/>
                  <a:gd name="T43" fmla="*/ 7 h 47"/>
                  <a:gd name="T44" fmla="*/ 24 w 27"/>
                  <a:gd name="T45" fmla="*/ 20 h 47"/>
                  <a:gd name="T46" fmla="*/ 26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8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8" y="0"/>
                    </a:move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2" name="Oval 608"/>
              <p:cNvSpPr>
                <a:spLocks noChangeArrowheads="1"/>
              </p:cNvSpPr>
              <p:nvPr/>
            </p:nvSpPr>
            <p:spPr bwMode="auto">
              <a:xfrm>
                <a:off x="1453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3" name="Freeform 609"/>
              <p:cNvSpPr>
                <a:spLocks/>
              </p:cNvSpPr>
              <p:nvPr/>
            </p:nvSpPr>
            <p:spPr bwMode="auto">
              <a:xfrm>
                <a:off x="14455" y="1147"/>
                <a:ext cx="55" cy="76"/>
              </a:xfrm>
              <a:custGeom>
                <a:avLst/>
                <a:gdLst>
                  <a:gd name="T0" fmla="*/ 17 w 23"/>
                  <a:gd name="T1" fmla="*/ 0 h 32"/>
                  <a:gd name="T2" fmla="*/ 6 w 23"/>
                  <a:gd name="T3" fmla="*/ 0 h 32"/>
                  <a:gd name="T4" fmla="*/ 0 w 23"/>
                  <a:gd name="T5" fmla="*/ 7 h 32"/>
                  <a:gd name="T6" fmla="*/ 0 w 23"/>
                  <a:gd name="T7" fmla="*/ 21 h 32"/>
                  <a:gd name="T8" fmla="*/ 2 w 23"/>
                  <a:gd name="T9" fmla="*/ 23 h 32"/>
                  <a:gd name="T10" fmla="*/ 4 w 23"/>
                  <a:gd name="T11" fmla="*/ 21 h 32"/>
                  <a:gd name="T12" fmla="*/ 4 w 23"/>
                  <a:gd name="T13" fmla="*/ 8 h 32"/>
                  <a:gd name="T14" fmla="*/ 5 w 23"/>
                  <a:gd name="T15" fmla="*/ 8 h 32"/>
                  <a:gd name="T16" fmla="*/ 5 w 23"/>
                  <a:gd name="T17" fmla="*/ 32 h 32"/>
                  <a:gd name="T18" fmla="*/ 11 w 23"/>
                  <a:gd name="T19" fmla="*/ 25 h 32"/>
                  <a:gd name="T20" fmla="*/ 11 w 23"/>
                  <a:gd name="T21" fmla="*/ 23 h 32"/>
                  <a:gd name="T22" fmla="*/ 12 w 23"/>
                  <a:gd name="T23" fmla="*/ 23 h 32"/>
                  <a:gd name="T24" fmla="*/ 12 w 23"/>
                  <a:gd name="T25" fmla="*/ 24 h 32"/>
                  <a:gd name="T26" fmla="*/ 18 w 23"/>
                  <a:gd name="T27" fmla="*/ 19 h 32"/>
                  <a:gd name="T28" fmla="*/ 18 w 23"/>
                  <a:gd name="T29" fmla="*/ 8 h 32"/>
                  <a:gd name="T30" fmla="*/ 19 w 23"/>
                  <a:gd name="T31" fmla="*/ 8 h 32"/>
                  <a:gd name="T32" fmla="*/ 19 w 23"/>
                  <a:gd name="T33" fmla="*/ 18 h 32"/>
                  <a:gd name="T34" fmla="*/ 23 w 23"/>
                  <a:gd name="T35" fmla="*/ 15 h 32"/>
                  <a:gd name="T36" fmla="*/ 23 w 23"/>
                  <a:gd name="T37" fmla="*/ 7 h 32"/>
                  <a:gd name="T38" fmla="*/ 17 w 23"/>
                  <a:gd name="T3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32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21"/>
                      <a:pt x="5" y="32"/>
                    </a:cubicBezTo>
                    <a:cubicBezTo>
                      <a:pt x="7" y="30"/>
                      <a:pt x="9" y="27"/>
                      <a:pt x="11" y="25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4"/>
                      <a:pt x="12" y="24"/>
                    </a:cubicBezTo>
                    <a:cubicBezTo>
                      <a:pt x="14" y="22"/>
                      <a:pt x="16" y="21"/>
                      <a:pt x="18" y="19"/>
                    </a:cubicBezTo>
                    <a:cubicBezTo>
                      <a:pt x="18" y="13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4"/>
                      <a:pt x="19" y="18"/>
                    </a:cubicBezTo>
                    <a:cubicBezTo>
                      <a:pt x="20" y="17"/>
                      <a:pt x="21" y="16"/>
                      <a:pt x="23" y="15"/>
                    </a:cubicBezTo>
                    <a:cubicBezTo>
                      <a:pt x="23" y="12"/>
                      <a:pt x="23" y="7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4" name="Freeform 610"/>
              <p:cNvSpPr>
                <a:spLocks/>
              </p:cNvSpPr>
              <p:nvPr/>
            </p:nvSpPr>
            <p:spPr bwMode="auto">
              <a:xfrm>
                <a:off x="14320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5" name="Freeform 611"/>
              <p:cNvSpPr>
                <a:spLocks/>
              </p:cNvSpPr>
              <p:nvPr/>
            </p:nvSpPr>
            <p:spPr bwMode="auto">
              <a:xfrm>
                <a:off x="14538" y="1270"/>
                <a:ext cx="21" cy="9"/>
              </a:xfrm>
              <a:custGeom>
                <a:avLst/>
                <a:gdLst>
                  <a:gd name="T0" fmla="*/ 4 w 9"/>
                  <a:gd name="T1" fmla="*/ 0 h 4"/>
                  <a:gd name="T2" fmla="*/ 0 w 9"/>
                  <a:gd name="T3" fmla="*/ 4 h 4"/>
                  <a:gd name="T4" fmla="*/ 9 w 9"/>
                  <a:gd name="T5" fmla="*/ 3 h 4"/>
                  <a:gd name="T6" fmla="*/ 4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3" y="4"/>
                      <a:pt x="6" y="4"/>
                      <a:pt x="9" y="3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6" name="Freeform 612"/>
              <p:cNvSpPr>
                <a:spLocks/>
              </p:cNvSpPr>
              <p:nvPr/>
            </p:nvSpPr>
            <p:spPr bwMode="auto">
              <a:xfrm>
                <a:off x="14472" y="1365"/>
                <a:ext cx="9" cy="42"/>
              </a:xfrm>
              <a:custGeom>
                <a:avLst/>
                <a:gdLst>
                  <a:gd name="T0" fmla="*/ 2 w 4"/>
                  <a:gd name="T1" fmla="*/ 18 h 18"/>
                  <a:gd name="T2" fmla="*/ 4 w 4"/>
                  <a:gd name="T3" fmla="*/ 16 h 18"/>
                  <a:gd name="T4" fmla="*/ 4 w 4"/>
                  <a:gd name="T5" fmla="*/ 0 h 18"/>
                  <a:gd name="T6" fmla="*/ 0 w 4"/>
                  <a:gd name="T7" fmla="*/ 3 h 18"/>
                  <a:gd name="T8" fmla="*/ 0 w 4"/>
                  <a:gd name="T9" fmla="*/ 16 h 18"/>
                  <a:gd name="T10" fmla="*/ 2 w 4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8">
                    <a:moveTo>
                      <a:pt x="2" y="18"/>
                    </a:moveTo>
                    <a:cubicBezTo>
                      <a:pt x="3" y="18"/>
                      <a:pt x="4" y="17"/>
                      <a:pt x="4" y="16"/>
                    </a:cubicBezTo>
                    <a:cubicBezTo>
                      <a:pt x="4" y="14"/>
                      <a:pt x="4" y="3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9"/>
                      <a:pt x="0" y="15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7" name="Freeform 613"/>
              <p:cNvSpPr>
                <a:spLocks/>
              </p:cNvSpPr>
              <p:nvPr/>
            </p:nvSpPr>
            <p:spPr bwMode="auto">
              <a:xfrm>
                <a:off x="14533" y="1350"/>
                <a:ext cx="14" cy="57"/>
              </a:xfrm>
              <a:custGeom>
                <a:avLst/>
                <a:gdLst>
                  <a:gd name="T0" fmla="*/ 3 w 6"/>
                  <a:gd name="T1" fmla="*/ 24 h 24"/>
                  <a:gd name="T2" fmla="*/ 6 w 6"/>
                  <a:gd name="T3" fmla="*/ 21 h 24"/>
                  <a:gd name="T4" fmla="*/ 6 w 6"/>
                  <a:gd name="T5" fmla="*/ 2 h 24"/>
                  <a:gd name="T6" fmla="*/ 0 w 6"/>
                  <a:gd name="T7" fmla="*/ 0 h 24"/>
                  <a:gd name="T8" fmla="*/ 0 w 6"/>
                  <a:gd name="T9" fmla="*/ 21 h 24"/>
                  <a:gd name="T10" fmla="*/ 3 w 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4">
                    <a:moveTo>
                      <a:pt x="3" y="24"/>
                    </a:moveTo>
                    <a:cubicBezTo>
                      <a:pt x="4" y="24"/>
                      <a:pt x="6" y="22"/>
                      <a:pt x="6" y="21"/>
                    </a:cubicBezTo>
                    <a:cubicBezTo>
                      <a:pt x="6" y="19"/>
                      <a:pt x="6" y="7"/>
                      <a:pt x="6" y="2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10"/>
                      <a:pt x="0" y="20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8" name="Freeform 614"/>
              <p:cNvSpPr>
                <a:spLocks/>
              </p:cNvSpPr>
              <p:nvPr/>
            </p:nvSpPr>
            <p:spPr bwMode="auto">
              <a:xfrm>
                <a:off x="14484" y="1353"/>
                <a:ext cx="26" cy="54"/>
              </a:xfrm>
              <a:custGeom>
                <a:avLst/>
                <a:gdLst>
                  <a:gd name="T0" fmla="*/ 0 w 11"/>
                  <a:gd name="T1" fmla="*/ 21 h 23"/>
                  <a:gd name="T2" fmla="*/ 2 w 11"/>
                  <a:gd name="T3" fmla="*/ 23 h 23"/>
                  <a:gd name="T4" fmla="*/ 5 w 11"/>
                  <a:gd name="T5" fmla="*/ 21 h 23"/>
                  <a:gd name="T6" fmla="*/ 5 w 11"/>
                  <a:gd name="T7" fmla="*/ 4 h 23"/>
                  <a:gd name="T8" fmla="*/ 11 w 11"/>
                  <a:gd name="T9" fmla="*/ 4 h 23"/>
                  <a:gd name="T10" fmla="*/ 10 w 11"/>
                  <a:gd name="T11" fmla="*/ 0 h 23"/>
                  <a:gd name="T12" fmla="*/ 0 w 11"/>
                  <a:gd name="T13" fmla="*/ 4 h 23"/>
                  <a:gd name="T14" fmla="*/ 0 w 11"/>
                  <a:gd name="T15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12"/>
                      <a:pt x="5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3"/>
                      <a:pt x="10" y="1"/>
                      <a:pt x="10" y="0"/>
                    </a:cubicBezTo>
                    <a:cubicBezTo>
                      <a:pt x="6" y="1"/>
                      <a:pt x="3" y="2"/>
                      <a:pt x="0" y="4"/>
                    </a:cubicBezTo>
                    <a:cubicBezTo>
                      <a:pt x="0" y="6"/>
                      <a:pt x="0" y="19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59" name="Freeform 615"/>
              <p:cNvSpPr>
                <a:spLocks/>
              </p:cNvSpPr>
              <p:nvPr/>
            </p:nvSpPr>
            <p:spPr bwMode="auto">
              <a:xfrm>
                <a:off x="14550" y="1358"/>
                <a:ext cx="12" cy="49"/>
              </a:xfrm>
              <a:custGeom>
                <a:avLst/>
                <a:gdLst>
                  <a:gd name="T0" fmla="*/ 0 w 5"/>
                  <a:gd name="T1" fmla="*/ 0 h 21"/>
                  <a:gd name="T2" fmla="*/ 0 w 5"/>
                  <a:gd name="T3" fmla="*/ 18 h 21"/>
                  <a:gd name="T4" fmla="*/ 3 w 5"/>
                  <a:gd name="T5" fmla="*/ 21 h 21"/>
                  <a:gd name="T6" fmla="*/ 5 w 5"/>
                  <a:gd name="T7" fmla="*/ 18 h 21"/>
                  <a:gd name="T8" fmla="*/ 5 w 5"/>
                  <a:gd name="T9" fmla="*/ 3 h 21"/>
                  <a:gd name="T10" fmla="*/ 3 w 5"/>
                  <a:gd name="T11" fmla="*/ 2 h 21"/>
                  <a:gd name="T12" fmla="*/ 0 w 5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cubicBezTo>
                      <a:pt x="0" y="5"/>
                      <a:pt x="0" y="16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4" y="21"/>
                      <a:pt x="5" y="19"/>
                      <a:pt x="5" y="18"/>
                    </a:cubicBezTo>
                    <a:cubicBezTo>
                      <a:pt x="5" y="17"/>
                      <a:pt x="5" y="11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0" name="Freeform 616"/>
              <p:cNvSpPr>
                <a:spLocks/>
              </p:cNvSpPr>
              <p:nvPr/>
            </p:nvSpPr>
            <p:spPr bwMode="auto">
              <a:xfrm>
                <a:off x="14538" y="1417"/>
                <a:ext cx="21" cy="21"/>
              </a:xfrm>
              <a:custGeom>
                <a:avLst/>
                <a:gdLst>
                  <a:gd name="T0" fmla="*/ 4 w 9"/>
                  <a:gd name="T1" fmla="*/ 0 h 9"/>
                  <a:gd name="T2" fmla="*/ 0 w 9"/>
                  <a:gd name="T3" fmla="*/ 5 h 9"/>
                  <a:gd name="T4" fmla="*/ 2 w 9"/>
                  <a:gd name="T5" fmla="*/ 9 h 9"/>
                  <a:gd name="T6" fmla="*/ 9 w 9"/>
                  <a:gd name="T7" fmla="*/ 4 h 9"/>
                  <a:gd name="T8" fmla="*/ 4 w 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4" y="7"/>
                      <a:pt x="7" y="5"/>
                      <a:pt x="9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1" name="Freeform 617"/>
              <p:cNvSpPr>
                <a:spLocks/>
              </p:cNvSpPr>
              <p:nvPr/>
            </p:nvSpPr>
            <p:spPr bwMode="auto">
              <a:xfrm>
                <a:off x="14391" y="1296"/>
                <a:ext cx="43" cy="111"/>
              </a:xfrm>
              <a:custGeom>
                <a:avLst/>
                <a:gdLst>
                  <a:gd name="T0" fmla="*/ 0 w 18"/>
                  <a:gd name="T1" fmla="*/ 6 h 47"/>
                  <a:gd name="T2" fmla="*/ 0 w 18"/>
                  <a:gd name="T3" fmla="*/ 21 h 47"/>
                  <a:gd name="T4" fmla="*/ 2 w 18"/>
                  <a:gd name="T5" fmla="*/ 23 h 47"/>
                  <a:gd name="T6" fmla="*/ 4 w 18"/>
                  <a:gd name="T7" fmla="*/ 21 h 47"/>
                  <a:gd name="T8" fmla="*/ 4 w 18"/>
                  <a:gd name="T9" fmla="*/ 7 h 47"/>
                  <a:gd name="T10" fmla="*/ 5 w 18"/>
                  <a:gd name="T11" fmla="*/ 7 h 47"/>
                  <a:gd name="T12" fmla="*/ 5 w 18"/>
                  <a:gd name="T13" fmla="*/ 44 h 47"/>
                  <a:gd name="T14" fmla="*/ 8 w 18"/>
                  <a:gd name="T15" fmla="*/ 47 h 47"/>
                  <a:gd name="T16" fmla="*/ 10 w 18"/>
                  <a:gd name="T17" fmla="*/ 44 h 47"/>
                  <a:gd name="T18" fmla="*/ 10 w 18"/>
                  <a:gd name="T19" fmla="*/ 39 h 47"/>
                  <a:gd name="T20" fmla="*/ 9 w 18"/>
                  <a:gd name="T21" fmla="*/ 39 h 47"/>
                  <a:gd name="T22" fmla="*/ 10 w 18"/>
                  <a:gd name="T23" fmla="*/ 37 h 47"/>
                  <a:gd name="T24" fmla="*/ 10 w 18"/>
                  <a:gd name="T25" fmla="*/ 23 h 47"/>
                  <a:gd name="T26" fmla="*/ 11 w 18"/>
                  <a:gd name="T27" fmla="*/ 23 h 47"/>
                  <a:gd name="T28" fmla="*/ 11 w 18"/>
                  <a:gd name="T29" fmla="*/ 36 h 47"/>
                  <a:gd name="T30" fmla="*/ 12 w 18"/>
                  <a:gd name="T31" fmla="*/ 11 h 47"/>
                  <a:gd name="T32" fmla="*/ 4 w 18"/>
                  <a:gd name="T33" fmla="*/ 0 h 47"/>
                  <a:gd name="T34" fmla="*/ 0 w 18"/>
                  <a:gd name="T3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3"/>
                      <a:pt x="10" y="42"/>
                      <a:pt x="10" y="39"/>
                    </a:cubicBezTo>
                    <a:cubicBezTo>
                      <a:pt x="10" y="39"/>
                      <a:pt x="9" y="39"/>
                      <a:pt x="9" y="39"/>
                    </a:cubicBezTo>
                    <a:cubicBezTo>
                      <a:pt x="9" y="38"/>
                      <a:pt x="10" y="38"/>
                      <a:pt x="10" y="37"/>
                    </a:cubicBezTo>
                    <a:cubicBezTo>
                      <a:pt x="10" y="3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30"/>
                      <a:pt x="11" y="36"/>
                    </a:cubicBezTo>
                    <a:cubicBezTo>
                      <a:pt x="18" y="26"/>
                      <a:pt x="11" y="19"/>
                      <a:pt x="12" y="11"/>
                    </a:cubicBezTo>
                    <a:cubicBezTo>
                      <a:pt x="12" y="7"/>
                      <a:pt x="6" y="5"/>
                      <a:pt x="4" y="0"/>
                    </a:cubicBezTo>
                    <a:cubicBezTo>
                      <a:pt x="2" y="1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2" name="Oval 618"/>
              <p:cNvSpPr>
                <a:spLocks noChangeArrowheads="1"/>
              </p:cNvSpPr>
              <p:nvPr/>
            </p:nvSpPr>
            <p:spPr bwMode="auto">
              <a:xfrm>
                <a:off x="14339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3" name="Freeform 619"/>
              <p:cNvSpPr>
                <a:spLocks/>
              </p:cNvSpPr>
              <p:nvPr/>
            </p:nvSpPr>
            <p:spPr bwMode="auto">
              <a:xfrm>
                <a:off x="14455" y="1443"/>
                <a:ext cx="55" cy="45"/>
              </a:xfrm>
              <a:custGeom>
                <a:avLst/>
                <a:gdLst>
                  <a:gd name="T0" fmla="*/ 17 w 23"/>
                  <a:gd name="T1" fmla="*/ 0 h 19"/>
                  <a:gd name="T2" fmla="*/ 6 w 23"/>
                  <a:gd name="T3" fmla="*/ 0 h 19"/>
                  <a:gd name="T4" fmla="*/ 0 w 23"/>
                  <a:gd name="T5" fmla="*/ 6 h 19"/>
                  <a:gd name="T6" fmla="*/ 0 w 23"/>
                  <a:gd name="T7" fmla="*/ 19 h 19"/>
                  <a:gd name="T8" fmla="*/ 4 w 23"/>
                  <a:gd name="T9" fmla="*/ 16 h 19"/>
                  <a:gd name="T10" fmla="*/ 4 w 23"/>
                  <a:gd name="T11" fmla="*/ 7 h 19"/>
                  <a:gd name="T12" fmla="*/ 5 w 23"/>
                  <a:gd name="T13" fmla="*/ 7 h 19"/>
                  <a:gd name="T14" fmla="*/ 5 w 23"/>
                  <a:gd name="T15" fmla="*/ 16 h 19"/>
                  <a:gd name="T16" fmla="*/ 18 w 23"/>
                  <a:gd name="T17" fmla="*/ 9 h 19"/>
                  <a:gd name="T18" fmla="*/ 18 w 23"/>
                  <a:gd name="T19" fmla="*/ 7 h 19"/>
                  <a:gd name="T20" fmla="*/ 19 w 23"/>
                  <a:gd name="T21" fmla="*/ 7 h 19"/>
                  <a:gd name="T22" fmla="*/ 19 w 23"/>
                  <a:gd name="T23" fmla="*/ 8 h 19"/>
                  <a:gd name="T24" fmla="*/ 23 w 23"/>
                  <a:gd name="T25" fmla="*/ 6 h 19"/>
                  <a:gd name="T26" fmla="*/ 17 w 23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9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5"/>
                      <a:pt x="0" y="19"/>
                    </a:cubicBezTo>
                    <a:cubicBezTo>
                      <a:pt x="1" y="18"/>
                      <a:pt x="3" y="17"/>
                      <a:pt x="4" y="16"/>
                    </a:cubicBezTo>
                    <a:cubicBezTo>
                      <a:pt x="4" y="12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11"/>
                      <a:pt x="5" y="16"/>
                    </a:cubicBezTo>
                    <a:cubicBezTo>
                      <a:pt x="9" y="14"/>
                      <a:pt x="13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19" y="8"/>
                    </a:cubicBezTo>
                    <a:cubicBezTo>
                      <a:pt x="20" y="7"/>
                      <a:pt x="21" y="6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4" name="Freeform 620"/>
              <p:cNvSpPr>
                <a:spLocks/>
              </p:cNvSpPr>
              <p:nvPr/>
            </p:nvSpPr>
            <p:spPr bwMode="auto">
              <a:xfrm>
                <a:off x="14417" y="1388"/>
                <a:ext cx="14" cy="19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5 h 8"/>
                  <a:gd name="T4" fmla="*/ 3 w 6"/>
                  <a:gd name="T5" fmla="*/ 8 h 8"/>
                  <a:gd name="T6" fmla="*/ 6 w 6"/>
                  <a:gd name="T7" fmla="*/ 5 h 8"/>
                  <a:gd name="T8" fmla="*/ 6 w 6"/>
                  <a:gd name="T9" fmla="*/ 0 h 8"/>
                  <a:gd name="T10" fmla="*/ 0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2" y="8"/>
                      <a:pt x="3" y="8"/>
                    </a:cubicBezTo>
                    <a:cubicBezTo>
                      <a:pt x="5" y="8"/>
                      <a:pt x="6" y="6"/>
                      <a:pt x="6" y="5"/>
                    </a:cubicBezTo>
                    <a:cubicBezTo>
                      <a:pt x="6" y="4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5" name="Freeform 621"/>
              <p:cNvSpPr>
                <a:spLocks/>
              </p:cNvSpPr>
              <p:nvPr/>
            </p:nvSpPr>
            <p:spPr bwMode="auto">
              <a:xfrm>
                <a:off x="14573" y="1185"/>
                <a:ext cx="8" cy="12"/>
              </a:xfrm>
              <a:custGeom>
                <a:avLst/>
                <a:gdLst>
                  <a:gd name="T0" fmla="*/ 1 w 3"/>
                  <a:gd name="T1" fmla="*/ 5 h 5"/>
                  <a:gd name="T2" fmla="*/ 2 w 3"/>
                  <a:gd name="T3" fmla="*/ 3 h 5"/>
                  <a:gd name="T4" fmla="*/ 1 w 3"/>
                  <a:gd name="T5" fmla="*/ 0 h 5"/>
                  <a:gd name="T6" fmla="*/ 0 w 3"/>
                  <a:gd name="T7" fmla="*/ 5 h 5"/>
                  <a:gd name="T8" fmla="*/ 1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2" y="5"/>
                      <a:pt x="3" y="4"/>
                      <a:pt x="2" y="3"/>
                    </a:cubicBezTo>
                    <a:cubicBezTo>
                      <a:pt x="2" y="3"/>
                      <a:pt x="2" y="1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6" name="Oval 622"/>
              <p:cNvSpPr>
                <a:spLocks noChangeArrowheads="1"/>
              </p:cNvSpPr>
              <p:nvPr/>
            </p:nvSpPr>
            <p:spPr bwMode="auto">
              <a:xfrm>
                <a:off x="14472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7" name="Oval 623"/>
              <p:cNvSpPr>
                <a:spLocks noChangeArrowheads="1"/>
              </p:cNvSpPr>
              <p:nvPr/>
            </p:nvSpPr>
            <p:spPr bwMode="auto">
              <a:xfrm>
                <a:off x="1466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8" name="Freeform 624"/>
              <p:cNvSpPr>
                <a:spLocks/>
              </p:cNvSpPr>
              <p:nvPr/>
            </p:nvSpPr>
            <p:spPr bwMode="auto">
              <a:xfrm>
                <a:off x="14521" y="1147"/>
                <a:ext cx="52" cy="31"/>
              </a:xfrm>
              <a:custGeom>
                <a:avLst/>
                <a:gdLst>
                  <a:gd name="T0" fmla="*/ 17 w 22"/>
                  <a:gd name="T1" fmla="*/ 9 h 13"/>
                  <a:gd name="T2" fmla="*/ 16 w 22"/>
                  <a:gd name="T3" fmla="*/ 7 h 13"/>
                  <a:gd name="T4" fmla="*/ 17 w 22"/>
                  <a:gd name="T5" fmla="*/ 7 h 13"/>
                  <a:gd name="T6" fmla="*/ 18 w 22"/>
                  <a:gd name="T7" fmla="*/ 9 h 13"/>
                  <a:gd name="T8" fmla="*/ 22 w 22"/>
                  <a:gd name="T9" fmla="*/ 9 h 13"/>
                  <a:gd name="T10" fmla="*/ 20 w 22"/>
                  <a:gd name="T11" fmla="*/ 5 h 13"/>
                  <a:gd name="T12" fmla="*/ 15 w 22"/>
                  <a:gd name="T13" fmla="*/ 0 h 13"/>
                  <a:gd name="T14" fmla="*/ 7 w 22"/>
                  <a:gd name="T15" fmla="*/ 0 h 13"/>
                  <a:gd name="T16" fmla="*/ 2 w 22"/>
                  <a:gd name="T17" fmla="*/ 5 h 13"/>
                  <a:gd name="T18" fmla="*/ 0 w 22"/>
                  <a:gd name="T19" fmla="*/ 13 h 13"/>
                  <a:gd name="T20" fmla="*/ 4 w 22"/>
                  <a:gd name="T21" fmla="*/ 11 h 13"/>
                  <a:gd name="T22" fmla="*/ 5 w 22"/>
                  <a:gd name="T23" fmla="*/ 7 h 13"/>
                  <a:gd name="T24" fmla="*/ 7 w 22"/>
                  <a:gd name="T25" fmla="*/ 7 h 13"/>
                  <a:gd name="T26" fmla="*/ 6 w 22"/>
                  <a:gd name="T27" fmla="*/ 10 h 13"/>
                  <a:gd name="T28" fmla="*/ 17 w 22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13">
                    <a:moveTo>
                      <a:pt x="17" y="9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8"/>
                      <a:pt x="18" y="9"/>
                    </a:cubicBezTo>
                    <a:cubicBezTo>
                      <a:pt x="19" y="9"/>
                      <a:pt x="20" y="9"/>
                      <a:pt x="22" y="9"/>
                    </a:cubicBezTo>
                    <a:cubicBezTo>
                      <a:pt x="21" y="8"/>
                      <a:pt x="21" y="6"/>
                      <a:pt x="20" y="5"/>
                    </a:cubicBezTo>
                    <a:cubicBezTo>
                      <a:pt x="20" y="3"/>
                      <a:pt x="17" y="0"/>
                      <a:pt x="15" y="0"/>
                    </a:cubicBezTo>
                    <a:cubicBezTo>
                      <a:pt x="14" y="0"/>
                      <a:pt x="8" y="0"/>
                      <a:pt x="7" y="0"/>
                    </a:cubicBezTo>
                    <a:cubicBezTo>
                      <a:pt x="5" y="0"/>
                      <a:pt x="3" y="3"/>
                      <a:pt x="2" y="5"/>
                    </a:cubicBezTo>
                    <a:cubicBezTo>
                      <a:pt x="1" y="7"/>
                      <a:pt x="1" y="10"/>
                      <a:pt x="0" y="13"/>
                    </a:cubicBezTo>
                    <a:cubicBezTo>
                      <a:pt x="1" y="12"/>
                      <a:pt x="3" y="11"/>
                      <a:pt x="4" y="11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9" y="9"/>
                      <a:pt x="13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69" name="Freeform 625"/>
              <p:cNvSpPr>
                <a:spLocks/>
              </p:cNvSpPr>
              <p:nvPr/>
            </p:nvSpPr>
            <p:spPr bwMode="auto">
              <a:xfrm>
                <a:off x="14405" y="1270"/>
                <a:ext cx="22" cy="9"/>
              </a:xfrm>
              <a:custGeom>
                <a:avLst/>
                <a:gdLst>
                  <a:gd name="T0" fmla="*/ 5 w 9"/>
                  <a:gd name="T1" fmla="*/ 0 h 4"/>
                  <a:gd name="T2" fmla="*/ 0 w 9"/>
                  <a:gd name="T3" fmla="*/ 4 h 4"/>
                  <a:gd name="T4" fmla="*/ 9 w 9"/>
                  <a:gd name="T5" fmla="*/ 3 h 4"/>
                  <a:gd name="T6" fmla="*/ 5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5" y="0"/>
                    </a:moveTo>
                    <a:cubicBezTo>
                      <a:pt x="3" y="0"/>
                      <a:pt x="1" y="2"/>
                      <a:pt x="0" y="4"/>
                    </a:cubicBezTo>
                    <a:cubicBezTo>
                      <a:pt x="3" y="3"/>
                      <a:pt x="6" y="4"/>
                      <a:pt x="9" y="3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0" name="Oval 626"/>
              <p:cNvSpPr>
                <a:spLocks noChangeArrowheads="1"/>
              </p:cNvSpPr>
              <p:nvPr/>
            </p:nvSpPr>
            <p:spPr bwMode="auto">
              <a:xfrm>
                <a:off x="1460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1" name="Freeform 627"/>
              <p:cNvSpPr>
                <a:spLocks/>
              </p:cNvSpPr>
              <p:nvPr/>
            </p:nvSpPr>
            <p:spPr bwMode="auto">
              <a:xfrm>
                <a:off x="14254" y="1147"/>
                <a:ext cx="64" cy="111"/>
              </a:xfrm>
              <a:custGeom>
                <a:avLst/>
                <a:gdLst>
                  <a:gd name="T0" fmla="*/ 17 w 27"/>
                  <a:gd name="T1" fmla="*/ 0 h 47"/>
                  <a:gd name="T2" fmla="*/ 10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5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2" name="Freeform 628"/>
              <p:cNvSpPr>
                <a:spLocks/>
              </p:cNvSpPr>
              <p:nvPr/>
            </p:nvSpPr>
            <p:spPr bwMode="auto">
              <a:xfrm>
                <a:off x="14550" y="1216"/>
                <a:ext cx="9" cy="42"/>
              </a:xfrm>
              <a:custGeom>
                <a:avLst/>
                <a:gdLst>
                  <a:gd name="T0" fmla="*/ 0 w 4"/>
                  <a:gd name="T1" fmla="*/ 16 h 18"/>
                  <a:gd name="T2" fmla="*/ 2 w 4"/>
                  <a:gd name="T3" fmla="*/ 18 h 18"/>
                  <a:gd name="T4" fmla="*/ 4 w 4"/>
                  <a:gd name="T5" fmla="*/ 16 h 18"/>
                  <a:gd name="T6" fmla="*/ 4 w 4"/>
                  <a:gd name="T7" fmla="*/ 0 h 18"/>
                  <a:gd name="T8" fmla="*/ 0 w 4"/>
                  <a:gd name="T9" fmla="*/ 7 h 18"/>
                  <a:gd name="T10" fmla="*/ 0 w 4"/>
                  <a:gd name="T11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8">
                    <a:moveTo>
                      <a:pt x="0" y="16"/>
                    </a:move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15"/>
                      <a:pt x="4" y="8"/>
                      <a:pt x="4" y="0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11"/>
                      <a:pt x="0" y="15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3" name="Freeform 629"/>
              <p:cNvSpPr>
                <a:spLocks/>
              </p:cNvSpPr>
              <p:nvPr/>
            </p:nvSpPr>
            <p:spPr bwMode="auto">
              <a:xfrm>
                <a:off x="14588" y="1147"/>
                <a:ext cx="52" cy="111"/>
              </a:xfrm>
              <a:custGeom>
                <a:avLst/>
                <a:gdLst>
                  <a:gd name="T0" fmla="*/ 18 w 22"/>
                  <a:gd name="T1" fmla="*/ 8 h 47"/>
                  <a:gd name="T2" fmla="*/ 18 w 22"/>
                  <a:gd name="T3" fmla="*/ 21 h 47"/>
                  <a:gd name="T4" fmla="*/ 20 w 22"/>
                  <a:gd name="T5" fmla="*/ 23 h 47"/>
                  <a:gd name="T6" fmla="*/ 22 w 22"/>
                  <a:gd name="T7" fmla="*/ 21 h 47"/>
                  <a:gd name="T8" fmla="*/ 22 w 22"/>
                  <a:gd name="T9" fmla="*/ 7 h 47"/>
                  <a:gd name="T10" fmla="*/ 16 w 22"/>
                  <a:gd name="T11" fmla="*/ 0 h 47"/>
                  <a:gd name="T12" fmla="*/ 6 w 22"/>
                  <a:gd name="T13" fmla="*/ 0 h 47"/>
                  <a:gd name="T14" fmla="*/ 0 w 22"/>
                  <a:gd name="T15" fmla="*/ 7 h 47"/>
                  <a:gd name="T16" fmla="*/ 0 w 22"/>
                  <a:gd name="T17" fmla="*/ 21 h 47"/>
                  <a:gd name="T18" fmla="*/ 2 w 22"/>
                  <a:gd name="T19" fmla="*/ 23 h 47"/>
                  <a:gd name="T20" fmla="*/ 4 w 22"/>
                  <a:gd name="T21" fmla="*/ 21 h 47"/>
                  <a:gd name="T22" fmla="*/ 4 w 22"/>
                  <a:gd name="T23" fmla="*/ 8 h 47"/>
                  <a:gd name="T24" fmla="*/ 5 w 22"/>
                  <a:gd name="T25" fmla="*/ 8 h 47"/>
                  <a:gd name="T26" fmla="*/ 5 w 22"/>
                  <a:gd name="T27" fmla="*/ 44 h 47"/>
                  <a:gd name="T28" fmla="*/ 6 w 22"/>
                  <a:gd name="T29" fmla="*/ 47 h 47"/>
                  <a:gd name="T30" fmla="*/ 10 w 22"/>
                  <a:gd name="T31" fmla="*/ 44 h 47"/>
                  <a:gd name="T32" fmla="*/ 10 w 22"/>
                  <a:gd name="T33" fmla="*/ 23 h 47"/>
                  <a:gd name="T34" fmla="*/ 11 w 22"/>
                  <a:gd name="T35" fmla="*/ 23 h 47"/>
                  <a:gd name="T36" fmla="*/ 11 w 22"/>
                  <a:gd name="T37" fmla="*/ 43 h 47"/>
                  <a:gd name="T38" fmla="*/ 17 w 22"/>
                  <a:gd name="T39" fmla="*/ 39 h 47"/>
                  <a:gd name="T40" fmla="*/ 17 w 22"/>
                  <a:gd name="T41" fmla="*/ 8 h 47"/>
                  <a:gd name="T42" fmla="*/ 18 w 22"/>
                  <a:gd name="T4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47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5" y="46"/>
                      <a:pt x="6" y="47"/>
                    </a:cubicBezTo>
                    <a:cubicBezTo>
                      <a:pt x="8" y="46"/>
                      <a:pt x="9" y="45"/>
                      <a:pt x="10" y="44"/>
                    </a:cubicBezTo>
                    <a:cubicBezTo>
                      <a:pt x="10" y="40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38"/>
                      <a:pt x="11" y="43"/>
                    </a:cubicBezTo>
                    <a:cubicBezTo>
                      <a:pt x="13" y="42"/>
                      <a:pt x="15" y="40"/>
                      <a:pt x="17" y="39"/>
                    </a:cubicBezTo>
                    <a:cubicBezTo>
                      <a:pt x="17" y="2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4" name="Oval 630"/>
              <p:cNvSpPr>
                <a:spLocks noChangeArrowheads="1"/>
              </p:cNvSpPr>
              <p:nvPr/>
            </p:nvSpPr>
            <p:spPr bwMode="auto">
              <a:xfrm>
                <a:off x="1440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5" name="Freeform 631"/>
              <p:cNvSpPr>
                <a:spLocks/>
              </p:cNvSpPr>
              <p:nvPr/>
            </p:nvSpPr>
            <p:spPr bwMode="auto">
              <a:xfrm>
                <a:off x="14538" y="1234"/>
                <a:ext cx="9" cy="24"/>
              </a:xfrm>
              <a:custGeom>
                <a:avLst/>
                <a:gdLst>
                  <a:gd name="T0" fmla="*/ 1 w 4"/>
                  <a:gd name="T1" fmla="*/ 10 h 10"/>
                  <a:gd name="T2" fmla="*/ 4 w 4"/>
                  <a:gd name="T3" fmla="*/ 8 h 10"/>
                  <a:gd name="T4" fmla="*/ 4 w 4"/>
                  <a:gd name="T5" fmla="*/ 0 h 10"/>
                  <a:gd name="T6" fmla="*/ 0 w 4"/>
                  <a:gd name="T7" fmla="*/ 10 h 10"/>
                  <a:gd name="T8" fmla="*/ 1 w 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1" y="10"/>
                    </a:moveTo>
                    <a:cubicBezTo>
                      <a:pt x="3" y="10"/>
                      <a:pt x="4" y="9"/>
                      <a:pt x="4" y="8"/>
                    </a:cubicBezTo>
                    <a:cubicBezTo>
                      <a:pt x="4" y="7"/>
                      <a:pt x="4" y="4"/>
                      <a:pt x="4" y="0"/>
                    </a:cubicBezTo>
                    <a:cubicBezTo>
                      <a:pt x="2" y="3"/>
                      <a:pt x="1" y="6"/>
                      <a:pt x="0" y="10"/>
                    </a:cubicBezTo>
                    <a:cubicBezTo>
                      <a:pt x="0" y="10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6" name="Freeform 632"/>
              <p:cNvSpPr>
                <a:spLocks/>
              </p:cNvSpPr>
              <p:nvPr/>
            </p:nvSpPr>
            <p:spPr bwMode="auto">
              <a:xfrm>
                <a:off x="14647" y="1147"/>
                <a:ext cx="59" cy="69"/>
              </a:xfrm>
              <a:custGeom>
                <a:avLst/>
                <a:gdLst>
                  <a:gd name="T0" fmla="*/ 17 w 25"/>
                  <a:gd name="T1" fmla="*/ 0 h 29"/>
                  <a:gd name="T2" fmla="*/ 10 w 25"/>
                  <a:gd name="T3" fmla="*/ 0 h 29"/>
                  <a:gd name="T4" fmla="*/ 4 w 25"/>
                  <a:gd name="T5" fmla="*/ 5 h 29"/>
                  <a:gd name="T6" fmla="*/ 0 w 25"/>
                  <a:gd name="T7" fmla="*/ 19 h 29"/>
                  <a:gd name="T8" fmla="*/ 2 w 25"/>
                  <a:gd name="T9" fmla="*/ 21 h 29"/>
                  <a:gd name="T10" fmla="*/ 4 w 25"/>
                  <a:gd name="T11" fmla="*/ 20 h 29"/>
                  <a:gd name="T12" fmla="*/ 8 w 25"/>
                  <a:gd name="T13" fmla="*/ 7 h 29"/>
                  <a:gd name="T14" fmla="*/ 9 w 25"/>
                  <a:gd name="T15" fmla="*/ 7 h 29"/>
                  <a:gd name="T16" fmla="*/ 2 w 25"/>
                  <a:gd name="T17" fmla="*/ 29 h 29"/>
                  <a:gd name="T18" fmla="*/ 3 w 25"/>
                  <a:gd name="T19" fmla="*/ 29 h 29"/>
                  <a:gd name="T20" fmla="*/ 15 w 25"/>
                  <a:gd name="T21" fmla="*/ 19 h 29"/>
                  <a:gd name="T22" fmla="*/ 21 w 25"/>
                  <a:gd name="T23" fmla="*/ 15 h 29"/>
                  <a:gd name="T24" fmla="*/ 18 w 25"/>
                  <a:gd name="T25" fmla="*/ 7 h 29"/>
                  <a:gd name="T26" fmla="*/ 20 w 25"/>
                  <a:gd name="T27" fmla="*/ 7 h 29"/>
                  <a:gd name="T28" fmla="*/ 22 w 25"/>
                  <a:gd name="T29" fmla="*/ 14 h 29"/>
                  <a:gd name="T30" fmla="*/ 25 w 25"/>
                  <a:gd name="T31" fmla="*/ 12 h 29"/>
                  <a:gd name="T32" fmla="*/ 23 w 25"/>
                  <a:gd name="T33" fmla="*/ 5 h 29"/>
                  <a:gd name="T34" fmla="*/ 17 w 25"/>
                  <a:gd name="T3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9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8" y="25"/>
                      <a:pt x="11" y="22"/>
                      <a:pt x="15" y="19"/>
                    </a:cubicBezTo>
                    <a:cubicBezTo>
                      <a:pt x="17" y="17"/>
                      <a:pt x="19" y="16"/>
                      <a:pt x="21" y="15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1" y="11"/>
                      <a:pt x="22" y="14"/>
                    </a:cubicBezTo>
                    <a:cubicBezTo>
                      <a:pt x="23" y="13"/>
                      <a:pt x="24" y="13"/>
                      <a:pt x="25" y="12"/>
                    </a:cubicBezTo>
                    <a:cubicBezTo>
                      <a:pt x="24" y="10"/>
                      <a:pt x="24" y="7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7" name="Oval 633"/>
              <p:cNvSpPr>
                <a:spLocks noChangeArrowheads="1"/>
              </p:cNvSpPr>
              <p:nvPr/>
            </p:nvSpPr>
            <p:spPr bwMode="auto">
              <a:xfrm>
                <a:off x="14275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8" name="Oval 634"/>
              <p:cNvSpPr>
                <a:spLocks noChangeArrowheads="1"/>
              </p:cNvSpPr>
              <p:nvPr/>
            </p:nvSpPr>
            <p:spPr bwMode="auto">
              <a:xfrm>
                <a:off x="14275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79" name="Oval 635"/>
              <p:cNvSpPr>
                <a:spLocks noChangeArrowheads="1"/>
              </p:cNvSpPr>
              <p:nvPr/>
            </p:nvSpPr>
            <p:spPr bwMode="auto">
              <a:xfrm>
                <a:off x="14275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0" name="Freeform 636"/>
              <p:cNvSpPr>
                <a:spLocks/>
              </p:cNvSpPr>
              <p:nvPr/>
            </p:nvSpPr>
            <p:spPr bwMode="auto">
              <a:xfrm>
                <a:off x="14259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1" name="Freeform 637"/>
              <p:cNvSpPr>
                <a:spLocks/>
              </p:cNvSpPr>
              <p:nvPr/>
            </p:nvSpPr>
            <p:spPr bwMode="auto">
              <a:xfrm>
                <a:off x="14254" y="1443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0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4 h 47"/>
                  <a:gd name="T26" fmla="*/ 11 w 27"/>
                  <a:gd name="T27" fmla="*/ 47 h 47"/>
                  <a:gd name="T28" fmla="*/ 13 w 27"/>
                  <a:gd name="T29" fmla="*/ 44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4 h 47"/>
                  <a:gd name="T36" fmla="*/ 16 w 27"/>
                  <a:gd name="T37" fmla="*/ 47 h 47"/>
                  <a:gd name="T38" fmla="*/ 18 w 27"/>
                  <a:gd name="T39" fmla="*/ 44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0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1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5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2" name="Freeform 638"/>
              <p:cNvSpPr>
                <a:spLocks/>
              </p:cNvSpPr>
              <p:nvPr/>
            </p:nvSpPr>
            <p:spPr bwMode="auto">
              <a:xfrm>
                <a:off x="14384" y="1443"/>
                <a:ext cx="64" cy="111"/>
              </a:xfrm>
              <a:custGeom>
                <a:avLst/>
                <a:gdLst>
                  <a:gd name="T0" fmla="*/ 20 w 27"/>
                  <a:gd name="T1" fmla="*/ 6 h 47"/>
                  <a:gd name="T2" fmla="*/ 24 w 27"/>
                  <a:gd name="T3" fmla="*/ 19 h 47"/>
                  <a:gd name="T4" fmla="*/ 26 w 27"/>
                  <a:gd name="T5" fmla="*/ 20 h 47"/>
                  <a:gd name="T6" fmla="*/ 27 w 27"/>
                  <a:gd name="T7" fmla="*/ 18 h 47"/>
                  <a:gd name="T8" fmla="*/ 23 w 27"/>
                  <a:gd name="T9" fmla="*/ 4 h 47"/>
                  <a:gd name="T10" fmla="*/ 18 w 27"/>
                  <a:gd name="T11" fmla="*/ 0 h 47"/>
                  <a:gd name="T12" fmla="*/ 10 w 27"/>
                  <a:gd name="T13" fmla="*/ 0 h 47"/>
                  <a:gd name="T14" fmla="*/ 5 w 27"/>
                  <a:gd name="T15" fmla="*/ 4 h 47"/>
                  <a:gd name="T16" fmla="*/ 1 w 27"/>
                  <a:gd name="T17" fmla="*/ 18 h 47"/>
                  <a:gd name="T18" fmla="*/ 2 w 27"/>
                  <a:gd name="T19" fmla="*/ 20 h 47"/>
                  <a:gd name="T20" fmla="*/ 4 w 27"/>
                  <a:gd name="T21" fmla="*/ 19 h 47"/>
                  <a:gd name="T22" fmla="*/ 8 w 27"/>
                  <a:gd name="T23" fmla="*/ 6 h 47"/>
                  <a:gd name="T24" fmla="*/ 9 w 27"/>
                  <a:gd name="T25" fmla="*/ 6 h 47"/>
                  <a:gd name="T26" fmla="*/ 3 w 27"/>
                  <a:gd name="T27" fmla="*/ 28 h 47"/>
                  <a:gd name="T28" fmla="*/ 9 w 27"/>
                  <a:gd name="T29" fmla="*/ 28 h 47"/>
                  <a:gd name="T30" fmla="*/ 9 w 27"/>
                  <a:gd name="T31" fmla="*/ 44 h 47"/>
                  <a:gd name="T32" fmla="*/ 11 w 27"/>
                  <a:gd name="T33" fmla="*/ 47 h 47"/>
                  <a:gd name="T34" fmla="*/ 13 w 27"/>
                  <a:gd name="T35" fmla="*/ 44 h 47"/>
                  <a:gd name="T36" fmla="*/ 13 w 27"/>
                  <a:gd name="T37" fmla="*/ 28 h 47"/>
                  <a:gd name="T38" fmla="*/ 14 w 27"/>
                  <a:gd name="T39" fmla="*/ 28 h 47"/>
                  <a:gd name="T40" fmla="*/ 14 w 27"/>
                  <a:gd name="T41" fmla="*/ 44 h 47"/>
                  <a:gd name="T42" fmla="*/ 17 w 27"/>
                  <a:gd name="T43" fmla="*/ 47 h 47"/>
                  <a:gd name="T44" fmla="*/ 19 w 27"/>
                  <a:gd name="T45" fmla="*/ 44 h 47"/>
                  <a:gd name="T46" fmla="*/ 19 w 27"/>
                  <a:gd name="T47" fmla="*/ 28 h 47"/>
                  <a:gd name="T48" fmla="*/ 24 w 27"/>
                  <a:gd name="T49" fmla="*/ 28 h 47"/>
                  <a:gd name="T50" fmla="*/ 24 w 27"/>
                  <a:gd name="T51" fmla="*/ 25 h 47"/>
                  <a:gd name="T52" fmla="*/ 19 w 27"/>
                  <a:gd name="T53" fmla="*/ 6 h 47"/>
                  <a:gd name="T54" fmla="*/ 20 w 27"/>
                  <a:gd name="T5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" h="47">
                    <a:moveTo>
                      <a:pt x="20" y="6"/>
                    </a:move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1" y="28"/>
                      <a:pt x="23" y="28"/>
                      <a:pt x="24" y="28"/>
                    </a:cubicBezTo>
                    <a:cubicBezTo>
                      <a:pt x="24" y="27"/>
                      <a:pt x="24" y="26"/>
                      <a:pt x="24" y="2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3" name="Oval 639"/>
              <p:cNvSpPr>
                <a:spLocks noChangeArrowheads="1"/>
              </p:cNvSpPr>
              <p:nvPr/>
            </p:nvSpPr>
            <p:spPr bwMode="auto">
              <a:xfrm>
                <a:off x="14209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4" name="Freeform 640"/>
              <p:cNvSpPr>
                <a:spLocks/>
              </p:cNvSpPr>
              <p:nvPr/>
            </p:nvSpPr>
            <p:spPr bwMode="auto">
              <a:xfrm>
                <a:off x="14192" y="1147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3 w 23"/>
                  <a:gd name="T9" fmla="*/ 23 h 47"/>
                  <a:gd name="T10" fmla="*/ 5 w 23"/>
                  <a:gd name="T11" fmla="*/ 21 h 47"/>
                  <a:gd name="T12" fmla="*/ 5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5" name="Oval 641"/>
              <p:cNvSpPr>
                <a:spLocks noChangeArrowheads="1"/>
              </p:cNvSpPr>
              <p:nvPr/>
            </p:nvSpPr>
            <p:spPr bwMode="auto">
              <a:xfrm>
                <a:off x="14209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6" name="Freeform 642"/>
              <p:cNvSpPr>
                <a:spLocks/>
              </p:cNvSpPr>
              <p:nvPr/>
            </p:nvSpPr>
            <p:spPr bwMode="auto">
              <a:xfrm>
                <a:off x="14562" y="1201"/>
                <a:ext cx="14" cy="15"/>
              </a:xfrm>
              <a:custGeom>
                <a:avLst/>
                <a:gdLst>
                  <a:gd name="T0" fmla="*/ 6 w 6"/>
                  <a:gd name="T1" fmla="*/ 6 h 6"/>
                  <a:gd name="T2" fmla="*/ 4 w 6"/>
                  <a:gd name="T3" fmla="*/ 0 h 6"/>
                  <a:gd name="T4" fmla="*/ 0 w 6"/>
                  <a:gd name="T5" fmla="*/ 6 h 6"/>
                  <a:gd name="T6" fmla="*/ 6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cubicBezTo>
                      <a:pt x="5" y="3"/>
                      <a:pt x="4" y="1"/>
                      <a:pt x="4" y="0"/>
                    </a:cubicBezTo>
                    <a:cubicBezTo>
                      <a:pt x="3" y="2"/>
                      <a:pt x="1" y="4"/>
                      <a:pt x="0" y="6"/>
                    </a:cubicBezTo>
                    <a:cubicBezTo>
                      <a:pt x="5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7" name="Oval 643"/>
              <p:cNvSpPr>
                <a:spLocks noChangeArrowheads="1"/>
              </p:cNvSpPr>
              <p:nvPr/>
            </p:nvSpPr>
            <p:spPr bwMode="auto">
              <a:xfrm>
                <a:off x="13688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8" name="Freeform 644"/>
              <p:cNvSpPr>
                <a:spLocks/>
              </p:cNvSpPr>
              <p:nvPr/>
            </p:nvSpPr>
            <p:spPr bwMode="auto">
              <a:xfrm>
                <a:off x="1367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89" name="Freeform 645"/>
              <p:cNvSpPr>
                <a:spLocks/>
              </p:cNvSpPr>
              <p:nvPr/>
            </p:nvSpPr>
            <p:spPr bwMode="auto">
              <a:xfrm>
                <a:off x="14065" y="1147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0" name="Oval 646"/>
              <p:cNvSpPr>
                <a:spLocks noChangeArrowheads="1"/>
              </p:cNvSpPr>
              <p:nvPr/>
            </p:nvSpPr>
            <p:spPr bwMode="auto">
              <a:xfrm>
                <a:off x="1414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1" name="Freeform 647"/>
              <p:cNvSpPr>
                <a:spLocks/>
              </p:cNvSpPr>
              <p:nvPr/>
            </p:nvSpPr>
            <p:spPr bwMode="auto">
              <a:xfrm>
                <a:off x="14126" y="1443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0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4 h 47"/>
                  <a:gd name="T26" fmla="*/ 11 w 27"/>
                  <a:gd name="T27" fmla="*/ 47 h 47"/>
                  <a:gd name="T28" fmla="*/ 13 w 27"/>
                  <a:gd name="T29" fmla="*/ 44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4 h 47"/>
                  <a:gd name="T36" fmla="*/ 16 w 27"/>
                  <a:gd name="T37" fmla="*/ 47 h 47"/>
                  <a:gd name="T38" fmla="*/ 18 w 27"/>
                  <a:gd name="T39" fmla="*/ 44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0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2" name="Oval 648"/>
              <p:cNvSpPr>
                <a:spLocks noChangeArrowheads="1"/>
              </p:cNvSpPr>
              <p:nvPr/>
            </p:nvSpPr>
            <p:spPr bwMode="auto">
              <a:xfrm>
                <a:off x="1414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3" name="Freeform 649"/>
              <p:cNvSpPr>
                <a:spLocks/>
              </p:cNvSpPr>
              <p:nvPr/>
            </p:nvSpPr>
            <p:spPr bwMode="auto">
              <a:xfrm>
                <a:off x="1366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4" name="Oval 650"/>
              <p:cNvSpPr>
                <a:spLocks noChangeArrowheads="1"/>
              </p:cNvSpPr>
              <p:nvPr/>
            </p:nvSpPr>
            <p:spPr bwMode="auto">
              <a:xfrm>
                <a:off x="1414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5" name="Oval 651"/>
              <p:cNvSpPr>
                <a:spLocks noChangeArrowheads="1"/>
              </p:cNvSpPr>
              <p:nvPr/>
            </p:nvSpPr>
            <p:spPr bwMode="auto">
              <a:xfrm>
                <a:off x="14081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6" name="Oval 652"/>
              <p:cNvSpPr>
                <a:spLocks noChangeArrowheads="1"/>
              </p:cNvSpPr>
              <p:nvPr/>
            </p:nvSpPr>
            <p:spPr bwMode="auto">
              <a:xfrm>
                <a:off x="14081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7" name="Freeform 653"/>
              <p:cNvSpPr>
                <a:spLocks/>
              </p:cNvSpPr>
              <p:nvPr/>
            </p:nvSpPr>
            <p:spPr bwMode="auto">
              <a:xfrm>
                <a:off x="14131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8 w 23"/>
                  <a:gd name="T31" fmla="*/ 7 h 47"/>
                  <a:gd name="T32" fmla="*/ 18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8" name="Oval 654"/>
              <p:cNvSpPr>
                <a:spLocks noChangeArrowheads="1"/>
              </p:cNvSpPr>
              <p:nvPr/>
            </p:nvSpPr>
            <p:spPr bwMode="auto">
              <a:xfrm>
                <a:off x="13819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99" name="Freeform 655"/>
              <p:cNvSpPr>
                <a:spLocks/>
              </p:cNvSpPr>
              <p:nvPr/>
            </p:nvSpPr>
            <p:spPr bwMode="auto">
              <a:xfrm>
                <a:off x="1380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3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0" name="Freeform 656"/>
              <p:cNvSpPr>
                <a:spLocks/>
              </p:cNvSpPr>
              <p:nvPr/>
            </p:nvSpPr>
            <p:spPr bwMode="auto">
              <a:xfrm>
                <a:off x="1379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4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1" name="Freeform 657"/>
              <p:cNvSpPr>
                <a:spLocks/>
              </p:cNvSpPr>
              <p:nvPr/>
            </p:nvSpPr>
            <p:spPr bwMode="auto">
              <a:xfrm>
                <a:off x="14065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2" name="Freeform 658"/>
              <p:cNvSpPr>
                <a:spLocks/>
              </p:cNvSpPr>
              <p:nvPr/>
            </p:nvSpPr>
            <p:spPr bwMode="auto">
              <a:xfrm>
                <a:off x="14060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3" name="Oval 659"/>
              <p:cNvSpPr>
                <a:spLocks noChangeArrowheads="1"/>
              </p:cNvSpPr>
              <p:nvPr/>
            </p:nvSpPr>
            <p:spPr bwMode="auto">
              <a:xfrm>
                <a:off x="14081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4" name="Freeform 660"/>
              <p:cNvSpPr>
                <a:spLocks/>
              </p:cNvSpPr>
              <p:nvPr/>
            </p:nvSpPr>
            <p:spPr bwMode="auto">
              <a:xfrm>
                <a:off x="14126" y="1147"/>
                <a:ext cx="64" cy="111"/>
              </a:xfrm>
              <a:custGeom>
                <a:avLst/>
                <a:gdLst>
                  <a:gd name="T0" fmla="*/ 17 w 27"/>
                  <a:gd name="T1" fmla="*/ 0 h 47"/>
                  <a:gd name="T2" fmla="*/ 9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3 w 27"/>
                  <a:gd name="T11" fmla="*/ 20 h 47"/>
                  <a:gd name="T12" fmla="*/ 7 w 27"/>
                  <a:gd name="T13" fmla="*/ 7 h 47"/>
                  <a:gd name="T14" fmla="*/ 8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4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6 w 27"/>
                  <a:gd name="T49" fmla="*/ 19 h 47"/>
                  <a:gd name="T50" fmla="*/ 22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5" name="Oval 661"/>
              <p:cNvSpPr>
                <a:spLocks noChangeArrowheads="1"/>
              </p:cNvSpPr>
              <p:nvPr/>
            </p:nvSpPr>
            <p:spPr bwMode="auto">
              <a:xfrm>
                <a:off x="1401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6" name="Oval 662"/>
              <p:cNvSpPr>
                <a:spLocks noChangeArrowheads="1"/>
              </p:cNvSpPr>
              <p:nvPr/>
            </p:nvSpPr>
            <p:spPr bwMode="auto">
              <a:xfrm>
                <a:off x="13885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7" name="Freeform 663"/>
              <p:cNvSpPr>
                <a:spLocks/>
              </p:cNvSpPr>
              <p:nvPr/>
            </p:nvSpPr>
            <p:spPr bwMode="auto">
              <a:xfrm>
                <a:off x="13802" y="1147"/>
                <a:ext cx="54" cy="111"/>
              </a:xfrm>
              <a:custGeom>
                <a:avLst/>
                <a:gdLst>
                  <a:gd name="T0" fmla="*/ 3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3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3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8" name="Freeform 664"/>
              <p:cNvSpPr>
                <a:spLocks/>
              </p:cNvSpPr>
              <p:nvPr/>
            </p:nvSpPr>
            <p:spPr bwMode="auto">
              <a:xfrm>
                <a:off x="13868" y="1296"/>
                <a:ext cx="55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7 h 47"/>
                  <a:gd name="T20" fmla="*/ 5 w 23"/>
                  <a:gd name="T21" fmla="*/ 7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7 h 47"/>
                  <a:gd name="T40" fmla="*/ 19 w 23"/>
                  <a:gd name="T41" fmla="*/ 7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09" name="Oval 665"/>
              <p:cNvSpPr>
                <a:spLocks noChangeArrowheads="1"/>
              </p:cNvSpPr>
              <p:nvPr/>
            </p:nvSpPr>
            <p:spPr bwMode="auto">
              <a:xfrm>
                <a:off x="13819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0" name="Freeform 666"/>
              <p:cNvSpPr>
                <a:spLocks/>
              </p:cNvSpPr>
              <p:nvPr/>
            </p:nvSpPr>
            <p:spPr bwMode="auto">
              <a:xfrm>
                <a:off x="13864" y="1443"/>
                <a:ext cx="63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5" y="21"/>
                      <a:pt x="26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1" name="Oval 667"/>
              <p:cNvSpPr>
                <a:spLocks noChangeArrowheads="1"/>
              </p:cNvSpPr>
              <p:nvPr/>
            </p:nvSpPr>
            <p:spPr bwMode="auto">
              <a:xfrm>
                <a:off x="13885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2" name="Freeform 668"/>
              <p:cNvSpPr>
                <a:spLocks/>
              </p:cNvSpPr>
              <p:nvPr/>
            </p:nvSpPr>
            <p:spPr bwMode="auto">
              <a:xfrm>
                <a:off x="13935" y="1443"/>
                <a:ext cx="52" cy="109"/>
              </a:xfrm>
              <a:custGeom>
                <a:avLst/>
                <a:gdLst>
                  <a:gd name="T0" fmla="*/ 22 w 22"/>
                  <a:gd name="T1" fmla="*/ 20 h 46"/>
                  <a:gd name="T2" fmla="*/ 22 w 22"/>
                  <a:gd name="T3" fmla="*/ 6 h 46"/>
                  <a:gd name="T4" fmla="*/ 16 w 22"/>
                  <a:gd name="T5" fmla="*/ 0 h 46"/>
                  <a:gd name="T6" fmla="*/ 6 w 22"/>
                  <a:gd name="T7" fmla="*/ 0 h 46"/>
                  <a:gd name="T8" fmla="*/ 0 w 22"/>
                  <a:gd name="T9" fmla="*/ 6 h 46"/>
                  <a:gd name="T10" fmla="*/ 0 w 22"/>
                  <a:gd name="T11" fmla="*/ 20 h 46"/>
                  <a:gd name="T12" fmla="*/ 2 w 22"/>
                  <a:gd name="T13" fmla="*/ 23 h 46"/>
                  <a:gd name="T14" fmla="*/ 4 w 22"/>
                  <a:gd name="T15" fmla="*/ 20 h 46"/>
                  <a:gd name="T16" fmla="*/ 4 w 22"/>
                  <a:gd name="T17" fmla="*/ 7 h 46"/>
                  <a:gd name="T18" fmla="*/ 5 w 22"/>
                  <a:gd name="T19" fmla="*/ 7 h 46"/>
                  <a:gd name="T20" fmla="*/ 5 w 22"/>
                  <a:gd name="T21" fmla="*/ 44 h 46"/>
                  <a:gd name="T22" fmla="*/ 8 w 22"/>
                  <a:gd name="T23" fmla="*/ 46 h 46"/>
                  <a:gd name="T24" fmla="*/ 11 w 22"/>
                  <a:gd name="T25" fmla="*/ 44 h 46"/>
                  <a:gd name="T26" fmla="*/ 11 w 22"/>
                  <a:gd name="T27" fmla="*/ 23 h 46"/>
                  <a:gd name="T28" fmla="*/ 12 w 22"/>
                  <a:gd name="T29" fmla="*/ 23 h 46"/>
                  <a:gd name="T30" fmla="*/ 12 w 22"/>
                  <a:gd name="T31" fmla="*/ 44 h 46"/>
                  <a:gd name="T32" fmla="*/ 14 w 22"/>
                  <a:gd name="T33" fmla="*/ 46 h 46"/>
                  <a:gd name="T34" fmla="*/ 17 w 22"/>
                  <a:gd name="T35" fmla="*/ 44 h 46"/>
                  <a:gd name="T36" fmla="*/ 17 w 22"/>
                  <a:gd name="T37" fmla="*/ 7 h 46"/>
                  <a:gd name="T38" fmla="*/ 18 w 22"/>
                  <a:gd name="T39" fmla="*/ 7 h 46"/>
                  <a:gd name="T40" fmla="*/ 18 w 22"/>
                  <a:gd name="T41" fmla="*/ 20 h 46"/>
                  <a:gd name="T42" fmla="*/ 20 w 22"/>
                  <a:gd name="T43" fmla="*/ 23 h 46"/>
                  <a:gd name="T44" fmla="*/ 22 w 22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2" y="20"/>
                    </a:move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3" name="Freeform 669"/>
              <p:cNvSpPr>
                <a:spLocks/>
              </p:cNvSpPr>
              <p:nvPr/>
            </p:nvSpPr>
            <p:spPr bwMode="auto">
              <a:xfrm>
                <a:off x="13864" y="1147"/>
                <a:ext cx="63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6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4" name="Freeform 670"/>
              <p:cNvSpPr>
                <a:spLocks/>
              </p:cNvSpPr>
              <p:nvPr/>
            </p:nvSpPr>
            <p:spPr bwMode="auto">
              <a:xfrm>
                <a:off x="13930" y="1296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5" name="Oval 671"/>
              <p:cNvSpPr>
                <a:spLocks noChangeArrowheads="1"/>
              </p:cNvSpPr>
              <p:nvPr/>
            </p:nvSpPr>
            <p:spPr bwMode="auto">
              <a:xfrm>
                <a:off x="13949" y="1417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6" name="Oval 672"/>
              <p:cNvSpPr>
                <a:spLocks noChangeArrowheads="1"/>
              </p:cNvSpPr>
              <p:nvPr/>
            </p:nvSpPr>
            <p:spPr bwMode="auto">
              <a:xfrm>
                <a:off x="13885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7" name="Oval 673"/>
              <p:cNvSpPr>
                <a:spLocks noChangeArrowheads="1"/>
              </p:cNvSpPr>
              <p:nvPr/>
            </p:nvSpPr>
            <p:spPr bwMode="auto">
              <a:xfrm>
                <a:off x="1401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8" name="Freeform 674"/>
              <p:cNvSpPr>
                <a:spLocks/>
              </p:cNvSpPr>
              <p:nvPr/>
            </p:nvSpPr>
            <p:spPr bwMode="auto">
              <a:xfrm>
                <a:off x="13731" y="1443"/>
                <a:ext cx="66" cy="111"/>
              </a:xfrm>
              <a:custGeom>
                <a:avLst/>
                <a:gdLst>
                  <a:gd name="T0" fmla="*/ 2 w 28"/>
                  <a:gd name="T1" fmla="*/ 20 h 47"/>
                  <a:gd name="T2" fmla="*/ 4 w 28"/>
                  <a:gd name="T3" fmla="*/ 19 h 47"/>
                  <a:gd name="T4" fmla="*/ 8 w 28"/>
                  <a:gd name="T5" fmla="*/ 6 h 47"/>
                  <a:gd name="T6" fmla="*/ 9 w 28"/>
                  <a:gd name="T7" fmla="*/ 6 h 47"/>
                  <a:gd name="T8" fmla="*/ 3 w 28"/>
                  <a:gd name="T9" fmla="*/ 28 h 47"/>
                  <a:gd name="T10" fmla="*/ 9 w 28"/>
                  <a:gd name="T11" fmla="*/ 28 h 47"/>
                  <a:gd name="T12" fmla="*/ 9 w 28"/>
                  <a:gd name="T13" fmla="*/ 44 h 47"/>
                  <a:gd name="T14" fmla="*/ 11 w 28"/>
                  <a:gd name="T15" fmla="*/ 47 h 47"/>
                  <a:gd name="T16" fmla="*/ 14 w 28"/>
                  <a:gd name="T17" fmla="*/ 44 h 47"/>
                  <a:gd name="T18" fmla="*/ 14 w 28"/>
                  <a:gd name="T19" fmla="*/ 28 h 47"/>
                  <a:gd name="T20" fmla="*/ 15 w 28"/>
                  <a:gd name="T21" fmla="*/ 28 h 47"/>
                  <a:gd name="T22" fmla="*/ 15 w 28"/>
                  <a:gd name="T23" fmla="*/ 44 h 47"/>
                  <a:gd name="T24" fmla="*/ 17 w 28"/>
                  <a:gd name="T25" fmla="*/ 47 h 47"/>
                  <a:gd name="T26" fmla="*/ 19 w 28"/>
                  <a:gd name="T27" fmla="*/ 44 h 47"/>
                  <a:gd name="T28" fmla="*/ 19 w 28"/>
                  <a:gd name="T29" fmla="*/ 28 h 47"/>
                  <a:gd name="T30" fmla="*/ 25 w 28"/>
                  <a:gd name="T31" fmla="*/ 28 h 47"/>
                  <a:gd name="T32" fmla="*/ 19 w 28"/>
                  <a:gd name="T33" fmla="*/ 6 h 47"/>
                  <a:gd name="T34" fmla="*/ 20 w 28"/>
                  <a:gd name="T35" fmla="*/ 6 h 47"/>
                  <a:gd name="T36" fmla="*/ 24 w 28"/>
                  <a:gd name="T37" fmla="*/ 19 h 47"/>
                  <a:gd name="T38" fmla="*/ 26 w 28"/>
                  <a:gd name="T39" fmla="*/ 20 h 47"/>
                  <a:gd name="T40" fmla="*/ 27 w 28"/>
                  <a:gd name="T41" fmla="*/ 18 h 47"/>
                  <a:gd name="T42" fmla="*/ 23 w 28"/>
                  <a:gd name="T43" fmla="*/ 4 h 47"/>
                  <a:gd name="T44" fmla="*/ 18 w 28"/>
                  <a:gd name="T45" fmla="*/ 0 h 47"/>
                  <a:gd name="T46" fmla="*/ 10 w 28"/>
                  <a:gd name="T47" fmla="*/ 0 h 47"/>
                  <a:gd name="T48" fmla="*/ 5 w 28"/>
                  <a:gd name="T49" fmla="*/ 4 h 47"/>
                  <a:gd name="T50" fmla="*/ 1 w 28"/>
                  <a:gd name="T51" fmla="*/ 18 h 47"/>
                  <a:gd name="T52" fmla="*/ 2 w 28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19" name="Oval 675"/>
              <p:cNvSpPr>
                <a:spLocks noChangeArrowheads="1"/>
              </p:cNvSpPr>
              <p:nvPr/>
            </p:nvSpPr>
            <p:spPr bwMode="auto">
              <a:xfrm>
                <a:off x="13819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0" name="Freeform 676"/>
              <p:cNvSpPr>
                <a:spLocks/>
              </p:cNvSpPr>
              <p:nvPr/>
            </p:nvSpPr>
            <p:spPr bwMode="auto">
              <a:xfrm>
                <a:off x="13672" y="1147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1" name="Oval 677"/>
              <p:cNvSpPr>
                <a:spLocks noChangeArrowheads="1"/>
              </p:cNvSpPr>
              <p:nvPr/>
            </p:nvSpPr>
            <p:spPr bwMode="auto">
              <a:xfrm>
                <a:off x="13752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2" name="Oval 678"/>
              <p:cNvSpPr>
                <a:spLocks noChangeArrowheads="1"/>
              </p:cNvSpPr>
              <p:nvPr/>
            </p:nvSpPr>
            <p:spPr bwMode="auto">
              <a:xfrm>
                <a:off x="13949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3" name="Oval 679"/>
              <p:cNvSpPr>
                <a:spLocks noChangeArrowheads="1"/>
              </p:cNvSpPr>
              <p:nvPr/>
            </p:nvSpPr>
            <p:spPr bwMode="auto">
              <a:xfrm>
                <a:off x="13688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4" name="Oval 680"/>
              <p:cNvSpPr>
                <a:spLocks noChangeArrowheads="1"/>
              </p:cNvSpPr>
              <p:nvPr/>
            </p:nvSpPr>
            <p:spPr bwMode="auto">
              <a:xfrm>
                <a:off x="13752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5" name="Oval 681"/>
              <p:cNvSpPr>
                <a:spLocks noChangeArrowheads="1"/>
              </p:cNvSpPr>
              <p:nvPr/>
            </p:nvSpPr>
            <p:spPr bwMode="auto">
              <a:xfrm>
                <a:off x="1375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6" name="Freeform 682"/>
              <p:cNvSpPr>
                <a:spLocks/>
              </p:cNvSpPr>
              <p:nvPr/>
            </p:nvSpPr>
            <p:spPr bwMode="auto">
              <a:xfrm>
                <a:off x="13731" y="1147"/>
                <a:ext cx="66" cy="111"/>
              </a:xfrm>
              <a:custGeom>
                <a:avLst/>
                <a:gdLst>
                  <a:gd name="T0" fmla="*/ 2 w 28"/>
                  <a:gd name="T1" fmla="*/ 21 h 47"/>
                  <a:gd name="T2" fmla="*/ 4 w 28"/>
                  <a:gd name="T3" fmla="*/ 20 h 47"/>
                  <a:gd name="T4" fmla="*/ 8 w 28"/>
                  <a:gd name="T5" fmla="*/ 7 h 47"/>
                  <a:gd name="T6" fmla="*/ 9 w 28"/>
                  <a:gd name="T7" fmla="*/ 7 h 47"/>
                  <a:gd name="T8" fmla="*/ 3 w 28"/>
                  <a:gd name="T9" fmla="*/ 29 h 47"/>
                  <a:gd name="T10" fmla="*/ 9 w 28"/>
                  <a:gd name="T11" fmla="*/ 29 h 47"/>
                  <a:gd name="T12" fmla="*/ 9 w 28"/>
                  <a:gd name="T13" fmla="*/ 45 h 47"/>
                  <a:gd name="T14" fmla="*/ 11 w 28"/>
                  <a:gd name="T15" fmla="*/ 47 h 47"/>
                  <a:gd name="T16" fmla="*/ 14 w 28"/>
                  <a:gd name="T17" fmla="*/ 45 h 47"/>
                  <a:gd name="T18" fmla="*/ 14 w 28"/>
                  <a:gd name="T19" fmla="*/ 29 h 47"/>
                  <a:gd name="T20" fmla="*/ 15 w 28"/>
                  <a:gd name="T21" fmla="*/ 29 h 47"/>
                  <a:gd name="T22" fmla="*/ 15 w 28"/>
                  <a:gd name="T23" fmla="*/ 45 h 47"/>
                  <a:gd name="T24" fmla="*/ 17 w 28"/>
                  <a:gd name="T25" fmla="*/ 47 h 47"/>
                  <a:gd name="T26" fmla="*/ 19 w 28"/>
                  <a:gd name="T27" fmla="*/ 45 h 47"/>
                  <a:gd name="T28" fmla="*/ 19 w 28"/>
                  <a:gd name="T29" fmla="*/ 29 h 47"/>
                  <a:gd name="T30" fmla="*/ 25 w 28"/>
                  <a:gd name="T31" fmla="*/ 29 h 47"/>
                  <a:gd name="T32" fmla="*/ 19 w 28"/>
                  <a:gd name="T33" fmla="*/ 7 h 47"/>
                  <a:gd name="T34" fmla="*/ 20 w 28"/>
                  <a:gd name="T35" fmla="*/ 7 h 47"/>
                  <a:gd name="T36" fmla="*/ 24 w 28"/>
                  <a:gd name="T37" fmla="*/ 20 h 47"/>
                  <a:gd name="T38" fmla="*/ 26 w 28"/>
                  <a:gd name="T39" fmla="*/ 21 h 47"/>
                  <a:gd name="T40" fmla="*/ 27 w 28"/>
                  <a:gd name="T41" fmla="*/ 19 h 47"/>
                  <a:gd name="T42" fmla="*/ 23 w 28"/>
                  <a:gd name="T43" fmla="*/ 5 h 47"/>
                  <a:gd name="T44" fmla="*/ 18 w 28"/>
                  <a:gd name="T45" fmla="*/ 0 h 47"/>
                  <a:gd name="T46" fmla="*/ 10 w 28"/>
                  <a:gd name="T47" fmla="*/ 0 h 47"/>
                  <a:gd name="T48" fmla="*/ 5 w 28"/>
                  <a:gd name="T49" fmla="*/ 5 h 47"/>
                  <a:gd name="T50" fmla="*/ 1 w 28"/>
                  <a:gd name="T51" fmla="*/ 19 h 47"/>
                  <a:gd name="T52" fmla="*/ 2 w 28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8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7" name="Freeform 683"/>
              <p:cNvSpPr>
                <a:spLocks/>
              </p:cNvSpPr>
              <p:nvPr/>
            </p:nvSpPr>
            <p:spPr bwMode="auto">
              <a:xfrm>
                <a:off x="13738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8" name="Oval 684"/>
              <p:cNvSpPr>
                <a:spLocks noChangeArrowheads="1"/>
              </p:cNvSpPr>
              <p:nvPr/>
            </p:nvSpPr>
            <p:spPr bwMode="auto">
              <a:xfrm>
                <a:off x="13688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29" name="Oval 685"/>
              <p:cNvSpPr>
                <a:spLocks noChangeArrowheads="1"/>
              </p:cNvSpPr>
              <p:nvPr/>
            </p:nvSpPr>
            <p:spPr bwMode="auto">
              <a:xfrm>
                <a:off x="1401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0" name="Freeform 686"/>
              <p:cNvSpPr>
                <a:spLocks/>
              </p:cNvSpPr>
              <p:nvPr/>
            </p:nvSpPr>
            <p:spPr bwMode="auto">
              <a:xfrm>
                <a:off x="13994" y="1443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4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1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1" name="Freeform 687"/>
              <p:cNvSpPr>
                <a:spLocks/>
              </p:cNvSpPr>
              <p:nvPr/>
            </p:nvSpPr>
            <p:spPr bwMode="auto">
              <a:xfrm>
                <a:off x="14001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2" name="Freeform 688"/>
              <p:cNvSpPr>
                <a:spLocks/>
              </p:cNvSpPr>
              <p:nvPr/>
            </p:nvSpPr>
            <p:spPr bwMode="auto">
              <a:xfrm>
                <a:off x="13994" y="114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3" name="Oval 689"/>
              <p:cNvSpPr>
                <a:spLocks noChangeArrowheads="1"/>
              </p:cNvSpPr>
              <p:nvPr/>
            </p:nvSpPr>
            <p:spPr bwMode="auto">
              <a:xfrm>
                <a:off x="13949" y="11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4" name="Freeform 690"/>
              <p:cNvSpPr>
                <a:spLocks/>
              </p:cNvSpPr>
              <p:nvPr/>
            </p:nvSpPr>
            <p:spPr bwMode="auto">
              <a:xfrm>
                <a:off x="13935" y="1147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7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7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5" name="Oval 691"/>
              <p:cNvSpPr>
                <a:spLocks noChangeArrowheads="1"/>
              </p:cNvSpPr>
              <p:nvPr/>
            </p:nvSpPr>
            <p:spPr bwMode="auto">
              <a:xfrm>
                <a:off x="13625" y="11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6" name="Oval 692"/>
              <p:cNvSpPr>
                <a:spLocks noChangeArrowheads="1"/>
              </p:cNvSpPr>
              <p:nvPr/>
            </p:nvSpPr>
            <p:spPr bwMode="auto">
              <a:xfrm>
                <a:off x="1323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7" name="Oval 693"/>
              <p:cNvSpPr>
                <a:spLocks noChangeArrowheads="1"/>
              </p:cNvSpPr>
              <p:nvPr/>
            </p:nvSpPr>
            <p:spPr bwMode="auto">
              <a:xfrm>
                <a:off x="1316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8" name="Freeform 694"/>
              <p:cNvSpPr>
                <a:spLocks/>
              </p:cNvSpPr>
              <p:nvPr/>
            </p:nvSpPr>
            <p:spPr bwMode="auto">
              <a:xfrm>
                <a:off x="13603" y="114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39" name="Freeform 695"/>
              <p:cNvSpPr>
                <a:spLocks/>
              </p:cNvSpPr>
              <p:nvPr/>
            </p:nvSpPr>
            <p:spPr bwMode="auto">
              <a:xfrm>
                <a:off x="1321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0" name="Oval 696"/>
              <p:cNvSpPr>
                <a:spLocks noChangeArrowheads="1"/>
              </p:cNvSpPr>
              <p:nvPr/>
            </p:nvSpPr>
            <p:spPr bwMode="auto">
              <a:xfrm>
                <a:off x="1316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1" name="Freeform 697"/>
              <p:cNvSpPr>
                <a:spLocks/>
              </p:cNvSpPr>
              <p:nvPr/>
            </p:nvSpPr>
            <p:spPr bwMode="auto">
              <a:xfrm>
                <a:off x="13151" y="1147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7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1 w 22"/>
                  <a:gd name="T25" fmla="*/ 23 h 47"/>
                  <a:gd name="T26" fmla="*/ 11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7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2" name="Oval 698"/>
              <p:cNvSpPr>
                <a:spLocks noChangeArrowheads="1"/>
              </p:cNvSpPr>
              <p:nvPr/>
            </p:nvSpPr>
            <p:spPr bwMode="auto">
              <a:xfrm>
                <a:off x="13558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3" name="Freeform 699"/>
              <p:cNvSpPr>
                <a:spLocks/>
              </p:cNvSpPr>
              <p:nvPr/>
            </p:nvSpPr>
            <p:spPr bwMode="auto">
              <a:xfrm>
                <a:off x="13478" y="1296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7 h 47"/>
                  <a:gd name="T20" fmla="*/ 5 w 23"/>
                  <a:gd name="T21" fmla="*/ 7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7 h 47"/>
                  <a:gd name="T40" fmla="*/ 19 w 23"/>
                  <a:gd name="T41" fmla="*/ 7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4" name="Oval 700"/>
              <p:cNvSpPr>
                <a:spLocks noChangeArrowheads="1"/>
              </p:cNvSpPr>
              <p:nvPr/>
            </p:nvSpPr>
            <p:spPr bwMode="auto">
              <a:xfrm>
                <a:off x="13494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5" name="Oval 701"/>
              <p:cNvSpPr>
                <a:spLocks noChangeArrowheads="1"/>
              </p:cNvSpPr>
              <p:nvPr/>
            </p:nvSpPr>
            <p:spPr bwMode="auto">
              <a:xfrm>
                <a:off x="13494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6" name="Freeform 702"/>
              <p:cNvSpPr>
                <a:spLocks/>
              </p:cNvSpPr>
              <p:nvPr/>
            </p:nvSpPr>
            <p:spPr bwMode="auto">
              <a:xfrm>
                <a:off x="13473" y="1147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7" name="Oval 703"/>
              <p:cNvSpPr>
                <a:spLocks noChangeArrowheads="1"/>
              </p:cNvSpPr>
              <p:nvPr/>
            </p:nvSpPr>
            <p:spPr bwMode="auto">
              <a:xfrm>
                <a:off x="13494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8" name="Freeform 704"/>
              <p:cNvSpPr>
                <a:spLocks/>
              </p:cNvSpPr>
              <p:nvPr/>
            </p:nvSpPr>
            <p:spPr bwMode="auto">
              <a:xfrm>
                <a:off x="13473" y="1443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49" name="Oval 705"/>
              <p:cNvSpPr>
                <a:spLocks noChangeArrowheads="1"/>
              </p:cNvSpPr>
              <p:nvPr/>
            </p:nvSpPr>
            <p:spPr bwMode="auto">
              <a:xfrm>
                <a:off x="13232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0" name="Oval 706"/>
              <p:cNvSpPr>
                <a:spLocks noChangeArrowheads="1"/>
              </p:cNvSpPr>
              <p:nvPr/>
            </p:nvSpPr>
            <p:spPr bwMode="auto">
              <a:xfrm>
                <a:off x="13558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1" name="Oval 707"/>
              <p:cNvSpPr>
                <a:spLocks noChangeArrowheads="1"/>
              </p:cNvSpPr>
              <p:nvPr/>
            </p:nvSpPr>
            <p:spPr bwMode="auto">
              <a:xfrm>
                <a:off x="13625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2" name="Oval 708"/>
              <p:cNvSpPr>
                <a:spLocks noChangeArrowheads="1"/>
              </p:cNvSpPr>
              <p:nvPr/>
            </p:nvSpPr>
            <p:spPr bwMode="auto">
              <a:xfrm>
                <a:off x="13625" y="1417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3" name="Freeform 709"/>
              <p:cNvSpPr>
                <a:spLocks/>
              </p:cNvSpPr>
              <p:nvPr/>
            </p:nvSpPr>
            <p:spPr bwMode="auto">
              <a:xfrm>
                <a:off x="13603" y="1443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4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0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4" name="Freeform 710"/>
              <p:cNvSpPr>
                <a:spLocks/>
              </p:cNvSpPr>
              <p:nvPr/>
            </p:nvSpPr>
            <p:spPr bwMode="auto">
              <a:xfrm>
                <a:off x="13610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5" name="Freeform 711"/>
              <p:cNvSpPr>
                <a:spLocks/>
              </p:cNvSpPr>
              <p:nvPr/>
            </p:nvSpPr>
            <p:spPr bwMode="auto">
              <a:xfrm>
                <a:off x="13544" y="1147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7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7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6" name="Freeform 712"/>
              <p:cNvSpPr>
                <a:spLocks/>
              </p:cNvSpPr>
              <p:nvPr/>
            </p:nvSpPr>
            <p:spPr bwMode="auto">
              <a:xfrm>
                <a:off x="13215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6 w 23"/>
                  <a:gd name="T11" fmla="*/ 7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2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7" name="Oval 713"/>
              <p:cNvSpPr>
                <a:spLocks noChangeArrowheads="1"/>
              </p:cNvSpPr>
              <p:nvPr/>
            </p:nvSpPr>
            <p:spPr bwMode="auto">
              <a:xfrm>
                <a:off x="13362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8" name="Oval 714"/>
              <p:cNvSpPr>
                <a:spLocks noChangeArrowheads="1"/>
              </p:cNvSpPr>
              <p:nvPr/>
            </p:nvSpPr>
            <p:spPr bwMode="auto">
              <a:xfrm>
                <a:off x="13362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59" name="Freeform 715"/>
              <p:cNvSpPr>
                <a:spLocks/>
              </p:cNvSpPr>
              <p:nvPr/>
            </p:nvSpPr>
            <p:spPr bwMode="auto">
              <a:xfrm>
                <a:off x="13412" y="1147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0" name="Oval 716"/>
              <p:cNvSpPr>
                <a:spLocks noChangeArrowheads="1"/>
              </p:cNvSpPr>
              <p:nvPr/>
            </p:nvSpPr>
            <p:spPr bwMode="auto">
              <a:xfrm>
                <a:off x="13428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1" name="Freeform 717"/>
              <p:cNvSpPr>
                <a:spLocks/>
              </p:cNvSpPr>
              <p:nvPr/>
            </p:nvSpPr>
            <p:spPr bwMode="auto">
              <a:xfrm>
                <a:off x="13348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2" name="Freeform 718"/>
              <p:cNvSpPr>
                <a:spLocks/>
              </p:cNvSpPr>
              <p:nvPr/>
            </p:nvSpPr>
            <p:spPr bwMode="auto">
              <a:xfrm>
                <a:off x="13341" y="1147"/>
                <a:ext cx="66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9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7 h 47"/>
                  <a:gd name="T16" fmla="*/ 9 w 28"/>
                  <a:gd name="T17" fmla="*/ 7 h 47"/>
                  <a:gd name="T18" fmla="*/ 3 w 28"/>
                  <a:gd name="T19" fmla="*/ 29 h 47"/>
                  <a:gd name="T20" fmla="*/ 9 w 28"/>
                  <a:gd name="T21" fmla="*/ 29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9 h 47"/>
                  <a:gd name="T30" fmla="*/ 15 w 28"/>
                  <a:gd name="T31" fmla="*/ 29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9 h 47"/>
                  <a:gd name="T40" fmla="*/ 25 w 28"/>
                  <a:gd name="T41" fmla="*/ 29 h 47"/>
                  <a:gd name="T42" fmla="*/ 19 w 28"/>
                  <a:gd name="T43" fmla="*/ 7 h 47"/>
                  <a:gd name="T44" fmla="*/ 20 w 28"/>
                  <a:gd name="T45" fmla="*/ 7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9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8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3" name="Freeform 719"/>
              <p:cNvSpPr>
                <a:spLocks/>
              </p:cNvSpPr>
              <p:nvPr/>
            </p:nvSpPr>
            <p:spPr bwMode="auto">
              <a:xfrm>
                <a:off x="13544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1 w 22"/>
                  <a:gd name="T17" fmla="*/ 44 h 46"/>
                  <a:gd name="T18" fmla="*/ 11 w 22"/>
                  <a:gd name="T19" fmla="*/ 23 h 46"/>
                  <a:gd name="T20" fmla="*/ 12 w 22"/>
                  <a:gd name="T21" fmla="*/ 23 h 46"/>
                  <a:gd name="T22" fmla="*/ 12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4" name="Freeform 720"/>
              <p:cNvSpPr>
                <a:spLocks/>
              </p:cNvSpPr>
              <p:nvPr/>
            </p:nvSpPr>
            <p:spPr bwMode="auto">
              <a:xfrm>
                <a:off x="1340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5" name="Freeform 721"/>
              <p:cNvSpPr>
                <a:spLocks/>
              </p:cNvSpPr>
              <p:nvPr/>
            </p:nvSpPr>
            <p:spPr bwMode="auto">
              <a:xfrm>
                <a:off x="13341" y="1443"/>
                <a:ext cx="66" cy="111"/>
              </a:xfrm>
              <a:custGeom>
                <a:avLst/>
                <a:gdLst>
                  <a:gd name="T0" fmla="*/ 23 w 28"/>
                  <a:gd name="T1" fmla="*/ 4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4 h 47"/>
                  <a:gd name="T8" fmla="*/ 1 w 28"/>
                  <a:gd name="T9" fmla="*/ 18 h 47"/>
                  <a:gd name="T10" fmla="*/ 2 w 28"/>
                  <a:gd name="T11" fmla="*/ 20 h 47"/>
                  <a:gd name="T12" fmla="*/ 4 w 28"/>
                  <a:gd name="T13" fmla="*/ 19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4 h 47"/>
                  <a:gd name="T24" fmla="*/ 11 w 28"/>
                  <a:gd name="T25" fmla="*/ 47 h 47"/>
                  <a:gd name="T26" fmla="*/ 14 w 28"/>
                  <a:gd name="T27" fmla="*/ 44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4 h 47"/>
                  <a:gd name="T34" fmla="*/ 17 w 28"/>
                  <a:gd name="T35" fmla="*/ 47 h 47"/>
                  <a:gd name="T36" fmla="*/ 19 w 28"/>
                  <a:gd name="T37" fmla="*/ 44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19 h 47"/>
                  <a:gd name="T48" fmla="*/ 26 w 28"/>
                  <a:gd name="T49" fmla="*/ 20 h 47"/>
                  <a:gd name="T50" fmla="*/ 27 w 28"/>
                  <a:gd name="T51" fmla="*/ 18 h 47"/>
                  <a:gd name="T52" fmla="*/ 23 w 28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6" name="Oval 722"/>
              <p:cNvSpPr>
                <a:spLocks noChangeArrowheads="1"/>
              </p:cNvSpPr>
              <p:nvPr/>
            </p:nvSpPr>
            <p:spPr bwMode="auto">
              <a:xfrm>
                <a:off x="13428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7" name="Oval 723"/>
              <p:cNvSpPr>
                <a:spLocks noChangeArrowheads="1"/>
              </p:cNvSpPr>
              <p:nvPr/>
            </p:nvSpPr>
            <p:spPr bwMode="auto">
              <a:xfrm>
                <a:off x="13428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8" name="Oval 724"/>
              <p:cNvSpPr>
                <a:spLocks noChangeArrowheads="1"/>
              </p:cNvSpPr>
              <p:nvPr/>
            </p:nvSpPr>
            <p:spPr bwMode="auto">
              <a:xfrm>
                <a:off x="13558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69" name="Freeform 725"/>
              <p:cNvSpPr>
                <a:spLocks/>
              </p:cNvSpPr>
              <p:nvPr/>
            </p:nvSpPr>
            <p:spPr bwMode="auto">
              <a:xfrm>
                <a:off x="13539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0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0" name="Freeform 726"/>
              <p:cNvSpPr>
                <a:spLocks/>
              </p:cNvSpPr>
              <p:nvPr/>
            </p:nvSpPr>
            <p:spPr bwMode="auto">
              <a:xfrm>
                <a:off x="1321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1" name="Oval 727"/>
              <p:cNvSpPr>
                <a:spLocks noChangeArrowheads="1"/>
              </p:cNvSpPr>
              <p:nvPr/>
            </p:nvSpPr>
            <p:spPr bwMode="auto">
              <a:xfrm>
                <a:off x="1316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2" name="Oval 728"/>
              <p:cNvSpPr>
                <a:spLocks noChangeArrowheads="1"/>
              </p:cNvSpPr>
              <p:nvPr/>
            </p:nvSpPr>
            <p:spPr bwMode="auto">
              <a:xfrm>
                <a:off x="1336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3" name="Freeform 729"/>
              <p:cNvSpPr>
                <a:spLocks/>
              </p:cNvSpPr>
              <p:nvPr/>
            </p:nvSpPr>
            <p:spPr bwMode="auto">
              <a:xfrm>
                <a:off x="13151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0 w 22"/>
                  <a:gd name="T17" fmla="*/ 44 h 46"/>
                  <a:gd name="T18" fmla="*/ 10 w 22"/>
                  <a:gd name="T19" fmla="*/ 23 h 46"/>
                  <a:gd name="T20" fmla="*/ 11 w 22"/>
                  <a:gd name="T21" fmla="*/ 23 h 46"/>
                  <a:gd name="T22" fmla="*/ 11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4" name="Freeform 730"/>
              <p:cNvSpPr>
                <a:spLocks/>
              </p:cNvSpPr>
              <p:nvPr/>
            </p:nvSpPr>
            <p:spPr bwMode="auto">
              <a:xfrm>
                <a:off x="13146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0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5" name="Freeform 731"/>
              <p:cNvSpPr>
                <a:spLocks/>
              </p:cNvSpPr>
              <p:nvPr/>
            </p:nvSpPr>
            <p:spPr bwMode="auto">
              <a:xfrm>
                <a:off x="1341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6" name="Oval 732"/>
              <p:cNvSpPr>
                <a:spLocks noChangeArrowheads="1"/>
              </p:cNvSpPr>
              <p:nvPr/>
            </p:nvSpPr>
            <p:spPr bwMode="auto">
              <a:xfrm>
                <a:off x="13232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7" name="Freeform 733"/>
              <p:cNvSpPr>
                <a:spLocks/>
              </p:cNvSpPr>
              <p:nvPr/>
            </p:nvSpPr>
            <p:spPr bwMode="auto">
              <a:xfrm>
                <a:off x="13281" y="1443"/>
                <a:ext cx="55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7 w 23"/>
                  <a:gd name="T31" fmla="*/ 44 h 46"/>
                  <a:gd name="T32" fmla="*/ 17 w 23"/>
                  <a:gd name="T33" fmla="*/ 7 h 46"/>
                  <a:gd name="T34" fmla="*/ 18 w 23"/>
                  <a:gd name="T35" fmla="*/ 7 h 46"/>
                  <a:gd name="T36" fmla="*/ 18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8" name="Freeform 734"/>
              <p:cNvSpPr>
                <a:spLocks/>
              </p:cNvSpPr>
              <p:nvPr/>
            </p:nvSpPr>
            <p:spPr bwMode="auto">
              <a:xfrm>
                <a:off x="1327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79" name="Oval 735"/>
              <p:cNvSpPr>
                <a:spLocks noChangeArrowheads="1"/>
              </p:cNvSpPr>
              <p:nvPr/>
            </p:nvSpPr>
            <p:spPr bwMode="auto">
              <a:xfrm>
                <a:off x="13298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0" name="Freeform 736"/>
              <p:cNvSpPr>
                <a:spLocks/>
              </p:cNvSpPr>
              <p:nvPr/>
            </p:nvSpPr>
            <p:spPr bwMode="auto">
              <a:xfrm>
                <a:off x="13281" y="1147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1" name="Oval 737"/>
              <p:cNvSpPr>
                <a:spLocks noChangeArrowheads="1"/>
              </p:cNvSpPr>
              <p:nvPr/>
            </p:nvSpPr>
            <p:spPr bwMode="auto">
              <a:xfrm>
                <a:off x="1329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2" name="Oval 738"/>
              <p:cNvSpPr>
                <a:spLocks noChangeArrowheads="1"/>
              </p:cNvSpPr>
              <p:nvPr/>
            </p:nvSpPr>
            <p:spPr bwMode="auto">
              <a:xfrm>
                <a:off x="13298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3" name="Freeform 739"/>
              <p:cNvSpPr>
                <a:spLocks/>
              </p:cNvSpPr>
              <p:nvPr/>
            </p:nvSpPr>
            <p:spPr bwMode="auto">
              <a:xfrm>
                <a:off x="1282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2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4" name="Oval 740"/>
              <p:cNvSpPr>
                <a:spLocks noChangeArrowheads="1"/>
              </p:cNvSpPr>
              <p:nvPr/>
            </p:nvSpPr>
            <p:spPr bwMode="auto">
              <a:xfrm>
                <a:off x="12711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5" name="Oval 741"/>
              <p:cNvSpPr>
                <a:spLocks noChangeArrowheads="1"/>
              </p:cNvSpPr>
              <p:nvPr/>
            </p:nvSpPr>
            <p:spPr bwMode="auto">
              <a:xfrm>
                <a:off x="1277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6" name="Freeform 742"/>
              <p:cNvSpPr>
                <a:spLocks/>
              </p:cNvSpPr>
              <p:nvPr/>
            </p:nvSpPr>
            <p:spPr bwMode="auto">
              <a:xfrm>
                <a:off x="12628" y="1147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7" name="Oval 743"/>
              <p:cNvSpPr>
                <a:spLocks noChangeArrowheads="1"/>
              </p:cNvSpPr>
              <p:nvPr/>
            </p:nvSpPr>
            <p:spPr bwMode="auto">
              <a:xfrm>
                <a:off x="1277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8" name="Oval 744"/>
              <p:cNvSpPr>
                <a:spLocks noChangeArrowheads="1"/>
              </p:cNvSpPr>
              <p:nvPr/>
            </p:nvSpPr>
            <p:spPr bwMode="auto">
              <a:xfrm>
                <a:off x="12841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89" name="Freeform 745"/>
              <p:cNvSpPr>
                <a:spLocks/>
              </p:cNvSpPr>
              <p:nvPr/>
            </p:nvSpPr>
            <p:spPr bwMode="auto">
              <a:xfrm>
                <a:off x="12761" y="1147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7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7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0" name="Oval 746"/>
              <p:cNvSpPr>
                <a:spLocks noChangeArrowheads="1"/>
              </p:cNvSpPr>
              <p:nvPr/>
            </p:nvSpPr>
            <p:spPr bwMode="auto">
              <a:xfrm>
                <a:off x="12645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1" name="Freeform 747"/>
              <p:cNvSpPr>
                <a:spLocks/>
              </p:cNvSpPr>
              <p:nvPr/>
            </p:nvSpPr>
            <p:spPr bwMode="auto">
              <a:xfrm>
                <a:off x="13083" y="1147"/>
                <a:ext cx="63" cy="111"/>
              </a:xfrm>
              <a:custGeom>
                <a:avLst/>
                <a:gdLst>
                  <a:gd name="T0" fmla="*/ 17 w 27"/>
                  <a:gd name="T1" fmla="*/ 0 h 47"/>
                  <a:gd name="T2" fmla="*/ 10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5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2" name="Oval 748"/>
              <p:cNvSpPr>
                <a:spLocks noChangeArrowheads="1"/>
              </p:cNvSpPr>
              <p:nvPr/>
            </p:nvSpPr>
            <p:spPr bwMode="auto">
              <a:xfrm>
                <a:off x="12645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3" name="Freeform 749"/>
              <p:cNvSpPr>
                <a:spLocks/>
              </p:cNvSpPr>
              <p:nvPr/>
            </p:nvSpPr>
            <p:spPr bwMode="auto">
              <a:xfrm>
                <a:off x="12628" y="1443"/>
                <a:ext cx="55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8 w 23"/>
                  <a:gd name="T31" fmla="*/ 44 h 46"/>
                  <a:gd name="T32" fmla="*/ 18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4" name="Oval 750"/>
              <p:cNvSpPr>
                <a:spLocks noChangeArrowheads="1"/>
              </p:cNvSpPr>
              <p:nvPr/>
            </p:nvSpPr>
            <p:spPr bwMode="auto">
              <a:xfrm>
                <a:off x="12645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5" name="Freeform 751"/>
              <p:cNvSpPr>
                <a:spLocks/>
              </p:cNvSpPr>
              <p:nvPr/>
            </p:nvSpPr>
            <p:spPr bwMode="auto">
              <a:xfrm>
                <a:off x="13087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6" name="Oval 752"/>
              <p:cNvSpPr>
                <a:spLocks noChangeArrowheads="1"/>
              </p:cNvSpPr>
              <p:nvPr/>
            </p:nvSpPr>
            <p:spPr bwMode="auto">
              <a:xfrm>
                <a:off x="13104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7" name="Oval 753"/>
              <p:cNvSpPr>
                <a:spLocks noChangeArrowheads="1"/>
              </p:cNvSpPr>
              <p:nvPr/>
            </p:nvSpPr>
            <p:spPr bwMode="auto">
              <a:xfrm>
                <a:off x="12907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8" name="Freeform 754"/>
              <p:cNvSpPr>
                <a:spLocks/>
              </p:cNvSpPr>
              <p:nvPr/>
            </p:nvSpPr>
            <p:spPr bwMode="auto">
              <a:xfrm>
                <a:off x="12690" y="1443"/>
                <a:ext cx="64" cy="111"/>
              </a:xfrm>
              <a:custGeom>
                <a:avLst/>
                <a:gdLst>
                  <a:gd name="T0" fmla="*/ 22 w 27"/>
                  <a:gd name="T1" fmla="*/ 4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0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4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6 w 27"/>
                  <a:gd name="T51" fmla="*/ 18 h 47"/>
                  <a:gd name="T52" fmla="*/ 22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9" name="Oval 755"/>
              <p:cNvSpPr>
                <a:spLocks noChangeArrowheads="1"/>
              </p:cNvSpPr>
              <p:nvPr/>
            </p:nvSpPr>
            <p:spPr bwMode="auto">
              <a:xfrm>
                <a:off x="13104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0" name="Freeform 756"/>
              <p:cNvSpPr>
                <a:spLocks/>
              </p:cNvSpPr>
              <p:nvPr/>
            </p:nvSpPr>
            <p:spPr bwMode="auto">
              <a:xfrm>
                <a:off x="13021" y="1147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7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7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6 w 23"/>
                  <a:gd name="T21" fmla="*/ 8 h 47"/>
                  <a:gd name="T22" fmla="*/ 6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1" name="Oval 757"/>
              <p:cNvSpPr>
                <a:spLocks noChangeArrowheads="1"/>
              </p:cNvSpPr>
              <p:nvPr/>
            </p:nvSpPr>
            <p:spPr bwMode="auto">
              <a:xfrm>
                <a:off x="13104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2" name="Oval 758"/>
              <p:cNvSpPr>
                <a:spLocks noChangeArrowheads="1"/>
              </p:cNvSpPr>
              <p:nvPr/>
            </p:nvSpPr>
            <p:spPr bwMode="auto">
              <a:xfrm>
                <a:off x="12907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3" name="Freeform 759"/>
              <p:cNvSpPr>
                <a:spLocks/>
              </p:cNvSpPr>
              <p:nvPr/>
            </p:nvSpPr>
            <p:spPr bwMode="auto">
              <a:xfrm>
                <a:off x="12891" y="1147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7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7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5 w 23"/>
                  <a:gd name="T21" fmla="*/ 8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7 w 23"/>
                  <a:gd name="T37" fmla="*/ 44 h 47"/>
                  <a:gd name="T38" fmla="*/ 17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4" name="Oval 760"/>
              <p:cNvSpPr>
                <a:spLocks noChangeArrowheads="1"/>
              </p:cNvSpPr>
              <p:nvPr/>
            </p:nvSpPr>
            <p:spPr bwMode="auto">
              <a:xfrm>
                <a:off x="12971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5" name="Oval 761"/>
              <p:cNvSpPr>
                <a:spLocks noChangeArrowheads="1"/>
              </p:cNvSpPr>
              <p:nvPr/>
            </p:nvSpPr>
            <p:spPr bwMode="auto">
              <a:xfrm>
                <a:off x="13038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6" name="Oval 762"/>
              <p:cNvSpPr>
                <a:spLocks noChangeArrowheads="1"/>
              </p:cNvSpPr>
              <p:nvPr/>
            </p:nvSpPr>
            <p:spPr bwMode="auto">
              <a:xfrm>
                <a:off x="1303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7" name="Freeform 763"/>
              <p:cNvSpPr>
                <a:spLocks/>
              </p:cNvSpPr>
              <p:nvPr/>
            </p:nvSpPr>
            <p:spPr bwMode="auto">
              <a:xfrm>
                <a:off x="12623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8" name="Freeform 764"/>
              <p:cNvSpPr>
                <a:spLocks/>
              </p:cNvSpPr>
              <p:nvPr/>
            </p:nvSpPr>
            <p:spPr bwMode="auto">
              <a:xfrm>
                <a:off x="1295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4 w 27"/>
                  <a:gd name="T27" fmla="*/ 44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9" name="Freeform 765"/>
              <p:cNvSpPr>
                <a:spLocks/>
              </p:cNvSpPr>
              <p:nvPr/>
            </p:nvSpPr>
            <p:spPr bwMode="auto">
              <a:xfrm>
                <a:off x="12957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0" name="Freeform 766"/>
              <p:cNvSpPr>
                <a:spLocks/>
              </p:cNvSpPr>
              <p:nvPr/>
            </p:nvSpPr>
            <p:spPr bwMode="auto">
              <a:xfrm>
                <a:off x="1288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1" name="Freeform 767"/>
              <p:cNvSpPr>
                <a:spLocks/>
              </p:cNvSpPr>
              <p:nvPr/>
            </p:nvSpPr>
            <p:spPr bwMode="auto">
              <a:xfrm>
                <a:off x="12694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8 w 23"/>
                  <a:gd name="T31" fmla="*/ 7 h 47"/>
                  <a:gd name="T32" fmla="*/ 18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6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2" name="Oval 768"/>
              <p:cNvSpPr>
                <a:spLocks noChangeArrowheads="1"/>
              </p:cNvSpPr>
              <p:nvPr/>
            </p:nvSpPr>
            <p:spPr bwMode="auto">
              <a:xfrm>
                <a:off x="12971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3" name="Freeform 769"/>
              <p:cNvSpPr>
                <a:spLocks/>
              </p:cNvSpPr>
              <p:nvPr/>
            </p:nvSpPr>
            <p:spPr bwMode="auto">
              <a:xfrm>
                <a:off x="13021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4" name="Oval 770"/>
              <p:cNvSpPr>
                <a:spLocks noChangeArrowheads="1"/>
              </p:cNvSpPr>
              <p:nvPr/>
            </p:nvSpPr>
            <p:spPr bwMode="auto">
              <a:xfrm>
                <a:off x="12971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5" name="Oval 771"/>
              <p:cNvSpPr>
                <a:spLocks noChangeArrowheads="1"/>
              </p:cNvSpPr>
              <p:nvPr/>
            </p:nvSpPr>
            <p:spPr bwMode="auto">
              <a:xfrm>
                <a:off x="13038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6" name="Freeform 772"/>
              <p:cNvSpPr>
                <a:spLocks/>
              </p:cNvSpPr>
              <p:nvPr/>
            </p:nvSpPr>
            <p:spPr bwMode="auto">
              <a:xfrm>
                <a:off x="1301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7" name="Freeform 773"/>
              <p:cNvSpPr>
                <a:spLocks/>
              </p:cNvSpPr>
              <p:nvPr/>
            </p:nvSpPr>
            <p:spPr bwMode="auto">
              <a:xfrm>
                <a:off x="12891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7 w 23"/>
                  <a:gd name="T27" fmla="*/ 44 h 46"/>
                  <a:gd name="T28" fmla="*/ 17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8" name="Freeform 774"/>
              <p:cNvSpPr>
                <a:spLocks/>
              </p:cNvSpPr>
              <p:nvPr/>
            </p:nvSpPr>
            <p:spPr bwMode="auto">
              <a:xfrm>
                <a:off x="1295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9 h 47"/>
                  <a:gd name="T30" fmla="*/ 15 w 27"/>
                  <a:gd name="T31" fmla="*/ 29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9" name="Oval 775"/>
              <p:cNvSpPr>
                <a:spLocks noChangeArrowheads="1"/>
              </p:cNvSpPr>
              <p:nvPr/>
            </p:nvSpPr>
            <p:spPr bwMode="auto">
              <a:xfrm>
                <a:off x="12907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0" name="Freeform 776"/>
              <p:cNvSpPr>
                <a:spLocks/>
              </p:cNvSpPr>
              <p:nvPr/>
            </p:nvSpPr>
            <p:spPr bwMode="auto">
              <a:xfrm>
                <a:off x="12761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0 w 22"/>
                  <a:gd name="T17" fmla="*/ 44 h 46"/>
                  <a:gd name="T18" fmla="*/ 10 w 22"/>
                  <a:gd name="T19" fmla="*/ 23 h 46"/>
                  <a:gd name="T20" fmla="*/ 11 w 22"/>
                  <a:gd name="T21" fmla="*/ 23 h 46"/>
                  <a:gd name="T22" fmla="*/ 11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1" name="Oval 777"/>
              <p:cNvSpPr>
                <a:spLocks noChangeArrowheads="1"/>
              </p:cNvSpPr>
              <p:nvPr/>
            </p:nvSpPr>
            <p:spPr bwMode="auto">
              <a:xfrm>
                <a:off x="1277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2" name="Freeform 778"/>
              <p:cNvSpPr>
                <a:spLocks/>
              </p:cNvSpPr>
              <p:nvPr/>
            </p:nvSpPr>
            <p:spPr bwMode="auto">
              <a:xfrm>
                <a:off x="12690" y="1147"/>
                <a:ext cx="64" cy="111"/>
              </a:xfrm>
              <a:custGeom>
                <a:avLst/>
                <a:gdLst>
                  <a:gd name="T0" fmla="*/ 22 w 27"/>
                  <a:gd name="T1" fmla="*/ 5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7 h 47"/>
                  <a:gd name="T16" fmla="*/ 9 w 27"/>
                  <a:gd name="T17" fmla="*/ 7 h 47"/>
                  <a:gd name="T18" fmla="*/ 2 w 27"/>
                  <a:gd name="T19" fmla="*/ 29 h 47"/>
                  <a:gd name="T20" fmla="*/ 8 w 27"/>
                  <a:gd name="T21" fmla="*/ 29 h 47"/>
                  <a:gd name="T22" fmla="*/ 8 w 27"/>
                  <a:gd name="T23" fmla="*/ 45 h 47"/>
                  <a:gd name="T24" fmla="*/ 10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9 h 47"/>
                  <a:gd name="T40" fmla="*/ 24 w 27"/>
                  <a:gd name="T41" fmla="*/ 29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6 w 27"/>
                  <a:gd name="T51" fmla="*/ 19 h 47"/>
                  <a:gd name="T52" fmla="*/ 22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5"/>
                    </a:move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3" name="Oval 779"/>
              <p:cNvSpPr>
                <a:spLocks noChangeArrowheads="1"/>
              </p:cNvSpPr>
              <p:nvPr/>
            </p:nvSpPr>
            <p:spPr bwMode="auto">
              <a:xfrm>
                <a:off x="12711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4" name="Oval 780"/>
              <p:cNvSpPr>
                <a:spLocks noChangeArrowheads="1"/>
              </p:cNvSpPr>
              <p:nvPr/>
            </p:nvSpPr>
            <p:spPr bwMode="auto">
              <a:xfrm>
                <a:off x="12711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5" name="Oval 781"/>
              <p:cNvSpPr>
                <a:spLocks noChangeArrowheads="1"/>
              </p:cNvSpPr>
              <p:nvPr/>
            </p:nvSpPr>
            <p:spPr bwMode="auto">
              <a:xfrm>
                <a:off x="12841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6" name="Freeform 782"/>
              <p:cNvSpPr>
                <a:spLocks/>
              </p:cNvSpPr>
              <p:nvPr/>
            </p:nvSpPr>
            <p:spPr bwMode="auto">
              <a:xfrm>
                <a:off x="12825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6 w 23"/>
                  <a:gd name="T11" fmla="*/ 7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2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4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7" name="Oval 783"/>
              <p:cNvSpPr>
                <a:spLocks noChangeArrowheads="1"/>
              </p:cNvSpPr>
              <p:nvPr/>
            </p:nvSpPr>
            <p:spPr bwMode="auto">
              <a:xfrm>
                <a:off x="12841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8" name="Freeform 784"/>
              <p:cNvSpPr>
                <a:spLocks/>
              </p:cNvSpPr>
              <p:nvPr/>
            </p:nvSpPr>
            <p:spPr bwMode="auto">
              <a:xfrm>
                <a:off x="12754" y="1296"/>
                <a:ext cx="66" cy="111"/>
              </a:xfrm>
              <a:custGeom>
                <a:avLst/>
                <a:gdLst>
                  <a:gd name="T0" fmla="*/ 27 w 28"/>
                  <a:gd name="T1" fmla="*/ 18 h 47"/>
                  <a:gd name="T2" fmla="*/ 23 w 28"/>
                  <a:gd name="T3" fmla="*/ 4 h 47"/>
                  <a:gd name="T4" fmla="*/ 18 w 28"/>
                  <a:gd name="T5" fmla="*/ 0 h 47"/>
                  <a:gd name="T6" fmla="*/ 10 w 28"/>
                  <a:gd name="T7" fmla="*/ 0 h 47"/>
                  <a:gd name="T8" fmla="*/ 5 w 28"/>
                  <a:gd name="T9" fmla="*/ 4 h 47"/>
                  <a:gd name="T10" fmla="*/ 1 w 28"/>
                  <a:gd name="T11" fmla="*/ 18 h 47"/>
                  <a:gd name="T12" fmla="*/ 2 w 28"/>
                  <a:gd name="T13" fmla="*/ 21 h 47"/>
                  <a:gd name="T14" fmla="*/ 4 w 28"/>
                  <a:gd name="T15" fmla="*/ 19 h 47"/>
                  <a:gd name="T16" fmla="*/ 8 w 28"/>
                  <a:gd name="T17" fmla="*/ 6 h 47"/>
                  <a:gd name="T18" fmla="*/ 9 w 28"/>
                  <a:gd name="T19" fmla="*/ 6 h 47"/>
                  <a:gd name="T20" fmla="*/ 3 w 28"/>
                  <a:gd name="T21" fmla="*/ 28 h 47"/>
                  <a:gd name="T22" fmla="*/ 9 w 28"/>
                  <a:gd name="T23" fmla="*/ 28 h 47"/>
                  <a:gd name="T24" fmla="*/ 9 w 28"/>
                  <a:gd name="T25" fmla="*/ 45 h 47"/>
                  <a:gd name="T26" fmla="*/ 11 w 28"/>
                  <a:gd name="T27" fmla="*/ 47 h 47"/>
                  <a:gd name="T28" fmla="*/ 13 w 28"/>
                  <a:gd name="T29" fmla="*/ 45 h 47"/>
                  <a:gd name="T30" fmla="*/ 13 w 28"/>
                  <a:gd name="T31" fmla="*/ 28 h 47"/>
                  <a:gd name="T32" fmla="*/ 15 w 28"/>
                  <a:gd name="T33" fmla="*/ 28 h 47"/>
                  <a:gd name="T34" fmla="*/ 15 w 28"/>
                  <a:gd name="T35" fmla="*/ 45 h 47"/>
                  <a:gd name="T36" fmla="*/ 17 w 28"/>
                  <a:gd name="T37" fmla="*/ 47 h 47"/>
                  <a:gd name="T38" fmla="*/ 19 w 28"/>
                  <a:gd name="T39" fmla="*/ 45 h 47"/>
                  <a:gd name="T40" fmla="*/ 19 w 28"/>
                  <a:gd name="T41" fmla="*/ 28 h 47"/>
                  <a:gd name="T42" fmla="*/ 25 w 28"/>
                  <a:gd name="T43" fmla="*/ 28 h 47"/>
                  <a:gd name="T44" fmla="*/ 19 w 28"/>
                  <a:gd name="T45" fmla="*/ 6 h 47"/>
                  <a:gd name="T46" fmla="*/ 20 w 28"/>
                  <a:gd name="T47" fmla="*/ 6 h 47"/>
                  <a:gd name="T48" fmla="*/ 24 w 28"/>
                  <a:gd name="T49" fmla="*/ 19 h 47"/>
                  <a:gd name="T50" fmla="*/ 26 w 28"/>
                  <a:gd name="T51" fmla="*/ 21 h 47"/>
                  <a:gd name="T52" fmla="*/ 27 w 28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29" name="Freeform 785"/>
              <p:cNvSpPr>
                <a:spLocks/>
              </p:cNvSpPr>
              <p:nvPr/>
            </p:nvSpPr>
            <p:spPr bwMode="auto">
              <a:xfrm>
                <a:off x="1282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0" name="Freeform 786"/>
              <p:cNvSpPr>
                <a:spLocks/>
              </p:cNvSpPr>
              <p:nvPr/>
            </p:nvSpPr>
            <p:spPr bwMode="auto">
              <a:xfrm>
                <a:off x="13083" y="1443"/>
                <a:ext cx="63" cy="111"/>
              </a:xfrm>
              <a:custGeom>
                <a:avLst/>
                <a:gdLst>
                  <a:gd name="T0" fmla="*/ 23 w 27"/>
                  <a:gd name="T1" fmla="*/ 19 h 47"/>
                  <a:gd name="T2" fmla="*/ 25 w 27"/>
                  <a:gd name="T3" fmla="*/ 20 h 47"/>
                  <a:gd name="T4" fmla="*/ 27 w 27"/>
                  <a:gd name="T5" fmla="*/ 18 h 47"/>
                  <a:gd name="T6" fmla="*/ 23 w 27"/>
                  <a:gd name="T7" fmla="*/ 4 h 47"/>
                  <a:gd name="T8" fmla="*/ 17 w 27"/>
                  <a:gd name="T9" fmla="*/ 0 h 47"/>
                  <a:gd name="T10" fmla="*/ 10 w 27"/>
                  <a:gd name="T11" fmla="*/ 0 h 47"/>
                  <a:gd name="T12" fmla="*/ 4 w 27"/>
                  <a:gd name="T13" fmla="*/ 4 h 47"/>
                  <a:gd name="T14" fmla="*/ 0 w 27"/>
                  <a:gd name="T15" fmla="*/ 18 h 47"/>
                  <a:gd name="T16" fmla="*/ 1 w 27"/>
                  <a:gd name="T17" fmla="*/ 20 h 47"/>
                  <a:gd name="T18" fmla="*/ 4 w 27"/>
                  <a:gd name="T19" fmla="*/ 19 h 47"/>
                  <a:gd name="T20" fmla="*/ 8 w 27"/>
                  <a:gd name="T21" fmla="*/ 6 h 47"/>
                  <a:gd name="T22" fmla="*/ 9 w 27"/>
                  <a:gd name="T23" fmla="*/ 6 h 47"/>
                  <a:gd name="T24" fmla="*/ 2 w 27"/>
                  <a:gd name="T25" fmla="*/ 28 h 47"/>
                  <a:gd name="T26" fmla="*/ 8 w 27"/>
                  <a:gd name="T27" fmla="*/ 28 h 47"/>
                  <a:gd name="T28" fmla="*/ 8 w 27"/>
                  <a:gd name="T29" fmla="*/ 44 h 47"/>
                  <a:gd name="T30" fmla="*/ 11 w 27"/>
                  <a:gd name="T31" fmla="*/ 47 h 47"/>
                  <a:gd name="T32" fmla="*/ 13 w 27"/>
                  <a:gd name="T33" fmla="*/ 44 h 47"/>
                  <a:gd name="T34" fmla="*/ 13 w 27"/>
                  <a:gd name="T35" fmla="*/ 28 h 47"/>
                  <a:gd name="T36" fmla="*/ 14 w 27"/>
                  <a:gd name="T37" fmla="*/ 28 h 47"/>
                  <a:gd name="T38" fmla="*/ 14 w 27"/>
                  <a:gd name="T39" fmla="*/ 44 h 47"/>
                  <a:gd name="T40" fmla="*/ 16 w 27"/>
                  <a:gd name="T41" fmla="*/ 47 h 47"/>
                  <a:gd name="T42" fmla="*/ 18 w 27"/>
                  <a:gd name="T43" fmla="*/ 44 h 47"/>
                  <a:gd name="T44" fmla="*/ 18 w 27"/>
                  <a:gd name="T45" fmla="*/ 28 h 47"/>
                  <a:gd name="T46" fmla="*/ 25 w 27"/>
                  <a:gd name="T47" fmla="*/ 28 h 47"/>
                  <a:gd name="T48" fmla="*/ 18 w 27"/>
                  <a:gd name="T49" fmla="*/ 6 h 47"/>
                  <a:gd name="T50" fmla="*/ 19 w 27"/>
                  <a:gd name="T51" fmla="*/ 6 h 47"/>
                  <a:gd name="T52" fmla="*/ 23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19"/>
                    </a:move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1" name="Freeform 787"/>
              <p:cNvSpPr>
                <a:spLocks/>
              </p:cNvSpPr>
              <p:nvPr/>
            </p:nvSpPr>
            <p:spPr bwMode="auto">
              <a:xfrm>
                <a:off x="12387" y="1443"/>
                <a:ext cx="35" cy="28"/>
              </a:xfrm>
              <a:custGeom>
                <a:avLst/>
                <a:gdLst>
                  <a:gd name="T0" fmla="*/ 9 w 15"/>
                  <a:gd name="T1" fmla="*/ 0 h 12"/>
                  <a:gd name="T2" fmla="*/ 0 w 15"/>
                  <a:gd name="T3" fmla="*/ 0 h 12"/>
                  <a:gd name="T4" fmla="*/ 10 w 15"/>
                  <a:gd name="T5" fmla="*/ 8 h 12"/>
                  <a:gd name="T6" fmla="*/ 10 w 15"/>
                  <a:gd name="T7" fmla="*/ 7 h 12"/>
                  <a:gd name="T8" fmla="*/ 11 w 15"/>
                  <a:gd name="T9" fmla="*/ 7 h 12"/>
                  <a:gd name="T10" fmla="*/ 11 w 15"/>
                  <a:gd name="T11" fmla="*/ 9 h 12"/>
                  <a:gd name="T12" fmla="*/ 15 w 15"/>
                  <a:gd name="T13" fmla="*/ 12 h 12"/>
                  <a:gd name="T14" fmla="*/ 15 w 15"/>
                  <a:gd name="T15" fmla="*/ 6 h 12"/>
                  <a:gd name="T16" fmla="*/ 9 w 15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2">
                    <a:moveTo>
                      <a:pt x="9" y="0"/>
                    </a:moveTo>
                    <a:cubicBezTo>
                      <a:pt x="8" y="0"/>
                      <a:pt x="2" y="0"/>
                      <a:pt x="0" y="0"/>
                    </a:cubicBezTo>
                    <a:cubicBezTo>
                      <a:pt x="3" y="3"/>
                      <a:pt x="7" y="5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1" y="7"/>
                      <a:pt x="11" y="8"/>
                      <a:pt x="11" y="9"/>
                    </a:cubicBezTo>
                    <a:cubicBezTo>
                      <a:pt x="13" y="10"/>
                      <a:pt x="14" y="11"/>
                      <a:pt x="15" y="12"/>
                    </a:cubicBezTo>
                    <a:cubicBezTo>
                      <a:pt x="15" y="9"/>
                      <a:pt x="15" y="7"/>
                      <a:pt x="15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2" name="Oval 788"/>
              <p:cNvSpPr>
                <a:spLocks noChangeArrowheads="1"/>
              </p:cNvSpPr>
              <p:nvPr/>
            </p:nvSpPr>
            <p:spPr bwMode="auto">
              <a:xfrm>
                <a:off x="12517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3" name="Freeform 789"/>
              <p:cNvSpPr>
                <a:spLocks/>
              </p:cNvSpPr>
              <p:nvPr/>
            </p:nvSpPr>
            <p:spPr bwMode="auto">
              <a:xfrm>
                <a:off x="12432" y="1443"/>
                <a:ext cx="61" cy="87"/>
              </a:xfrm>
              <a:custGeom>
                <a:avLst/>
                <a:gdLst>
                  <a:gd name="T0" fmla="*/ 24 w 26"/>
                  <a:gd name="T1" fmla="*/ 28 h 37"/>
                  <a:gd name="T2" fmla="*/ 17 w 26"/>
                  <a:gd name="T3" fmla="*/ 6 h 37"/>
                  <a:gd name="T4" fmla="*/ 19 w 26"/>
                  <a:gd name="T5" fmla="*/ 6 h 37"/>
                  <a:gd name="T6" fmla="*/ 22 w 26"/>
                  <a:gd name="T7" fmla="*/ 19 h 37"/>
                  <a:gd name="T8" fmla="*/ 25 w 26"/>
                  <a:gd name="T9" fmla="*/ 20 h 37"/>
                  <a:gd name="T10" fmla="*/ 26 w 26"/>
                  <a:gd name="T11" fmla="*/ 18 h 37"/>
                  <a:gd name="T12" fmla="*/ 22 w 26"/>
                  <a:gd name="T13" fmla="*/ 4 h 37"/>
                  <a:gd name="T14" fmla="*/ 16 w 26"/>
                  <a:gd name="T15" fmla="*/ 0 h 37"/>
                  <a:gd name="T16" fmla="*/ 9 w 26"/>
                  <a:gd name="T17" fmla="*/ 0 h 37"/>
                  <a:gd name="T18" fmla="*/ 3 w 26"/>
                  <a:gd name="T19" fmla="*/ 4 h 37"/>
                  <a:gd name="T20" fmla="*/ 0 w 26"/>
                  <a:gd name="T21" fmla="*/ 16 h 37"/>
                  <a:gd name="T22" fmla="*/ 3 w 26"/>
                  <a:gd name="T23" fmla="*/ 19 h 37"/>
                  <a:gd name="T24" fmla="*/ 7 w 26"/>
                  <a:gd name="T25" fmla="*/ 6 h 37"/>
                  <a:gd name="T26" fmla="*/ 8 w 26"/>
                  <a:gd name="T27" fmla="*/ 6 h 37"/>
                  <a:gd name="T28" fmla="*/ 4 w 26"/>
                  <a:gd name="T29" fmla="*/ 19 h 37"/>
                  <a:gd name="T30" fmla="*/ 12 w 26"/>
                  <a:gd name="T31" fmla="*/ 29 h 37"/>
                  <a:gd name="T32" fmla="*/ 12 w 26"/>
                  <a:gd name="T33" fmla="*/ 28 h 37"/>
                  <a:gd name="T34" fmla="*/ 13 w 26"/>
                  <a:gd name="T35" fmla="*/ 28 h 37"/>
                  <a:gd name="T36" fmla="*/ 13 w 26"/>
                  <a:gd name="T37" fmla="*/ 30 h 37"/>
                  <a:gd name="T38" fmla="*/ 18 w 26"/>
                  <a:gd name="T39" fmla="*/ 37 h 37"/>
                  <a:gd name="T40" fmla="*/ 18 w 26"/>
                  <a:gd name="T41" fmla="*/ 28 h 37"/>
                  <a:gd name="T42" fmla="*/ 24 w 26"/>
                  <a:gd name="T4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37">
                    <a:moveTo>
                      <a:pt x="24" y="28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2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1" y="2"/>
                      <a:pt x="19" y="0"/>
                      <a:pt x="16" y="0"/>
                    </a:cubicBezTo>
                    <a:cubicBezTo>
                      <a:pt x="15" y="0"/>
                      <a:pt x="10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2" y="8"/>
                      <a:pt x="1" y="13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4" y="1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2"/>
                      <a:pt x="5" y="16"/>
                      <a:pt x="4" y="19"/>
                    </a:cubicBezTo>
                    <a:cubicBezTo>
                      <a:pt x="7" y="22"/>
                      <a:pt x="10" y="25"/>
                      <a:pt x="12" y="2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9"/>
                      <a:pt x="13" y="30"/>
                    </a:cubicBezTo>
                    <a:cubicBezTo>
                      <a:pt x="15" y="32"/>
                      <a:pt x="16" y="35"/>
                      <a:pt x="18" y="37"/>
                    </a:cubicBezTo>
                    <a:cubicBezTo>
                      <a:pt x="18" y="34"/>
                      <a:pt x="18" y="31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4" name="Freeform 790"/>
              <p:cNvSpPr>
                <a:spLocks/>
              </p:cNvSpPr>
              <p:nvPr/>
            </p:nvSpPr>
            <p:spPr bwMode="auto">
              <a:xfrm>
                <a:off x="12271" y="1296"/>
                <a:ext cx="26" cy="50"/>
              </a:xfrm>
              <a:custGeom>
                <a:avLst/>
                <a:gdLst>
                  <a:gd name="T0" fmla="*/ 11 w 11"/>
                  <a:gd name="T1" fmla="*/ 18 h 21"/>
                  <a:gd name="T2" fmla="*/ 7 w 11"/>
                  <a:gd name="T3" fmla="*/ 4 h 21"/>
                  <a:gd name="T4" fmla="*/ 1 w 11"/>
                  <a:gd name="T5" fmla="*/ 0 h 21"/>
                  <a:gd name="T6" fmla="*/ 0 w 11"/>
                  <a:gd name="T7" fmla="*/ 0 h 21"/>
                  <a:gd name="T8" fmla="*/ 3 w 11"/>
                  <a:gd name="T9" fmla="*/ 7 h 21"/>
                  <a:gd name="T10" fmla="*/ 2 w 11"/>
                  <a:gd name="T11" fmla="*/ 6 h 21"/>
                  <a:gd name="T12" fmla="*/ 3 w 11"/>
                  <a:gd name="T13" fmla="*/ 6 h 21"/>
                  <a:gd name="T14" fmla="*/ 6 w 11"/>
                  <a:gd name="T15" fmla="*/ 13 h 21"/>
                  <a:gd name="T16" fmla="*/ 9 w 11"/>
                  <a:gd name="T17" fmla="*/ 21 h 21"/>
                  <a:gd name="T18" fmla="*/ 10 w 11"/>
                  <a:gd name="T19" fmla="*/ 21 h 21"/>
                  <a:gd name="T20" fmla="*/ 11 w 11"/>
                  <a:gd name="T2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21">
                    <a:moveTo>
                      <a:pt x="11" y="18"/>
                    </a:moveTo>
                    <a:cubicBezTo>
                      <a:pt x="11" y="18"/>
                      <a:pt x="8" y="10"/>
                      <a:pt x="7" y="4"/>
                    </a:cubicBezTo>
                    <a:cubicBezTo>
                      <a:pt x="6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2" y="5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5" y="10"/>
                      <a:pt x="6" y="13"/>
                    </a:cubicBezTo>
                    <a:cubicBezTo>
                      <a:pt x="7" y="16"/>
                      <a:pt x="8" y="18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5" name="Oval 791"/>
              <p:cNvSpPr>
                <a:spLocks noChangeArrowheads="1"/>
              </p:cNvSpPr>
              <p:nvPr/>
            </p:nvSpPr>
            <p:spPr bwMode="auto">
              <a:xfrm>
                <a:off x="12581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6" name="Freeform 792"/>
              <p:cNvSpPr>
                <a:spLocks/>
              </p:cNvSpPr>
              <p:nvPr/>
            </p:nvSpPr>
            <p:spPr bwMode="auto">
              <a:xfrm>
                <a:off x="12500" y="1147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7" name="Oval 793"/>
              <p:cNvSpPr>
                <a:spLocks noChangeArrowheads="1"/>
              </p:cNvSpPr>
              <p:nvPr/>
            </p:nvSpPr>
            <p:spPr bwMode="auto">
              <a:xfrm>
                <a:off x="12517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8" name="Freeform 794"/>
              <p:cNvSpPr>
                <a:spLocks/>
              </p:cNvSpPr>
              <p:nvPr/>
            </p:nvSpPr>
            <p:spPr bwMode="auto">
              <a:xfrm>
                <a:off x="12304" y="1296"/>
                <a:ext cx="54" cy="109"/>
              </a:xfrm>
              <a:custGeom>
                <a:avLst/>
                <a:gdLst>
                  <a:gd name="T0" fmla="*/ 17 w 23"/>
                  <a:gd name="T1" fmla="*/ 44 h 46"/>
                  <a:gd name="T2" fmla="*/ 17 w 23"/>
                  <a:gd name="T3" fmla="*/ 7 h 46"/>
                  <a:gd name="T4" fmla="*/ 18 w 23"/>
                  <a:gd name="T5" fmla="*/ 7 h 46"/>
                  <a:gd name="T6" fmla="*/ 18 w 23"/>
                  <a:gd name="T7" fmla="*/ 21 h 46"/>
                  <a:gd name="T8" fmla="*/ 21 w 23"/>
                  <a:gd name="T9" fmla="*/ 23 h 46"/>
                  <a:gd name="T10" fmla="*/ 23 w 23"/>
                  <a:gd name="T11" fmla="*/ 21 h 46"/>
                  <a:gd name="T12" fmla="*/ 23 w 23"/>
                  <a:gd name="T13" fmla="*/ 6 h 46"/>
                  <a:gd name="T14" fmla="*/ 17 w 23"/>
                  <a:gd name="T15" fmla="*/ 0 h 46"/>
                  <a:gd name="T16" fmla="*/ 6 w 23"/>
                  <a:gd name="T17" fmla="*/ 0 h 46"/>
                  <a:gd name="T18" fmla="*/ 0 w 23"/>
                  <a:gd name="T19" fmla="*/ 6 h 46"/>
                  <a:gd name="T20" fmla="*/ 0 w 23"/>
                  <a:gd name="T21" fmla="*/ 21 h 46"/>
                  <a:gd name="T22" fmla="*/ 2 w 23"/>
                  <a:gd name="T23" fmla="*/ 23 h 46"/>
                  <a:gd name="T24" fmla="*/ 4 w 23"/>
                  <a:gd name="T25" fmla="*/ 21 h 46"/>
                  <a:gd name="T26" fmla="*/ 4 w 23"/>
                  <a:gd name="T27" fmla="*/ 7 h 46"/>
                  <a:gd name="T28" fmla="*/ 5 w 23"/>
                  <a:gd name="T29" fmla="*/ 7 h 46"/>
                  <a:gd name="T30" fmla="*/ 5 w 23"/>
                  <a:gd name="T31" fmla="*/ 35 h 46"/>
                  <a:gd name="T32" fmla="*/ 11 w 23"/>
                  <a:gd name="T33" fmla="*/ 42 h 46"/>
                  <a:gd name="T34" fmla="*/ 11 w 23"/>
                  <a:gd name="T35" fmla="*/ 23 h 46"/>
                  <a:gd name="T36" fmla="*/ 12 w 23"/>
                  <a:gd name="T37" fmla="*/ 23 h 46"/>
                  <a:gd name="T38" fmla="*/ 12 w 23"/>
                  <a:gd name="T39" fmla="*/ 43 h 46"/>
                  <a:gd name="T40" fmla="*/ 15 w 23"/>
                  <a:gd name="T41" fmla="*/ 46 h 46"/>
                  <a:gd name="T42" fmla="*/ 17 w 23"/>
                  <a:gd name="T43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46">
                    <a:moveTo>
                      <a:pt x="17" y="44"/>
                    </a:move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24"/>
                      <a:pt x="5" y="35"/>
                    </a:cubicBezTo>
                    <a:cubicBezTo>
                      <a:pt x="7" y="37"/>
                      <a:pt x="9" y="39"/>
                      <a:pt x="11" y="42"/>
                    </a:cubicBezTo>
                    <a:cubicBezTo>
                      <a:pt x="11" y="36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38"/>
                      <a:pt x="12" y="43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17" y="46"/>
                      <a:pt x="17" y="45"/>
                      <a:pt x="1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39" name="Freeform 795"/>
              <p:cNvSpPr>
                <a:spLocks/>
              </p:cNvSpPr>
              <p:nvPr/>
            </p:nvSpPr>
            <p:spPr bwMode="auto">
              <a:xfrm>
                <a:off x="12304" y="1159"/>
                <a:ext cx="59" cy="99"/>
              </a:xfrm>
              <a:custGeom>
                <a:avLst/>
                <a:gdLst>
                  <a:gd name="T0" fmla="*/ 0 w 25"/>
                  <a:gd name="T1" fmla="*/ 24 h 42"/>
                  <a:gd name="T2" fmla="*/ 6 w 25"/>
                  <a:gd name="T3" fmla="*/ 24 h 42"/>
                  <a:gd name="T4" fmla="*/ 6 w 25"/>
                  <a:gd name="T5" fmla="*/ 40 h 42"/>
                  <a:gd name="T6" fmla="*/ 8 w 25"/>
                  <a:gd name="T7" fmla="*/ 42 h 42"/>
                  <a:gd name="T8" fmla="*/ 11 w 25"/>
                  <a:gd name="T9" fmla="*/ 40 h 42"/>
                  <a:gd name="T10" fmla="*/ 11 w 25"/>
                  <a:gd name="T11" fmla="*/ 24 h 42"/>
                  <a:gd name="T12" fmla="*/ 12 w 25"/>
                  <a:gd name="T13" fmla="*/ 24 h 42"/>
                  <a:gd name="T14" fmla="*/ 12 w 25"/>
                  <a:gd name="T15" fmla="*/ 40 h 42"/>
                  <a:gd name="T16" fmla="*/ 14 w 25"/>
                  <a:gd name="T17" fmla="*/ 42 h 42"/>
                  <a:gd name="T18" fmla="*/ 16 w 25"/>
                  <a:gd name="T19" fmla="*/ 40 h 42"/>
                  <a:gd name="T20" fmla="*/ 16 w 25"/>
                  <a:gd name="T21" fmla="*/ 24 h 42"/>
                  <a:gd name="T22" fmla="*/ 22 w 25"/>
                  <a:gd name="T23" fmla="*/ 24 h 42"/>
                  <a:gd name="T24" fmla="*/ 16 w 25"/>
                  <a:gd name="T25" fmla="*/ 2 h 42"/>
                  <a:gd name="T26" fmla="*/ 17 w 25"/>
                  <a:gd name="T27" fmla="*/ 2 h 42"/>
                  <a:gd name="T28" fmla="*/ 21 w 25"/>
                  <a:gd name="T29" fmla="*/ 15 h 42"/>
                  <a:gd name="T30" fmla="*/ 23 w 25"/>
                  <a:gd name="T31" fmla="*/ 16 h 42"/>
                  <a:gd name="T32" fmla="*/ 24 w 25"/>
                  <a:gd name="T33" fmla="*/ 14 h 42"/>
                  <a:gd name="T34" fmla="*/ 20 w 25"/>
                  <a:gd name="T35" fmla="*/ 0 h 42"/>
                  <a:gd name="T36" fmla="*/ 5 w 25"/>
                  <a:gd name="T37" fmla="*/ 6 h 42"/>
                  <a:gd name="T38" fmla="*/ 0 w 25"/>
                  <a:gd name="T39" fmla="*/ 2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42">
                    <a:moveTo>
                      <a:pt x="0" y="24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31"/>
                      <a:pt x="6" y="39"/>
                      <a:pt x="6" y="40"/>
                    </a:cubicBezTo>
                    <a:cubicBezTo>
                      <a:pt x="6" y="41"/>
                      <a:pt x="7" y="42"/>
                      <a:pt x="8" y="42"/>
                    </a:cubicBezTo>
                    <a:cubicBezTo>
                      <a:pt x="10" y="42"/>
                      <a:pt x="11" y="41"/>
                      <a:pt x="11" y="40"/>
                    </a:cubicBezTo>
                    <a:cubicBezTo>
                      <a:pt x="11" y="38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38"/>
                      <a:pt x="12" y="40"/>
                    </a:cubicBezTo>
                    <a:cubicBezTo>
                      <a:pt x="12" y="41"/>
                      <a:pt x="13" y="42"/>
                      <a:pt x="14" y="42"/>
                    </a:cubicBezTo>
                    <a:cubicBezTo>
                      <a:pt x="15" y="42"/>
                      <a:pt x="16" y="41"/>
                      <a:pt x="16" y="40"/>
                    </a:cubicBezTo>
                    <a:cubicBezTo>
                      <a:pt x="16" y="39"/>
                      <a:pt x="16" y="31"/>
                      <a:pt x="16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20" y="13"/>
                      <a:pt x="21" y="15"/>
                    </a:cubicBezTo>
                    <a:cubicBezTo>
                      <a:pt x="21" y="16"/>
                      <a:pt x="22" y="16"/>
                      <a:pt x="23" y="16"/>
                    </a:cubicBezTo>
                    <a:cubicBezTo>
                      <a:pt x="24" y="16"/>
                      <a:pt x="25" y="15"/>
                      <a:pt x="24" y="14"/>
                    </a:cubicBezTo>
                    <a:cubicBezTo>
                      <a:pt x="24" y="13"/>
                      <a:pt x="22" y="6"/>
                      <a:pt x="20" y="0"/>
                    </a:cubicBezTo>
                    <a:cubicBezTo>
                      <a:pt x="15" y="2"/>
                      <a:pt x="10" y="3"/>
                      <a:pt x="5" y="6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0" name="Freeform 796"/>
              <p:cNvSpPr>
                <a:spLocks/>
              </p:cNvSpPr>
              <p:nvPr/>
            </p:nvSpPr>
            <p:spPr bwMode="auto">
              <a:xfrm>
                <a:off x="12370" y="114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1 w 22"/>
                  <a:gd name="T19" fmla="*/ 23 h 47"/>
                  <a:gd name="T20" fmla="*/ 11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7 h 47"/>
                  <a:gd name="T38" fmla="*/ 16 w 22"/>
                  <a:gd name="T39" fmla="*/ 0 h 47"/>
                  <a:gd name="T40" fmla="*/ 14 w 22"/>
                  <a:gd name="T41" fmla="*/ 0 h 47"/>
                  <a:gd name="T42" fmla="*/ 1 w 22"/>
                  <a:gd name="T43" fmla="*/ 3 h 47"/>
                  <a:gd name="T44" fmla="*/ 0 w 22"/>
                  <a:gd name="T45" fmla="*/ 7 h 47"/>
                  <a:gd name="T46" fmla="*/ 0 w 22"/>
                  <a:gd name="T47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6" y="0"/>
                      <a:pt x="15" y="0"/>
                      <a:pt x="14" y="0"/>
                    </a:cubicBezTo>
                    <a:cubicBezTo>
                      <a:pt x="9" y="1"/>
                      <a:pt x="5" y="2"/>
                      <a:pt x="1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1" name="Freeform 797"/>
              <p:cNvSpPr>
                <a:spLocks/>
              </p:cNvSpPr>
              <p:nvPr/>
            </p:nvSpPr>
            <p:spPr bwMode="auto">
              <a:xfrm>
                <a:off x="12299" y="1173"/>
                <a:ext cx="14" cy="24"/>
              </a:xfrm>
              <a:custGeom>
                <a:avLst/>
                <a:gdLst>
                  <a:gd name="T0" fmla="*/ 1 w 6"/>
                  <a:gd name="T1" fmla="*/ 10 h 10"/>
                  <a:gd name="T2" fmla="*/ 3 w 6"/>
                  <a:gd name="T3" fmla="*/ 9 h 10"/>
                  <a:gd name="T4" fmla="*/ 6 w 6"/>
                  <a:gd name="T5" fmla="*/ 0 h 10"/>
                  <a:gd name="T6" fmla="*/ 1 w 6"/>
                  <a:gd name="T7" fmla="*/ 3 h 10"/>
                  <a:gd name="T8" fmla="*/ 0 w 6"/>
                  <a:gd name="T9" fmla="*/ 8 h 10"/>
                  <a:gd name="T10" fmla="*/ 1 w 6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1" y="10"/>
                    </a:moveTo>
                    <a:cubicBezTo>
                      <a:pt x="2" y="10"/>
                      <a:pt x="3" y="10"/>
                      <a:pt x="3" y="9"/>
                    </a:cubicBezTo>
                    <a:cubicBezTo>
                      <a:pt x="4" y="8"/>
                      <a:pt x="5" y="4"/>
                      <a:pt x="6" y="0"/>
                    </a:cubicBezTo>
                    <a:cubicBezTo>
                      <a:pt x="4" y="1"/>
                      <a:pt x="3" y="2"/>
                      <a:pt x="1" y="3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2" name="Freeform 798"/>
              <p:cNvSpPr>
                <a:spLocks/>
              </p:cNvSpPr>
              <p:nvPr/>
            </p:nvSpPr>
            <p:spPr bwMode="auto">
              <a:xfrm>
                <a:off x="12264" y="1270"/>
                <a:ext cx="12" cy="21"/>
              </a:xfrm>
              <a:custGeom>
                <a:avLst/>
                <a:gdLst>
                  <a:gd name="T0" fmla="*/ 5 w 5"/>
                  <a:gd name="T1" fmla="*/ 5 h 9"/>
                  <a:gd name="T2" fmla="*/ 1 w 5"/>
                  <a:gd name="T3" fmla="*/ 0 h 9"/>
                  <a:gd name="T4" fmla="*/ 0 w 5"/>
                  <a:gd name="T5" fmla="*/ 0 h 9"/>
                  <a:gd name="T6" fmla="*/ 2 w 5"/>
                  <a:gd name="T7" fmla="*/ 9 h 9"/>
                  <a:gd name="T8" fmla="*/ 5 w 5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5"/>
                    </a:moveTo>
                    <a:cubicBezTo>
                      <a:pt x="5" y="2"/>
                      <a:pt x="3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6"/>
                      <a:pt x="2" y="9"/>
                    </a:cubicBezTo>
                    <a:cubicBezTo>
                      <a:pt x="4" y="9"/>
                      <a:pt x="5" y="7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3" name="Freeform 799"/>
              <p:cNvSpPr>
                <a:spLocks/>
              </p:cNvSpPr>
              <p:nvPr/>
            </p:nvSpPr>
            <p:spPr bwMode="auto">
              <a:xfrm>
                <a:off x="12261" y="1230"/>
                <a:ext cx="3" cy="26"/>
              </a:xfrm>
              <a:custGeom>
                <a:avLst/>
                <a:gdLst>
                  <a:gd name="T0" fmla="*/ 1 w 1"/>
                  <a:gd name="T1" fmla="*/ 0 h 11"/>
                  <a:gd name="T2" fmla="*/ 0 w 1"/>
                  <a:gd name="T3" fmla="*/ 11 h 11"/>
                  <a:gd name="T4" fmla="*/ 1 w 1"/>
                  <a:gd name="T5" fmla="*/ 9 h 11"/>
                  <a:gd name="T6" fmla="*/ 1 w 1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0" y="3"/>
                      <a:pt x="0" y="7"/>
                      <a:pt x="0" y="11"/>
                    </a:cubicBezTo>
                    <a:cubicBezTo>
                      <a:pt x="1" y="11"/>
                      <a:pt x="1" y="10"/>
                      <a:pt x="1" y="9"/>
                    </a:cubicBezTo>
                    <a:cubicBezTo>
                      <a:pt x="1" y="8"/>
                      <a:pt x="1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444" name="Freeform 800"/>
              <p:cNvSpPr>
                <a:spLocks/>
              </p:cNvSpPr>
              <p:nvPr/>
            </p:nvSpPr>
            <p:spPr bwMode="auto">
              <a:xfrm>
                <a:off x="12451" y="1133"/>
                <a:ext cx="21" cy="12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1 h 5"/>
                  <a:gd name="T4" fmla="*/ 9 w 9"/>
                  <a:gd name="T5" fmla="*/ 0 h 5"/>
                  <a:gd name="T6" fmla="*/ 0 w 9"/>
                  <a:gd name="T7" fmla="*/ 2 h 5"/>
                  <a:gd name="T8" fmla="*/ 5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cubicBezTo>
                      <a:pt x="7" y="5"/>
                      <a:pt x="9" y="3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1"/>
                      <a:pt x="0" y="2"/>
                    </a:cubicBezTo>
                    <a:cubicBezTo>
                      <a:pt x="1" y="4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5" name="Group 1002"/>
            <p:cNvGrpSpPr>
              <a:grpSpLocks/>
            </p:cNvGrpSpPr>
            <p:nvPr/>
          </p:nvGrpSpPr>
          <p:grpSpPr bwMode="auto">
            <a:xfrm>
              <a:off x="19472276" y="528638"/>
              <a:ext cx="4267200" cy="2633663"/>
              <a:chOff x="12266" y="333"/>
              <a:chExt cx="2688" cy="1659"/>
            </a:xfrm>
            <a:solidFill>
              <a:schemeClr val="tx1">
                <a:lumMod val="75000"/>
              </a:schemeClr>
            </a:solidFill>
          </p:grpSpPr>
          <p:sp>
            <p:nvSpPr>
              <p:cNvPr id="1045" name="Freeform 802"/>
              <p:cNvSpPr>
                <a:spLocks/>
              </p:cNvSpPr>
              <p:nvPr/>
            </p:nvSpPr>
            <p:spPr bwMode="auto">
              <a:xfrm>
                <a:off x="12266" y="1197"/>
                <a:ext cx="14" cy="61"/>
              </a:xfrm>
              <a:custGeom>
                <a:avLst/>
                <a:gdLst>
                  <a:gd name="T0" fmla="*/ 0 w 6"/>
                  <a:gd name="T1" fmla="*/ 23 h 26"/>
                  <a:gd name="T2" fmla="*/ 3 w 6"/>
                  <a:gd name="T3" fmla="*/ 26 h 26"/>
                  <a:gd name="T4" fmla="*/ 6 w 6"/>
                  <a:gd name="T5" fmla="*/ 23 h 26"/>
                  <a:gd name="T6" fmla="*/ 6 w 6"/>
                  <a:gd name="T7" fmla="*/ 0 h 26"/>
                  <a:gd name="T8" fmla="*/ 0 w 6"/>
                  <a:gd name="T9" fmla="*/ 10 h 26"/>
                  <a:gd name="T10" fmla="*/ 0 w 6"/>
                  <a:gd name="T1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6">
                    <a:moveTo>
                      <a:pt x="0" y="23"/>
                    </a:moveTo>
                    <a:cubicBezTo>
                      <a:pt x="0" y="25"/>
                      <a:pt x="1" y="26"/>
                      <a:pt x="3" y="26"/>
                    </a:cubicBezTo>
                    <a:cubicBezTo>
                      <a:pt x="4" y="26"/>
                      <a:pt x="6" y="25"/>
                      <a:pt x="6" y="23"/>
                    </a:cubicBezTo>
                    <a:cubicBezTo>
                      <a:pt x="6" y="22"/>
                      <a:pt x="6" y="10"/>
                      <a:pt x="6" y="0"/>
                    </a:cubicBezTo>
                    <a:cubicBezTo>
                      <a:pt x="3" y="3"/>
                      <a:pt x="1" y="7"/>
                      <a:pt x="0" y="10"/>
                    </a:cubicBezTo>
                    <a:cubicBezTo>
                      <a:pt x="0" y="16"/>
                      <a:pt x="0" y="2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6" name="Freeform 803"/>
              <p:cNvSpPr>
                <a:spLocks/>
              </p:cNvSpPr>
              <p:nvPr/>
            </p:nvSpPr>
            <p:spPr bwMode="auto">
              <a:xfrm>
                <a:off x="12283" y="1187"/>
                <a:ext cx="9" cy="14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4 h 6"/>
                  <a:gd name="T4" fmla="*/ 2 w 4"/>
                  <a:gd name="T5" fmla="*/ 6 h 6"/>
                  <a:gd name="T6" fmla="*/ 4 w 4"/>
                  <a:gd name="T7" fmla="*/ 4 h 6"/>
                  <a:gd name="T8" fmla="*/ 4 w 4"/>
                  <a:gd name="T9" fmla="*/ 0 h 6"/>
                  <a:gd name="T10" fmla="*/ 1 w 4"/>
                  <a:gd name="T11" fmla="*/ 2 h 6"/>
                  <a:gd name="T12" fmla="*/ 0 w 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" y="6"/>
                      <a:pt x="4" y="5"/>
                      <a:pt x="4" y="4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7" name="Freeform 804"/>
              <p:cNvSpPr>
                <a:spLocks/>
              </p:cNvSpPr>
              <p:nvPr/>
            </p:nvSpPr>
            <p:spPr bwMode="auto">
              <a:xfrm>
                <a:off x="12560" y="1443"/>
                <a:ext cx="63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4 w 27"/>
                  <a:gd name="T27" fmla="*/ 44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8" name="Freeform 805"/>
              <p:cNvSpPr>
                <a:spLocks/>
              </p:cNvSpPr>
              <p:nvPr/>
            </p:nvSpPr>
            <p:spPr bwMode="auto">
              <a:xfrm>
                <a:off x="1249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7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9" name="Freeform 806"/>
              <p:cNvSpPr>
                <a:spLocks/>
              </p:cNvSpPr>
              <p:nvPr/>
            </p:nvSpPr>
            <p:spPr bwMode="auto">
              <a:xfrm>
                <a:off x="12567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0" name="Freeform 807"/>
              <p:cNvSpPr>
                <a:spLocks/>
              </p:cNvSpPr>
              <p:nvPr/>
            </p:nvSpPr>
            <p:spPr bwMode="auto">
              <a:xfrm>
                <a:off x="12560" y="1147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9 h 47"/>
                  <a:gd name="T30" fmla="*/ 15 w 27"/>
                  <a:gd name="T31" fmla="*/ 29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1" name="Oval 808"/>
              <p:cNvSpPr>
                <a:spLocks noChangeArrowheads="1"/>
              </p:cNvSpPr>
              <p:nvPr/>
            </p:nvSpPr>
            <p:spPr bwMode="auto">
              <a:xfrm>
                <a:off x="12581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2" name="Oval 809"/>
              <p:cNvSpPr>
                <a:spLocks noChangeArrowheads="1"/>
              </p:cNvSpPr>
              <p:nvPr/>
            </p:nvSpPr>
            <p:spPr bwMode="auto">
              <a:xfrm>
                <a:off x="12517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3" name="Oval 810"/>
              <p:cNvSpPr>
                <a:spLocks noChangeArrowheads="1"/>
              </p:cNvSpPr>
              <p:nvPr/>
            </p:nvSpPr>
            <p:spPr bwMode="auto">
              <a:xfrm>
                <a:off x="12581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4" name="Oval 811"/>
              <p:cNvSpPr>
                <a:spLocks noChangeArrowheads="1"/>
              </p:cNvSpPr>
              <p:nvPr/>
            </p:nvSpPr>
            <p:spPr bwMode="auto">
              <a:xfrm>
                <a:off x="12384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5" name="Freeform 812"/>
              <p:cNvSpPr>
                <a:spLocks/>
              </p:cNvSpPr>
              <p:nvPr/>
            </p:nvSpPr>
            <p:spPr bwMode="auto">
              <a:xfrm>
                <a:off x="12363" y="129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1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6" name="Freeform 813"/>
              <p:cNvSpPr>
                <a:spLocks/>
              </p:cNvSpPr>
              <p:nvPr/>
            </p:nvSpPr>
            <p:spPr bwMode="auto">
              <a:xfrm>
                <a:off x="12500" y="1443"/>
                <a:ext cx="55" cy="109"/>
              </a:xfrm>
              <a:custGeom>
                <a:avLst/>
                <a:gdLst>
                  <a:gd name="T0" fmla="*/ 16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7 w 23"/>
                  <a:gd name="T31" fmla="*/ 44 h 46"/>
                  <a:gd name="T32" fmla="*/ 17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6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6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7" name="Oval 814"/>
              <p:cNvSpPr>
                <a:spLocks noChangeArrowheads="1"/>
              </p:cNvSpPr>
              <p:nvPr/>
            </p:nvSpPr>
            <p:spPr bwMode="auto">
              <a:xfrm>
                <a:off x="12451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8" name="Oval 815"/>
              <p:cNvSpPr>
                <a:spLocks noChangeArrowheads="1"/>
              </p:cNvSpPr>
              <p:nvPr/>
            </p:nvSpPr>
            <p:spPr bwMode="auto">
              <a:xfrm>
                <a:off x="12384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59" name="Freeform 816"/>
              <p:cNvSpPr>
                <a:spLocks/>
              </p:cNvSpPr>
              <p:nvPr/>
            </p:nvSpPr>
            <p:spPr bwMode="auto">
              <a:xfrm>
                <a:off x="12429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2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0" name="Oval 817"/>
              <p:cNvSpPr>
                <a:spLocks noChangeArrowheads="1"/>
              </p:cNvSpPr>
              <p:nvPr/>
            </p:nvSpPr>
            <p:spPr bwMode="auto">
              <a:xfrm>
                <a:off x="12451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1" name="Freeform 818"/>
              <p:cNvSpPr>
                <a:spLocks/>
              </p:cNvSpPr>
              <p:nvPr/>
            </p:nvSpPr>
            <p:spPr bwMode="auto">
              <a:xfrm>
                <a:off x="12434" y="1296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7 h 47"/>
                  <a:gd name="T14" fmla="*/ 5 w 23"/>
                  <a:gd name="T15" fmla="*/ 7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7 h 47"/>
                  <a:gd name="T34" fmla="*/ 19 w 23"/>
                  <a:gd name="T35" fmla="*/ 7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2" name="Oval 819"/>
              <p:cNvSpPr>
                <a:spLocks noChangeArrowheads="1"/>
              </p:cNvSpPr>
              <p:nvPr/>
            </p:nvSpPr>
            <p:spPr bwMode="auto">
              <a:xfrm>
                <a:off x="12321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3" name="Oval 820"/>
              <p:cNvSpPr>
                <a:spLocks noChangeArrowheads="1"/>
              </p:cNvSpPr>
              <p:nvPr/>
            </p:nvSpPr>
            <p:spPr bwMode="auto">
              <a:xfrm>
                <a:off x="14207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4" name="Oval 821"/>
              <p:cNvSpPr>
                <a:spLocks noChangeArrowheads="1"/>
              </p:cNvSpPr>
              <p:nvPr/>
            </p:nvSpPr>
            <p:spPr bwMode="auto">
              <a:xfrm>
                <a:off x="14207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5" name="Freeform 822"/>
              <p:cNvSpPr>
                <a:spLocks/>
              </p:cNvSpPr>
              <p:nvPr/>
            </p:nvSpPr>
            <p:spPr bwMode="auto">
              <a:xfrm>
                <a:off x="14185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6" name="Oval 823"/>
              <p:cNvSpPr>
                <a:spLocks noChangeArrowheads="1"/>
              </p:cNvSpPr>
              <p:nvPr/>
            </p:nvSpPr>
            <p:spPr bwMode="auto">
              <a:xfrm>
                <a:off x="14337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7" name="Freeform 824"/>
              <p:cNvSpPr>
                <a:spLocks/>
              </p:cNvSpPr>
              <p:nvPr/>
            </p:nvSpPr>
            <p:spPr bwMode="auto">
              <a:xfrm>
                <a:off x="14190" y="1587"/>
                <a:ext cx="55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5 w 23"/>
                  <a:gd name="T5" fmla="*/ 21 h 47"/>
                  <a:gd name="T6" fmla="*/ 5 w 23"/>
                  <a:gd name="T7" fmla="*/ 8 h 47"/>
                  <a:gd name="T8" fmla="*/ 6 w 23"/>
                  <a:gd name="T9" fmla="*/ 8 h 47"/>
                  <a:gd name="T10" fmla="*/ 6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8 w 23"/>
                  <a:gd name="T25" fmla="*/ 44 h 47"/>
                  <a:gd name="T26" fmla="*/ 18 w 23"/>
                  <a:gd name="T27" fmla="*/ 8 h 47"/>
                  <a:gd name="T28" fmla="*/ 19 w 23"/>
                  <a:gd name="T29" fmla="*/ 8 h 47"/>
                  <a:gd name="T30" fmla="*/ 19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7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8" name="Freeform 825"/>
              <p:cNvSpPr>
                <a:spLocks/>
              </p:cNvSpPr>
              <p:nvPr/>
            </p:nvSpPr>
            <p:spPr bwMode="auto">
              <a:xfrm>
                <a:off x="14252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8 w 27"/>
                  <a:gd name="T3" fmla="*/ 6 h 46"/>
                  <a:gd name="T4" fmla="*/ 9 w 27"/>
                  <a:gd name="T5" fmla="*/ 6 h 46"/>
                  <a:gd name="T6" fmla="*/ 2 w 27"/>
                  <a:gd name="T7" fmla="*/ 28 h 46"/>
                  <a:gd name="T8" fmla="*/ 8 w 27"/>
                  <a:gd name="T9" fmla="*/ 28 h 46"/>
                  <a:gd name="T10" fmla="*/ 8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6 w 27"/>
                  <a:gd name="T23" fmla="*/ 46 h 46"/>
                  <a:gd name="T24" fmla="*/ 18 w 27"/>
                  <a:gd name="T25" fmla="*/ 44 h 46"/>
                  <a:gd name="T26" fmla="*/ 18 w 27"/>
                  <a:gd name="T27" fmla="*/ 28 h 46"/>
                  <a:gd name="T28" fmla="*/ 25 w 27"/>
                  <a:gd name="T29" fmla="*/ 28 h 46"/>
                  <a:gd name="T30" fmla="*/ 18 w 27"/>
                  <a:gd name="T31" fmla="*/ 6 h 46"/>
                  <a:gd name="T32" fmla="*/ 19 w 27"/>
                  <a:gd name="T33" fmla="*/ 6 h 46"/>
                  <a:gd name="T34" fmla="*/ 23 w 27"/>
                  <a:gd name="T35" fmla="*/ 19 h 46"/>
                  <a:gd name="T36" fmla="*/ 25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7 w 27"/>
                  <a:gd name="T43" fmla="*/ 0 h 46"/>
                  <a:gd name="T44" fmla="*/ 10 w 27"/>
                  <a:gd name="T45" fmla="*/ 0 h 46"/>
                  <a:gd name="T46" fmla="*/ 4 w 27"/>
                  <a:gd name="T47" fmla="*/ 4 h 46"/>
                  <a:gd name="T48" fmla="*/ 0 w 27"/>
                  <a:gd name="T49" fmla="*/ 18 h 46"/>
                  <a:gd name="T50" fmla="*/ 1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5"/>
                      <a:pt x="9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6" y="46"/>
                    </a:cubicBezTo>
                    <a:cubicBezTo>
                      <a:pt x="18" y="46"/>
                      <a:pt x="18" y="45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69" name="Freeform 826"/>
              <p:cNvSpPr>
                <a:spLocks/>
              </p:cNvSpPr>
              <p:nvPr/>
            </p:nvSpPr>
            <p:spPr bwMode="auto">
              <a:xfrm>
                <a:off x="14323" y="1883"/>
                <a:ext cx="52" cy="109"/>
              </a:xfrm>
              <a:custGeom>
                <a:avLst/>
                <a:gdLst>
                  <a:gd name="T0" fmla="*/ 4 w 22"/>
                  <a:gd name="T1" fmla="*/ 20 h 46"/>
                  <a:gd name="T2" fmla="*/ 4 w 22"/>
                  <a:gd name="T3" fmla="*/ 7 h 46"/>
                  <a:gd name="T4" fmla="*/ 5 w 22"/>
                  <a:gd name="T5" fmla="*/ 7 h 46"/>
                  <a:gd name="T6" fmla="*/ 5 w 22"/>
                  <a:gd name="T7" fmla="*/ 44 h 46"/>
                  <a:gd name="T8" fmla="*/ 8 w 22"/>
                  <a:gd name="T9" fmla="*/ 46 h 46"/>
                  <a:gd name="T10" fmla="*/ 11 w 22"/>
                  <a:gd name="T11" fmla="*/ 44 h 46"/>
                  <a:gd name="T12" fmla="*/ 11 w 22"/>
                  <a:gd name="T13" fmla="*/ 22 h 46"/>
                  <a:gd name="T14" fmla="*/ 12 w 22"/>
                  <a:gd name="T15" fmla="*/ 22 h 46"/>
                  <a:gd name="T16" fmla="*/ 12 w 22"/>
                  <a:gd name="T17" fmla="*/ 44 h 46"/>
                  <a:gd name="T18" fmla="*/ 14 w 22"/>
                  <a:gd name="T19" fmla="*/ 46 h 46"/>
                  <a:gd name="T20" fmla="*/ 17 w 22"/>
                  <a:gd name="T21" fmla="*/ 44 h 46"/>
                  <a:gd name="T22" fmla="*/ 17 w 22"/>
                  <a:gd name="T23" fmla="*/ 7 h 46"/>
                  <a:gd name="T24" fmla="*/ 18 w 22"/>
                  <a:gd name="T25" fmla="*/ 7 h 46"/>
                  <a:gd name="T26" fmla="*/ 18 w 22"/>
                  <a:gd name="T27" fmla="*/ 20 h 46"/>
                  <a:gd name="T28" fmla="*/ 20 w 22"/>
                  <a:gd name="T29" fmla="*/ 22 h 46"/>
                  <a:gd name="T30" fmla="*/ 22 w 22"/>
                  <a:gd name="T31" fmla="*/ 20 h 46"/>
                  <a:gd name="T32" fmla="*/ 22 w 22"/>
                  <a:gd name="T33" fmla="*/ 6 h 46"/>
                  <a:gd name="T34" fmla="*/ 16 w 22"/>
                  <a:gd name="T35" fmla="*/ 0 h 46"/>
                  <a:gd name="T36" fmla="*/ 6 w 22"/>
                  <a:gd name="T37" fmla="*/ 0 h 46"/>
                  <a:gd name="T38" fmla="*/ 0 w 22"/>
                  <a:gd name="T39" fmla="*/ 6 h 46"/>
                  <a:gd name="T40" fmla="*/ 0 w 22"/>
                  <a:gd name="T41" fmla="*/ 20 h 46"/>
                  <a:gd name="T42" fmla="*/ 2 w 22"/>
                  <a:gd name="T43" fmla="*/ 22 h 46"/>
                  <a:gd name="T44" fmla="*/ 4 w 22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4" y="20"/>
                    </a:move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1"/>
                      <a:pt x="19" y="22"/>
                      <a:pt x="20" y="22"/>
                    </a:cubicBezTo>
                    <a:cubicBezTo>
                      <a:pt x="21" y="22"/>
                      <a:pt x="22" y="21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0" name="Freeform 827"/>
              <p:cNvSpPr>
                <a:spLocks/>
              </p:cNvSpPr>
              <p:nvPr/>
            </p:nvSpPr>
            <p:spPr bwMode="auto">
              <a:xfrm>
                <a:off x="14453" y="1587"/>
                <a:ext cx="42" cy="111"/>
              </a:xfrm>
              <a:custGeom>
                <a:avLst/>
                <a:gdLst>
                  <a:gd name="T0" fmla="*/ 0 w 18"/>
                  <a:gd name="T1" fmla="*/ 6 h 47"/>
                  <a:gd name="T2" fmla="*/ 0 w 18"/>
                  <a:gd name="T3" fmla="*/ 21 h 47"/>
                  <a:gd name="T4" fmla="*/ 2 w 18"/>
                  <a:gd name="T5" fmla="*/ 23 h 47"/>
                  <a:gd name="T6" fmla="*/ 4 w 18"/>
                  <a:gd name="T7" fmla="*/ 21 h 47"/>
                  <a:gd name="T8" fmla="*/ 4 w 18"/>
                  <a:gd name="T9" fmla="*/ 8 h 47"/>
                  <a:gd name="T10" fmla="*/ 5 w 18"/>
                  <a:gd name="T11" fmla="*/ 8 h 47"/>
                  <a:gd name="T12" fmla="*/ 5 w 18"/>
                  <a:gd name="T13" fmla="*/ 44 h 47"/>
                  <a:gd name="T14" fmla="*/ 8 w 18"/>
                  <a:gd name="T15" fmla="*/ 47 h 47"/>
                  <a:gd name="T16" fmla="*/ 11 w 18"/>
                  <a:gd name="T17" fmla="*/ 44 h 47"/>
                  <a:gd name="T18" fmla="*/ 11 w 18"/>
                  <a:gd name="T19" fmla="*/ 23 h 47"/>
                  <a:gd name="T20" fmla="*/ 12 w 18"/>
                  <a:gd name="T21" fmla="*/ 23 h 47"/>
                  <a:gd name="T22" fmla="*/ 12 w 18"/>
                  <a:gd name="T23" fmla="*/ 44 h 47"/>
                  <a:gd name="T24" fmla="*/ 15 w 18"/>
                  <a:gd name="T25" fmla="*/ 47 h 47"/>
                  <a:gd name="T26" fmla="*/ 18 w 18"/>
                  <a:gd name="T27" fmla="*/ 44 h 47"/>
                  <a:gd name="T28" fmla="*/ 18 w 18"/>
                  <a:gd name="T29" fmla="*/ 13 h 47"/>
                  <a:gd name="T30" fmla="*/ 7 w 18"/>
                  <a:gd name="T31" fmla="*/ 0 h 47"/>
                  <a:gd name="T32" fmla="*/ 6 w 18"/>
                  <a:gd name="T33" fmla="*/ 0 h 47"/>
                  <a:gd name="T34" fmla="*/ 0 w 18"/>
                  <a:gd name="T3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22"/>
                      <a:pt x="18" y="13"/>
                    </a:cubicBezTo>
                    <a:cubicBezTo>
                      <a:pt x="15" y="9"/>
                      <a:pt x="11" y="4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1" name="Oval 828"/>
              <p:cNvSpPr>
                <a:spLocks noChangeArrowheads="1"/>
              </p:cNvSpPr>
              <p:nvPr/>
            </p:nvSpPr>
            <p:spPr bwMode="auto">
              <a:xfrm>
                <a:off x="14207" y="171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2" name="Freeform 829"/>
              <p:cNvSpPr>
                <a:spLocks/>
              </p:cNvSpPr>
              <p:nvPr/>
            </p:nvSpPr>
            <p:spPr bwMode="auto">
              <a:xfrm>
                <a:off x="14190" y="1883"/>
                <a:ext cx="55" cy="109"/>
              </a:xfrm>
              <a:custGeom>
                <a:avLst/>
                <a:gdLst>
                  <a:gd name="T0" fmla="*/ 5 w 23"/>
                  <a:gd name="T1" fmla="*/ 20 h 46"/>
                  <a:gd name="T2" fmla="*/ 5 w 23"/>
                  <a:gd name="T3" fmla="*/ 7 h 46"/>
                  <a:gd name="T4" fmla="*/ 6 w 23"/>
                  <a:gd name="T5" fmla="*/ 7 h 46"/>
                  <a:gd name="T6" fmla="*/ 6 w 23"/>
                  <a:gd name="T7" fmla="*/ 44 h 46"/>
                  <a:gd name="T8" fmla="*/ 8 w 23"/>
                  <a:gd name="T9" fmla="*/ 46 h 46"/>
                  <a:gd name="T10" fmla="*/ 11 w 23"/>
                  <a:gd name="T11" fmla="*/ 44 h 46"/>
                  <a:gd name="T12" fmla="*/ 11 w 23"/>
                  <a:gd name="T13" fmla="*/ 22 h 46"/>
                  <a:gd name="T14" fmla="*/ 12 w 23"/>
                  <a:gd name="T15" fmla="*/ 22 h 46"/>
                  <a:gd name="T16" fmla="*/ 12 w 23"/>
                  <a:gd name="T17" fmla="*/ 44 h 46"/>
                  <a:gd name="T18" fmla="*/ 15 w 23"/>
                  <a:gd name="T19" fmla="*/ 46 h 46"/>
                  <a:gd name="T20" fmla="*/ 18 w 23"/>
                  <a:gd name="T21" fmla="*/ 44 h 46"/>
                  <a:gd name="T22" fmla="*/ 18 w 23"/>
                  <a:gd name="T23" fmla="*/ 7 h 46"/>
                  <a:gd name="T24" fmla="*/ 19 w 23"/>
                  <a:gd name="T25" fmla="*/ 7 h 46"/>
                  <a:gd name="T26" fmla="*/ 19 w 23"/>
                  <a:gd name="T27" fmla="*/ 20 h 46"/>
                  <a:gd name="T28" fmla="*/ 21 w 23"/>
                  <a:gd name="T29" fmla="*/ 22 h 46"/>
                  <a:gd name="T30" fmla="*/ 23 w 23"/>
                  <a:gd name="T31" fmla="*/ 20 h 46"/>
                  <a:gd name="T32" fmla="*/ 23 w 23"/>
                  <a:gd name="T33" fmla="*/ 6 h 46"/>
                  <a:gd name="T34" fmla="*/ 17 w 23"/>
                  <a:gd name="T35" fmla="*/ 0 h 46"/>
                  <a:gd name="T36" fmla="*/ 7 w 23"/>
                  <a:gd name="T37" fmla="*/ 0 h 46"/>
                  <a:gd name="T38" fmla="*/ 0 w 23"/>
                  <a:gd name="T39" fmla="*/ 6 h 46"/>
                  <a:gd name="T40" fmla="*/ 0 w 23"/>
                  <a:gd name="T41" fmla="*/ 20 h 46"/>
                  <a:gd name="T42" fmla="*/ 2 w 23"/>
                  <a:gd name="T43" fmla="*/ 22 h 46"/>
                  <a:gd name="T44" fmla="*/ 5 w 23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5" y="20"/>
                    </a:move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1"/>
                      <a:pt x="20" y="22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3" name="Line 830"/>
              <p:cNvSpPr>
                <a:spLocks noChangeShapeType="1"/>
              </p:cNvSpPr>
              <p:nvPr/>
            </p:nvSpPr>
            <p:spPr bwMode="auto">
              <a:xfrm>
                <a:off x="14469" y="172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4" name="Line 831"/>
              <p:cNvSpPr>
                <a:spLocks noChangeShapeType="1"/>
              </p:cNvSpPr>
              <p:nvPr/>
            </p:nvSpPr>
            <p:spPr bwMode="auto">
              <a:xfrm>
                <a:off x="14469" y="172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5" name="Line 832"/>
              <p:cNvSpPr>
                <a:spLocks noChangeShapeType="1"/>
              </p:cNvSpPr>
              <p:nvPr/>
            </p:nvSpPr>
            <p:spPr bwMode="auto">
              <a:xfrm>
                <a:off x="14491" y="172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6" name="Line 833"/>
              <p:cNvSpPr>
                <a:spLocks noChangeShapeType="1"/>
              </p:cNvSpPr>
              <p:nvPr/>
            </p:nvSpPr>
            <p:spPr bwMode="auto">
              <a:xfrm>
                <a:off x="14491" y="1722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7" name="Oval 834"/>
              <p:cNvSpPr>
                <a:spLocks noChangeArrowheads="1"/>
              </p:cNvSpPr>
              <p:nvPr/>
            </p:nvSpPr>
            <p:spPr bwMode="auto">
              <a:xfrm>
                <a:off x="14469" y="1857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8" name="Freeform 835"/>
              <p:cNvSpPr>
                <a:spLocks/>
              </p:cNvSpPr>
              <p:nvPr/>
            </p:nvSpPr>
            <p:spPr bwMode="auto">
              <a:xfrm>
                <a:off x="14453" y="1883"/>
                <a:ext cx="54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2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9 w 23"/>
                  <a:gd name="T21" fmla="*/ 46 h 46"/>
                  <a:gd name="T22" fmla="*/ 11 w 23"/>
                  <a:gd name="T23" fmla="*/ 43 h 46"/>
                  <a:gd name="T24" fmla="*/ 11 w 23"/>
                  <a:gd name="T25" fmla="*/ 22 h 46"/>
                  <a:gd name="T26" fmla="*/ 12 w 23"/>
                  <a:gd name="T27" fmla="*/ 22 h 46"/>
                  <a:gd name="T28" fmla="*/ 12 w 23"/>
                  <a:gd name="T29" fmla="*/ 40 h 46"/>
                  <a:gd name="T30" fmla="*/ 18 w 23"/>
                  <a:gd name="T31" fmla="*/ 28 h 46"/>
                  <a:gd name="T32" fmla="*/ 18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0 w 23"/>
                  <a:gd name="T39" fmla="*/ 22 h 46"/>
                  <a:gd name="T40" fmla="*/ 23 w 23"/>
                  <a:gd name="T41" fmla="*/ 15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5"/>
                      <a:pt x="10" y="44"/>
                      <a:pt x="11" y="43"/>
                    </a:cubicBezTo>
                    <a:cubicBezTo>
                      <a:pt x="11" y="38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34"/>
                      <a:pt x="12" y="40"/>
                    </a:cubicBezTo>
                    <a:cubicBezTo>
                      <a:pt x="14" y="36"/>
                      <a:pt x="16" y="32"/>
                      <a:pt x="18" y="28"/>
                    </a:cubicBezTo>
                    <a:cubicBezTo>
                      <a:pt x="18" y="1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1"/>
                      <a:pt x="19" y="22"/>
                      <a:pt x="20" y="22"/>
                    </a:cubicBezTo>
                    <a:cubicBezTo>
                      <a:pt x="21" y="20"/>
                      <a:pt x="22" y="17"/>
                      <a:pt x="23" y="15"/>
                    </a:cubicBezTo>
                    <a:cubicBezTo>
                      <a:pt x="23" y="11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79" name="Freeform 836"/>
              <p:cNvSpPr>
                <a:spLocks/>
              </p:cNvSpPr>
              <p:nvPr/>
            </p:nvSpPr>
            <p:spPr bwMode="auto">
              <a:xfrm>
                <a:off x="14382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8 w 27"/>
                  <a:gd name="T3" fmla="*/ 6 h 46"/>
                  <a:gd name="T4" fmla="*/ 9 w 27"/>
                  <a:gd name="T5" fmla="*/ 6 h 46"/>
                  <a:gd name="T6" fmla="*/ 3 w 27"/>
                  <a:gd name="T7" fmla="*/ 28 h 46"/>
                  <a:gd name="T8" fmla="*/ 9 w 27"/>
                  <a:gd name="T9" fmla="*/ 28 h 46"/>
                  <a:gd name="T10" fmla="*/ 9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7 w 27"/>
                  <a:gd name="T23" fmla="*/ 46 h 46"/>
                  <a:gd name="T24" fmla="*/ 19 w 27"/>
                  <a:gd name="T25" fmla="*/ 44 h 46"/>
                  <a:gd name="T26" fmla="*/ 19 w 27"/>
                  <a:gd name="T27" fmla="*/ 28 h 46"/>
                  <a:gd name="T28" fmla="*/ 25 w 27"/>
                  <a:gd name="T29" fmla="*/ 28 h 46"/>
                  <a:gd name="T30" fmla="*/ 19 w 27"/>
                  <a:gd name="T31" fmla="*/ 6 h 46"/>
                  <a:gd name="T32" fmla="*/ 20 w 27"/>
                  <a:gd name="T33" fmla="*/ 6 h 46"/>
                  <a:gd name="T34" fmla="*/ 24 w 27"/>
                  <a:gd name="T35" fmla="*/ 19 h 46"/>
                  <a:gd name="T36" fmla="*/ 26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8 w 27"/>
                  <a:gd name="T43" fmla="*/ 0 h 46"/>
                  <a:gd name="T44" fmla="*/ 10 w 27"/>
                  <a:gd name="T45" fmla="*/ 0 h 46"/>
                  <a:gd name="T46" fmla="*/ 5 w 27"/>
                  <a:gd name="T47" fmla="*/ 4 h 46"/>
                  <a:gd name="T48" fmla="*/ 1 w 27"/>
                  <a:gd name="T49" fmla="*/ 18 h 46"/>
                  <a:gd name="T50" fmla="*/ 2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7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0" name="Freeform 837"/>
              <p:cNvSpPr>
                <a:spLocks/>
              </p:cNvSpPr>
              <p:nvPr/>
            </p:nvSpPr>
            <p:spPr bwMode="auto">
              <a:xfrm>
                <a:off x="14498" y="1620"/>
                <a:ext cx="7" cy="21"/>
              </a:xfrm>
              <a:custGeom>
                <a:avLst/>
                <a:gdLst>
                  <a:gd name="T0" fmla="*/ 0 w 3"/>
                  <a:gd name="T1" fmla="*/ 0 h 9"/>
                  <a:gd name="T2" fmla="*/ 0 w 3"/>
                  <a:gd name="T3" fmla="*/ 7 h 9"/>
                  <a:gd name="T4" fmla="*/ 2 w 3"/>
                  <a:gd name="T5" fmla="*/ 9 h 9"/>
                  <a:gd name="T6" fmla="*/ 3 w 3"/>
                  <a:gd name="T7" fmla="*/ 9 h 9"/>
                  <a:gd name="T8" fmla="*/ 1 w 3"/>
                  <a:gd name="T9" fmla="*/ 2 h 9"/>
                  <a:gd name="T10" fmla="*/ 0 w 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9">
                    <a:moveTo>
                      <a:pt x="0" y="0"/>
                    </a:moveTo>
                    <a:cubicBezTo>
                      <a:pt x="0" y="3"/>
                      <a:pt x="0" y="6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6"/>
                      <a:pt x="2" y="4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1" name="Freeform 838"/>
              <p:cNvSpPr>
                <a:spLocks/>
              </p:cNvSpPr>
              <p:nvPr/>
            </p:nvSpPr>
            <p:spPr bwMode="auto">
              <a:xfrm>
                <a:off x="14318" y="1736"/>
                <a:ext cx="64" cy="111"/>
              </a:xfrm>
              <a:custGeom>
                <a:avLst/>
                <a:gdLst>
                  <a:gd name="T0" fmla="*/ 22 w 27"/>
                  <a:gd name="T1" fmla="*/ 4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3 w 27"/>
                  <a:gd name="T13" fmla="*/ 19 h 47"/>
                  <a:gd name="T14" fmla="*/ 7 w 27"/>
                  <a:gd name="T15" fmla="*/ 6 h 47"/>
                  <a:gd name="T16" fmla="*/ 8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0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4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6 w 27"/>
                  <a:gd name="T51" fmla="*/ 18 h 47"/>
                  <a:gd name="T52" fmla="*/ 22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2" name="Oval 839"/>
              <p:cNvSpPr>
                <a:spLocks noChangeArrowheads="1"/>
              </p:cNvSpPr>
              <p:nvPr/>
            </p:nvSpPr>
            <p:spPr bwMode="auto">
              <a:xfrm>
                <a:off x="14403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3" name="Oval 840"/>
              <p:cNvSpPr>
                <a:spLocks noChangeArrowheads="1"/>
              </p:cNvSpPr>
              <p:nvPr/>
            </p:nvSpPr>
            <p:spPr bwMode="auto">
              <a:xfrm>
                <a:off x="14273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4" name="Oval 841"/>
              <p:cNvSpPr>
                <a:spLocks noChangeArrowheads="1"/>
              </p:cNvSpPr>
              <p:nvPr/>
            </p:nvSpPr>
            <p:spPr bwMode="auto">
              <a:xfrm>
                <a:off x="14403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5" name="Freeform 842"/>
              <p:cNvSpPr>
                <a:spLocks/>
              </p:cNvSpPr>
              <p:nvPr/>
            </p:nvSpPr>
            <p:spPr bwMode="auto">
              <a:xfrm>
                <a:off x="14256" y="1736"/>
                <a:ext cx="55" cy="109"/>
              </a:xfrm>
              <a:custGeom>
                <a:avLst/>
                <a:gdLst>
                  <a:gd name="T0" fmla="*/ 21 w 23"/>
                  <a:gd name="T1" fmla="*/ 22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2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8 w 23"/>
                  <a:gd name="T37" fmla="*/ 44 h 46"/>
                  <a:gd name="T38" fmla="*/ 18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2"/>
                    </a:move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2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6" name="Oval 843"/>
              <p:cNvSpPr>
                <a:spLocks noChangeArrowheads="1"/>
              </p:cNvSpPr>
              <p:nvPr/>
            </p:nvSpPr>
            <p:spPr bwMode="auto">
              <a:xfrm>
                <a:off x="14273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7" name="Oval 844"/>
              <p:cNvSpPr>
                <a:spLocks noChangeArrowheads="1"/>
              </p:cNvSpPr>
              <p:nvPr/>
            </p:nvSpPr>
            <p:spPr bwMode="auto">
              <a:xfrm>
                <a:off x="14273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8" name="Freeform 845"/>
              <p:cNvSpPr>
                <a:spLocks/>
              </p:cNvSpPr>
              <p:nvPr/>
            </p:nvSpPr>
            <p:spPr bwMode="auto">
              <a:xfrm>
                <a:off x="14252" y="1587"/>
                <a:ext cx="64" cy="111"/>
              </a:xfrm>
              <a:custGeom>
                <a:avLst/>
                <a:gdLst>
                  <a:gd name="T0" fmla="*/ 23 w 27"/>
                  <a:gd name="T1" fmla="*/ 20 h 47"/>
                  <a:gd name="T2" fmla="*/ 25 w 27"/>
                  <a:gd name="T3" fmla="*/ 21 h 47"/>
                  <a:gd name="T4" fmla="*/ 27 w 27"/>
                  <a:gd name="T5" fmla="*/ 19 h 47"/>
                  <a:gd name="T6" fmla="*/ 23 w 27"/>
                  <a:gd name="T7" fmla="*/ 5 h 47"/>
                  <a:gd name="T8" fmla="*/ 17 w 27"/>
                  <a:gd name="T9" fmla="*/ 0 h 47"/>
                  <a:gd name="T10" fmla="*/ 10 w 27"/>
                  <a:gd name="T11" fmla="*/ 0 h 47"/>
                  <a:gd name="T12" fmla="*/ 4 w 27"/>
                  <a:gd name="T13" fmla="*/ 5 h 47"/>
                  <a:gd name="T14" fmla="*/ 0 w 27"/>
                  <a:gd name="T15" fmla="*/ 19 h 47"/>
                  <a:gd name="T16" fmla="*/ 1 w 27"/>
                  <a:gd name="T17" fmla="*/ 21 h 47"/>
                  <a:gd name="T18" fmla="*/ 4 w 27"/>
                  <a:gd name="T19" fmla="*/ 20 h 47"/>
                  <a:gd name="T20" fmla="*/ 8 w 27"/>
                  <a:gd name="T21" fmla="*/ 7 h 47"/>
                  <a:gd name="T22" fmla="*/ 9 w 27"/>
                  <a:gd name="T23" fmla="*/ 7 h 47"/>
                  <a:gd name="T24" fmla="*/ 2 w 27"/>
                  <a:gd name="T25" fmla="*/ 28 h 47"/>
                  <a:gd name="T26" fmla="*/ 8 w 27"/>
                  <a:gd name="T27" fmla="*/ 28 h 47"/>
                  <a:gd name="T28" fmla="*/ 8 w 27"/>
                  <a:gd name="T29" fmla="*/ 45 h 47"/>
                  <a:gd name="T30" fmla="*/ 11 w 27"/>
                  <a:gd name="T31" fmla="*/ 47 h 47"/>
                  <a:gd name="T32" fmla="*/ 13 w 27"/>
                  <a:gd name="T33" fmla="*/ 45 h 47"/>
                  <a:gd name="T34" fmla="*/ 13 w 27"/>
                  <a:gd name="T35" fmla="*/ 28 h 47"/>
                  <a:gd name="T36" fmla="*/ 14 w 27"/>
                  <a:gd name="T37" fmla="*/ 28 h 47"/>
                  <a:gd name="T38" fmla="*/ 14 w 27"/>
                  <a:gd name="T39" fmla="*/ 45 h 47"/>
                  <a:gd name="T40" fmla="*/ 16 w 27"/>
                  <a:gd name="T41" fmla="*/ 47 h 47"/>
                  <a:gd name="T42" fmla="*/ 18 w 27"/>
                  <a:gd name="T43" fmla="*/ 45 h 47"/>
                  <a:gd name="T44" fmla="*/ 18 w 27"/>
                  <a:gd name="T45" fmla="*/ 28 h 47"/>
                  <a:gd name="T46" fmla="*/ 25 w 27"/>
                  <a:gd name="T47" fmla="*/ 28 h 47"/>
                  <a:gd name="T48" fmla="*/ 18 w 27"/>
                  <a:gd name="T49" fmla="*/ 7 h 47"/>
                  <a:gd name="T50" fmla="*/ 19 w 27"/>
                  <a:gd name="T51" fmla="*/ 7 h 47"/>
                  <a:gd name="T52" fmla="*/ 23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20"/>
                    </a:move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89" name="Freeform 846"/>
              <p:cNvSpPr>
                <a:spLocks/>
              </p:cNvSpPr>
              <p:nvPr/>
            </p:nvSpPr>
            <p:spPr bwMode="auto">
              <a:xfrm>
                <a:off x="14382" y="158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0" name="Oval 847"/>
              <p:cNvSpPr>
                <a:spLocks noChangeArrowheads="1"/>
              </p:cNvSpPr>
              <p:nvPr/>
            </p:nvSpPr>
            <p:spPr bwMode="auto">
              <a:xfrm>
                <a:off x="14337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1" name="Oval 848"/>
              <p:cNvSpPr>
                <a:spLocks noChangeArrowheads="1"/>
              </p:cNvSpPr>
              <p:nvPr/>
            </p:nvSpPr>
            <p:spPr bwMode="auto">
              <a:xfrm>
                <a:off x="14337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2" name="Oval 849"/>
              <p:cNvSpPr>
                <a:spLocks noChangeArrowheads="1"/>
              </p:cNvSpPr>
              <p:nvPr/>
            </p:nvSpPr>
            <p:spPr bwMode="auto">
              <a:xfrm>
                <a:off x="14403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3" name="Freeform 850"/>
              <p:cNvSpPr>
                <a:spLocks/>
              </p:cNvSpPr>
              <p:nvPr/>
            </p:nvSpPr>
            <p:spPr bwMode="auto">
              <a:xfrm>
                <a:off x="14323" y="158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1 w 22"/>
                  <a:gd name="T15" fmla="*/ 44 h 47"/>
                  <a:gd name="T16" fmla="*/ 11 w 22"/>
                  <a:gd name="T17" fmla="*/ 23 h 47"/>
                  <a:gd name="T18" fmla="*/ 12 w 22"/>
                  <a:gd name="T19" fmla="*/ 23 h 47"/>
                  <a:gd name="T20" fmla="*/ 12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0 w 22"/>
                  <a:gd name="T43" fmla="*/ 6 h 47"/>
                  <a:gd name="T44" fmla="*/ 0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4" name="Freeform 851"/>
              <p:cNvSpPr>
                <a:spLocks/>
              </p:cNvSpPr>
              <p:nvPr/>
            </p:nvSpPr>
            <p:spPr bwMode="auto">
              <a:xfrm>
                <a:off x="14389" y="1736"/>
                <a:ext cx="52" cy="109"/>
              </a:xfrm>
              <a:custGeom>
                <a:avLst/>
                <a:gdLst>
                  <a:gd name="T0" fmla="*/ 20 w 22"/>
                  <a:gd name="T1" fmla="*/ 22 h 46"/>
                  <a:gd name="T2" fmla="*/ 22 w 22"/>
                  <a:gd name="T3" fmla="*/ 20 h 46"/>
                  <a:gd name="T4" fmla="*/ 22 w 22"/>
                  <a:gd name="T5" fmla="*/ 6 h 46"/>
                  <a:gd name="T6" fmla="*/ 16 w 22"/>
                  <a:gd name="T7" fmla="*/ 0 h 46"/>
                  <a:gd name="T8" fmla="*/ 6 w 22"/>
                  <a:gd name="T9" fmla="*/ 0 h 46"/>
                  <a:gd name="T10" fmla="*/ 0 w 22"/>
                  <a:gd name="T11" fmla="*/ 6 h 46"/>
                  <a:gd name="T12" fmla="*/ 0 w 22"/>
                  <a:gd name="T13" fmla="*/ 20 h 46"/>
                  <a:gd name="T14" fmla="*/ 2 w 22"/>
                  <a:gd name="T15" fmla="*/ 22 h 46"/>
                  <a:gd name="T16" fmla="*/ 4 w 22"/>
                  <a:gd name="T17" fmla="*/ 20 h 46"/>
                  <a:gd name="T18" fmla="*/ 4 w 22"/>
                  <a:gd name="T19" fmla="*/ 7 h 46"/>
                  <a:gd name="T20" fmla="*/ 5 w 22"/>
                  <a:gd name="T21" fmla="*/ 7 h 46"/>
                  <a:gd name="T22" fmla="*/ 5 w 22"/>
                  <a:gd name="T23" fmla="*/ 44 h 46"/>
                  <a:gd name="T24" fmla="*/ 8 w 22"/>
                  <a:gd name="T25" fmla="*/ 46 h 46"/>
                  <a:gd name="T26" fmla="*/ 10 w 22"/>
                  <a:gd name="T27" fmla="*/ 44 h 46"/>
                  <a:gd name="T28" fmla="*/ 10 w 22"/>
                  <a:gd name="T29" fmla="*/ 23 h 46"/>
                  <a:gd name="T30" fmla="*/ 11 w 22"/>
                  <a:gd name="T31" fmla="*/ 23 h 46"/>
                  <a:gd name="T32" fmla="*/ 11 w 22"/>
                  <a:gd name="T33" fmla="*/ 44 h 46"/>
                  <a:gd name="T34" fmla="*/ 14 w 22"/>
                  <a:gd name="T35" fmla="*/ 46 h 46"/>
                  <a:gd name="T36" fmla="*/ 17 w 22"/>
                  <a:gd name="T37" fmla="*/ 44 h 46"/>
                  <a:gd name="T38" fmla="*/ 17 w 22"/>
                  <a:gd name="T39" fmla="*/ 7 h 46"/>
                  <a:gd name="T40" fmla="*/ 18 w 22"/>
                  <a:gd name="T41" fmla="*/ 7 h 46"/>
                  <a:gd name="T42" fmla="*/ 18 w 22"/>
                  <a:gd name="T43" fmla="*/ 20 h 46"/>
                  <a:gd name="T44" fmla="*/ 20 w 22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0" y="22"/>
                    </a:moveTo>
                    <a:cubicBezTo>
                      <a:pt x="21" y="22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0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2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5" name="Oval 852"/>
              <p:cNvSpPr>
                <a:spLocks noChangeArrowheads="1"/>
              </p:cNvSpPr>
              <p:nvPr/>
            </p:nvSpPr>
            <p:spPr bwMode="auto">
              <a:xfrm>
                <a:off x="13686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6" name="Freeform 853"/>
              <p:cNvSpPr>
                <a:spLocks/>
              </p:cNvSpPr>
              <p:nvPr/>
            </p:nvSpPr>
            <p:spPr bwMode="auto">
              <a:xfrm>
                <a:off x="13800" y="1883"/>
                <a:ext cx="54" cy="109"/>
              </a:xfrm>
              <a:custGeom>
                <a:avLst/>
                <a:gdLst>
                  <a:gd name="T0" fmla="*/ 4 w 23"/>
                  <a:gd name="T1" fmla="*/ 20 h 46"/>
                  <a:gd name="T2" fmla="*/ 4 w 23"/>
                  <a:gd name="T3" fmla="*/ 7 h 46"/>
                  <a:gd name="T4" fmla="*/ 6 w 23"/>
                  <a:gd name="T5" fmla="*/ 7 h 46"/>
                  <a:gd name="T6" fmla="*/ 6 w 23"/>
                  <a:gd name="T7" fmla="*/ 44 h 46"/>
                  <a:gd name="T8" fmla="*/ 8 w 23"/>
                  <a:gd name="T9" fmla="*/ 46 h 46"/>
                  <a:gd name="T10" fmla="*/ 11 w 23"/>
                  <a:gd name="T11" fmla="*/ 44 h 46"/>
                  <a:gd name="T12" fmla="*/ 11 w 23"/>
                  <a:gd name="T13" fmla="*/ 22 h 46"/>
                  <a:gd name="T14" fmla="*/ 12 w 23"/>
                  <a:gd name="T15" fmla="*/ 22 h 46"/>
                  <a:gd name="T16" fmla="*/ 12 w 23"/>
                  <a:gd name="T17" fmla="*/ 44 h 46"/>
                  <a:gd name="T18" fmla="*/ 15 w 23"/>
                  <a:gd name="T19" fmla="*/ 46 h 46"/>
                  <a:gd name="T20" fmla="*/ 18 w 23"/>
                  <a:gd name="T21" fmla="*/ 44 h 46"/>
                  <a:gd name="T22" fmla="*/ 18 w 23"/>
                  <a:gd name="T23" fmla="*/ 7 h 46"/>
                  <a:gd name="T24" fmla="*/ 19 w 23"/>
                  <a:gd name="T25" fmla="*/ 7 h 46"/>
                  <a:gd name="T26" fmla="*/ 19 w 23"/>
                  <a:gd name="T27" fmla="*/ 20 h 46"/>
                  <a:gd name="T28" fmla="*/ 21 w 23"/>
                  <a:gd name="T29" fmla="*/ 22 h 46"/>
                  <a:gd name="T30" fmla="*/ 23 w 23"/>
                  <a:gd name="T31" fmla="*/ 20 h 46"/>
                  <a:gd name="T32" fmla="*/ 23 w 23"/>
                  <a:gd name="T33" fmla="*/ 6 h 46"/>
                  <a:gd name="T34" fmla="*/ 17 w 23"/>
                  <a:gd name="T35" fmla="*/ 0 h 46"/>
                  <a:gd name="T36" fmla="*/ 6 w 23"/>
                  <a:gd name="T37" fmla="*/ 0 h 46"/>
                  <a:gd name="T38" fmla="*/ 0 w 23"/>
                  <a:gd name="T39" fmla="*/ 6 h 46"/>
                  <a:gd name="T40" fmla="*/ 0 w 23"/>
                  <a:gd name="T41" fmla="*/ 20 h 46"/>
                  <a:gd name="T42" fmla="*/ 2 w 23"/>
                  <a:gd name="T43" fmla="*/ 22 h 46"/>
                  <a:gd name="T44" fmla="*/ 4 w 23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4" y="20"/>
                    </a:move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1"/>
                      <a:pt x="20" y="22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4" y="21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7" name="Freeform 854"/>
              <p:cNvSpPr>
                <a:spLocks/>
              </p:cNvSpPr>
              <p:nvPr/>
            </p:nvSpPr>
            <p:spPr bwMode="auto">
              <a:xfrm>
                <a:off x="13669" y="1587"/>
                <a:ext cx="55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5 w 23"/>
                  <a:gd name="T9" fmla="*/ 8 h 47"/>
                  <a:gd name="T10" fmla="*/ 5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7 w 23"/>
                  <a:gd name="T25" fmla="*/ 44 h 47"/>
                  <a:gd name="T26" fmla="*/ 17 w 23"/>
                  <a:gd name="T27" fmla="*/ 8 h 47"/>
                  <a:gd name="T28" fmla="*/ 18 w 23"/>
                  <a:gd name="T29" fmla="*/ 8 h 47"/>
                  <a:gd name="T30" fmla="*/ 18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8" name="Oval 855"/>
              <p:cNvSpPr>
                <a:spLocks noChangeArrowheads="1"/>
              </p:cNvSpPr>
              <p:nvPr/>
            </p:nvSpPr>
            <p:spPr bwMode="auto">
              <a:xfrm>
                <a:off x="13686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99" name="Oval 856"/>
              <p:cNvSpPr>
                <a:spLocks noChangeArrowheads="1"/>
              </p:cNvSpPr>
              <p:nvPr/>
            </p:nvSpPr>
            <p:spPr bwMode="auto">
              <a:xfrm>
                <a:off x="13816" y="171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0" name="Oval 857"/>
              <p:cNvSpPr>
                <a:spLocks noChangeArrowheads="1"/>
              </p:cNvSpPr>
              <p:nvPr/>
            </p:nvSpPr>
            <p:spPr bwMode="auto">
              <a:xfrm>
                <a:off x="13816" y="156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1" name="Freeform 858"/>
              <p:cNvSpPr>
                <a:spLocks/>
              </p:cNvSpPr>
              <p:nvPr/>
            </p:nvSpPr>
            <p:spPr bwMode="auto">
              <a:xfrm>
                <a:off x="13795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2" name="Oval 859"/>
              <p:cNvSpPr>
                <a:spLocks noChangeArrowheads="1"/>
              </p:cNvSpPr>
              <p:nvPr/>
            </p:nvSpPr>
            <p:spPr bwMode="auto">
              <a:xfrm>
                <a:off x="13816" y="1857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3" name="Freeform 860"/>
              <p:cNvSpPr>
                <a:spLocks/>
              </p:cNvSpPr>
              <p:nvPr/>
            </p:nvSpPr>
            <p:spPr bwMode="auto">
              <a:xfrm>
                <a:off x="13800" y="1587"/>
                <a:ext cx="54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6 w 23"/>
                  <a:gd name="T9" fmla="*/ 8 h 47"/>
                  <a:gd name="T10" fmla="*/ 6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8 w 23"/>
                  <a:gd name="T25" fmla="*/ 44 h 47"/>
                  <a:gd name="T26" fmla="*/ 18 w 23"/>
                  <a:gd name="T27" fmla="*/ 8 h 47"/>
                  <a:gd name="T28" fmla="*/ 19 w 23"/>
                  <a:gd name="T29" fmla="*/ 8 h 47"/>
                  <a:gd name="T30" fmla="*/ 19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4" name="Freeform 861"/>
              <p:cNvSpPr>
                <a:spLocks/>
              </p:cNvSpPr>
              <p:nvPr/>
            </p:nvSpPr>
            <p:spPr bwMode="auto">
              <a:xfrm>
                <a:off x="13729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8 w 27"/>
                  <a:gd name="T3" fmla="*/ 6 h 46"/>
                  <a:gd name="T4" fmla="*/ 9 w 27"/>
                  <a:gd name="T5" fmla="*/ 6 h 46"/>
                  <a:gd name="T6" fmla="*/ 3 w 27"/>
                  <a:gd name="T7" fmla="*/ 28 h 46"/>
                  <a:gd name="T8" fmla="*/ 9 w 27"/>
                  <a:gd name="T9" fmla="*/ 28 h 46"/>
                  <a:gd name="T10" fmla="*/ 9 w 27"/>
                  <a:gd name="T11" fmla="*/ 44 h 46"/>
                  <a:gd name="T12" fmla="*/ 11 w 27"/>
                  <a:gd name="T13" fmla="*/ 46 h 46"/>
                  <a:gd name="T14" fmla="*/ 14 w 27"/>
                  <a:gd name="T15" fmla="*/ 44 h 46"/>
                  <a:gd name="T16" fmla="*/ 14 w 27"/>
                  <a:gd name="T17" fmla="*/ 28 h 46"/>
                  <a:gd name="T18" fmla="*/ 15 w 27"/>
                  <a:gd name="T19" fmla="*/ 28 h 46"/>
                  <a:gd name="T20" fmla="*/ 15 w 27"/>
                  <a:gd name="T21" fmla="*/ 44 h 46"/>
                  <a:gd name="T22" fmla="*/ 17 w 27"/>
                  <a:gd name="T23" fmla="*/ 46 h 46"/>
                  <a:gd name="T24" fmla="*/ 19 w 27"/>
                  <a:gd name="T25" fmla="*/ 44 h 46"/>
                  <a:gd name="T26" fmla="*/ 19 w 27"/>
                  <a:gd name="T27" fmla="*/ 28 h 46"/>
                  <a:gd name="T28" fmla="*/ 25 w 27"/>
                  <a:gd name="T29" fmla="*/ 28 h 46"/>
                  <a:gd name="T30" fmla="*/ 19 w 27"/>
                  <a:gd name="T31" fmla="*/ 6 h 46"/>
                  <a:gd name="T32" fmla="*/ 20 w 27"/>
                  <a:gd name="T33" fmla="*/ 6 h 46"/>
                  <a:gd name="T34" fmla="*/ 24 w 27"/>
                  <a:gd name="T35" fmla="*/ 19 h 46"/>
                  <a:gd name="T36" fmla="*/ 26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8 w 27"/>
                  <a:gd name="T43" fmla="*/ 0 h 46"/>
                  <a:gd name="T44" fmla="*/ 10 w 27"/>
                  <a:gd name="T45" fmla="*/ 0 h 46"/>
                  <a:gd name="T46" fmla="*/ 5 w 27"/>
                  <a:gd name="T47" fmla="*/ 4 h 46"/>
                  <a:gd name="T48" fmla="*/ 1 w 27"/>
                  <a:gd name="T49" fmla="*/ 18 h 46"/>
                  <a:gd name="T50" fmla="*/ 2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4" y="45"/>
                      <a:pt x="14" y="44"/>
                    </a:cubicBezTo>
                    <a:cubicBezTo>
                      <a:pt x="14" y="42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2"/>
                      <a:pt x="15" y="44"/>
                    </a:cubicBezTo>
                    <a:cubicBezTo>
                      <a:pt x="15" y="45"/>
                      <a:pt x="16" y="46"/>
                      <a:pt x="17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5" name="Freeform 862"/>
              <p:cNvSpPr>
                <a:spLocks/>
              </p:cNvSpPr>
              <p:nvPr/>
            </p:nvSpPr>
            <p:spPr bwMode="auto">
              <a:xfrm>
                <a:off x="14062" y="1587"/>
                <a:ext cx="55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5 w 23"/>
                  <a:gd name="T9" fmla="*/ 8 h 47"/>
                  <a:gd name="T10" fmla="*/ 5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8 w 23"/>
                  <a:gd name="T25" fmla="*/ 44 h 47"/>
                  <a:gd name="T26" fmla="*/ 18 w 23"/>
                  <a:gd name="T27" fmla="*/ 8 h 47"/>
                  <a:gd name="T28" fmla="*/ 19 w 23"/>
                  <a:gd name="T29" fmla="*/ 8 h 47"/>
                  <a:gd name="T30" fmla="*/ 19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6" name="Freeform 863"/>
              <p:cNvSpPr>
                <a:spLocks/>
              </p:cNvSpPr>
              <p:nvPr/>
            </p:nvSpPr>
            <p:spPr bwMode="auto">
              <a:xfrm>
                <a:off x="14124" y="1883"/>
                <a:ext cx="64" cy="109"/>
              </a:xfrm>
              <a:custGeom>
                <a:avLst/>
                <a:gdLst>
                  <a:gd name="T0" fmla="*/ 3 w 27"/>
                  <a:gd name="T1" fmla="*/ 19 h 46"/>
                  <a:gd name="T2" fmla="*/ 7 w 27"/>
                  <a:gd name="T3" fmla="*/ 6 h 46"/>
                  <a:gd name="T4" fmla="*/ 8 w 27"/>
                  <a:gd name="T5" fmla="*/ 6 h 46"/>
                  <a:gd name="T6" fmla="*/ 2 w 27"/>
                  <a:gd name="T7" fmla="*/ 28 h 46"/>
                  <a:gd name="T8" fmla="*/ 8 w 27"/>
                  <a:gd name="T9" fmla="*/ 28 h 46"/>
                  <a:gd name="T10" fmla="*/ 8 w 27"/>
                  <a:gd name="T11" fmla="*/ 44 h 46"/>
                  <a:gd name="T12" fmla="*/ 10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6 w 27"/>
                  <a:gd name="T23" fmla="*/ 46 h 46"/>
                  <a:gd name="T24" fmla="*/ 18 w 27"/>
                  <a:gd name="T25" fmla="*/ 44 h 46"/>
                  <a:gd name="T26" fmla="*/ 18 w 27"/>
                  <a:gd name="T27" fmla="*/ 28 h 46"/>
                  <a:gd name="T28" fmla="*/ 24 w 27"/>
                  <a:gd name="T29" fmla="*/ 28 h 46"/>
                  <a:gd name="T30" fmla="*/ 18 w 27"/>
                  <a:gd name="T31" fmla="*/ 6 h 46"/>
                  <a:gd name="T32" fmla="*/ 19 w 27"/>
                  <a:gd name="T33" fmla="*/ 6 h 46"/>
                  <a:gd name="T34" fmla="*/ 23 w 27"/>
                  <a:gd name="T35" fmla="*/ 19 h 46"/>
                  <a:gd name="T36" fmla="*/ 25 w 27"/>
                  <a:gd name="T37" fmla="*/ 20 h 46"/>
                  <a:gd name="T38" fmla="*/ 26 w 27"/>
                  <a:gd name="T39" fmla="*/ 18 h 46"/>
                  <a:gd name="T40" fmla="*/ 22 w 27"/>
                  <a:gd name="T41" fmla="*/ 4 h 46"/>
                  <a:gd name="T42" fmla="*/ 17 w 27"/>
                  <a:gd name="T43" fmla="*/ 0 h 46"/>
                  <a:gd name="T44" fmla="*/ 9 w 27"/>
                  <a:gd name="T45" fmla="*/ 0 h 46"/>
                  <a:gd name="T46" fmla="*/ 4 w 27"/>
                  <a:gd name="T47" fmla="*/ 4 h 46"/>
                  <a:gd name="T48" fmla="*/ 0 w 27"/>
                  <a:gd name="T49" fmla="*/ 18 h 46"/>
                  <a:gd name="T50" fmla="*/ 1 w 27"/>
                  <a:gd name="T51" fmla="*/ 20 h 46"/>
                  <a:gd name="T52" fmla="*/ 3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3" y="19"/>
                    </a:move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5"/>
                      <a:pt x="9" y="46"/>
                      <a:pt x="10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6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7" name="Freeform 864"/>
              <p:cNvSpPr>
                <a:spLocks/>
              </p:cNvSpPr>
              <p:nvPr/>
            </p:nvSpPr>
            <p:spPr bwMode="auto">
              <a:xfrm>
                <a:off x="13736" y="1736"/>
                <a:ext cx="52" cy="109"/>
              </a:xfrm>
              <a:custGeom>
                <a:avLst/>
                <a:gdLst>
                  <a:gd name="T0" fmla="*/ 20 w 22"/>
                  <a:gd name="T1" fmla="*/ 22 h 46"/>
                  <a:gd name="T2" fmla="*/ 22 w 22"/>
                  <a:gd name="T3" fmla="*/ 20 h 46"/>
                  <a:gd name="T4" fmla="*/ 22 w 22"/>
                  <a:gd name="T5" fmla="*/ 6 h 46"/>
                  <a:gd name="T6" fmla="*/ 16 w 22"/>
                  <a:gd name="T7" fmla="*/ 0 h 46"/>
                  <a:gd name="T8" fmla="*/ 6 w 22"/>
                  <a:gd name="T9" fmla="*/ 0 h 46"/>
                  <a:gd name="T10" fmla="*/ 0 w 22"/>
                  <a:gd name="T11" fmla="*/ 6 h 46"/>
                  <a:gd name="T12" fmla="*/ 0 w 22"/>
                  <a:gd name="T13" fmla="*/ 20 h 46"/>
                  <a:gd name="T14" fmla="*/ 2 w 22"/>
                  <a:gd name="T15" fmla="*/ 22 h 46"/>
                  <a:gd name="T16" fmla="*/ 4 w 22"/>
                  <a:gd name="T17" fmla="*/ 20 h 46"/>
                  <a:gd name="T18" fmla="*/ 4 w 22"/>
                  <a:gd name="T19" fmla="*/ 7 h 46"/>
                  <a:gd name="T20" fmla="*/ 5 w 22"/>
                  <a:gd name="T21" fmla="*/ 7 h 46"/>
                  <a:gd name="T22" fmla="*/ 5 w 22"/>
                  <a:gd name="T23" fmla="*/ 44 h 46"/>
                  <a:gd name="T24" fmla="*/ 8 w 22"/>
                  <a:gd name="T25" fmla="*/ 46 h 46"/>
                  <a:gd name="T26" fmla="*/ 10 w 22"/>
                  <a:gd name="T27" fmla="*/ 44 h 46"/>
                  <a:gd name="T28" fmla="*/ 10 w 22"/>
                  <a:gd name="T29" fmla="*/ 23 h 46"/>
                  <a:gd name="T30" fmla="*/ 12 w 22"/>
                  <a:gd name="T31" fmla="*/ 23 h 46"/>
                  <a:gd name="T32" fmla="*/ 12 w 22"/>
                  <a:gd name="T33" fmla="*/ 44 h 46"/>
                  <a:gd name="T34" fmla="*/ 14 w 22"/>
                  <a:gd name="T35" fmla="*/ 46 h 46"/>
                  <a:gd name="T36" fmla="*/ 17 w 22"/>
                  <a:gd name="T37" fmla="*/ 44 h 46"/>
                  <a:gd name="T38" fmla="*/ 17 w 22"/>
                  <a:gd name="T39" fmla="*/ 7 h 46"/>
                  <a:gd name="T40" fmla="*/ 18 w 22"/>
                  <a:gd name="T41" fmla="*/ 7 h 46"/>
                  <a:gd name="T42" fmla="*/ 18 w 22"/>
                  <a:gd name="T43" fmla="*/ 20 h 46"/>
                  <a:gd name="T44" fmla="*/ 20 w 22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0" y="22"/>
                    </a:moveTo>
                    <a:cubicBezTo>
                      <a:pt x="21" y="22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2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8" name="Oval 865"/>
              <p:cNvSpPr>
                <a:spLocks noChangeArrowheads="1"/>
              </p:cNvSpPr>
              <p:nvPr/>
            </p:nvSpPr>
            <p:spPr bwMode="auto">
              <a:xfrm>
                <a:off x="14079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09" name="Oval 866"/>
              <p:cNvSpPr>
                <a:spLocks noChangeArrowheads="1"/>
              </p:cNvSpPr>
              <p:nvPr/>
            </p:nvSpPr>
            <p:spPr bwMode="auto">
              <a:xfrm>
                <a:off x="14143" y="1857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0" name="Oval 867"/>
              <p:cNvSpPr>
                <a:spLocks noChangeArrowheads="1"/>
              </p:cNvSpPr>
              <p:nvPr/>
            </p:nvSpPr>
            <p:spPr bwMode="auto">
              <a:xfrm>
                <a:off x="14143" y="156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1" name="Freeform 868"/>
              <p:cNvSpPr>
                <a:spLocks/>
              </p:cNvSpPr>
              <p:nvPr/>
            </p:nvSpPr>
            <p:spPr bwMode="auto">
              <a:xfrm>
                <a:off x="14124" y="1587"/>
                <a:ext cx="64" cy="111"/>
              </a:xfrm>
              <a:custGeom>
                <a:avLst/>
                <a:gdLst>
                  <a:gd name="T0" fmla="*/ 26 w 27"/>
                  <a:gd name="T1" fmla="*/ 19 h 47"/>
                  <a:gd name="T2" fmla="*/ 22 w 27"/>
                  <a:gd name="T3" fmla="*/ 5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5 h 47"/>
                  <a:gd name="T10" fmla="*/ 0 w 27"/>
                  <a:gd name="T11" fmla="*/ 19 h 47"/>
                  <a:gd name="T12" fmla="*/ 1 w 27"/>
                  <a:gd name="T13" fmla="*/ 21 h 47"/>
                  <a:gd name="T14" fmla="*/ 3 w 27"/>
                  <a:gd name="T15" fmla="*/ 20 h 47"/>
                  <a:gd name="T16" fmla="*/ 7 w 27"/>
                  <a:gd name="T17" fmla="*/ 7 h 47"/>
                  <a:gd name="T18" fmla="*/ 8 w 27"/>
                  <a:gd name="T19" fmla="*/ 7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0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7 h 47"/>
                  <a:gd name="T46" fmla="*/ 19 w 27"/>
                  <a:gd name="T47" fmla="*/ 7 h 47"/>
                  <a:gd name="T48" fmla="*/ 23 w 27"/>
                  <a:gd name="T49" fmla="*/ 20 h 47"/>
                  <a:gd name="T50" fmla="*/ 25 w 27"/>
                  <a:gd name="T51" fmla="*/ 21 h 47"/>
                  <a:gd name="T52" fmla="*/ 26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9"/>
                    </a:move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2" name="Oval 869"/>
              <p:cNvSpPr>
                <a:spLocks noChangeArrowheads="1"/>
              </p:cNvSpPr>
              <p:nvPr/>
            </p:nvSpPr>
            <p:spPr bwMode="auto">
              <a:xfrm>
                <a:off x="14143" y="171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3" name="Freeform 870"/>
              <p:cNvSpPr>
                <a:spLocks/>
              </p:cNvSpPr>
              <p:nvPr/>
            </p:nvSpPr>
            <p:spPr bwMode="auto">
              <a:xfrm>
                <a:off x="14058" y="1736"/>
                <a:ext cx="63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4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4" name="Freeform 871"/>
              <p:cNvSpPr>
                <a:spLocks/>
              </p:cNvSpPr>
              <p:nvPr/>
            </p:nvSpPr>
            <p:spPr bwMode="auto">
              <a:xfrm>
                <a:off x="13932" y="188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2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1 w 22"/>
                  <a:gd name="T17" fmla="*/ 44 h 46"/>
                  <a:gd name="T18" fmla="*/ 11 w 22"/>
                  <a:gd name="T19" fmla="*/ 22 h 46"/>
                  <a:gd name="T20" fmla="*/ 12 w 22"/>
                  <a:gd name="T21" fmla="*/ 22 h 46"/>
                  <a:gd name="T22" fmla="*/ 12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2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1"/>
                      <a:pt x="19" y="22"/>
                      <a:pt x="20" y="22"/>
                    </a:cubicBezTo>
                    <a:cubicBezTo>
                      <a:pt x="21" y="22"/>
                      <a:pt x="22" y="21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5" name="Oval 872"/>
              <p:cNvSpPr>
                <a:spLocks noChangeArrowheads="1"/>
              </p:cNvSpPr>
              <p:nvPr/>
            </p:nvSpPr>
            <p:spPr bwMode="auto">
              <a:xfrm>
                <a:off x="13946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6" name="Freeform 873"/>
              <p:cNvSpPr>
                <a:spLocks/>
              </p:cNvSpPr>
              <p:nvPr/>
            </p:nvSpPr>
            <p:spPr bwMode="auto">
              <a:xfrm>
                <a:off x="13927" y="1736"/>
                <a:ext cx="64" cy="111"/>
              </a:xfrm>
              <a:custGeom>
                <a:avLst/>
                <a:gdLst>
                  <a:gd name="T0" fmla="*/ 3 w 27"/>
                  <a:gd name="T1" fmla="*/ 19 h 47"/>
                  <a:gd name="T2" fmla="*/ 7 w 27"/>
                  <a:gd name="T3" fmla="*/ 6 h 47"/>
                  <a:gd name="T4" fmla="*/ 8 w 27"/>
                  <a:gd name="T5" fmla="*/ 6 h 47"/>
                  <a:gd name="T6" fmla="*/ 2 w 27"/>
                  <a:gd name="T7" fmla="*/ 28 h 47"/>
                  <a:gd name="T8" fmla="*/ 8 w 27"/>
                  <a:gd name="T9" fmla="*/ 28 h 47"/>
                  <a:gd name="T10" fmla="*/ 8 w 27"/>
                  <a:gd name="T11" fmla="*/ 44 h 47"/>
                  <a:gd name="T12" fmla="*/ 10 w 27"/>
                  <a:gd name="T13" fmla="*/ 47 h 47"/>
                  <a:gd name="T14" fmla="*/ 13 w 27"/>
                  <a:gd name="T15" fmla="*/ 44 h 47"/>
                  <a:gd name="T16" fmla="*/ 13 w 27"/>
                  <a:gd name="T17" fmla="*/ 28 h 47"/>
                  <a:gd name="T18" fmla="*/ 14 w 27"/>
                  <a:gd name="T19" fmla="*/ 28 h 47"/>
                  <a:gd name="T20" fmla="*/ 14 w 27"/>
                  <a:gd name="T21" fmla="*/ 44 h 47"/>
                  <a:gd name="T22" fmla="*/ 16 w 27"/>
                  <a:gd name="T23" fmla="*/ 47 h 47"/>
                  <a:gd name="T24" fmla="*/ 18 w 27"/>
                  <a:gd name="T25" fmla="*/ 44 h 47"/>
                  <a:gd name="T26" fmla="*/ 18 w 27"/>
                  <a:gd name="T27" fmla="*/ 28 h 47"/>
                  <a:gd name="T28" fmla="*/ 24 w 27"/>
                  <a:gd name="T29" fmla="*/ 28 h 47"/>
                  <a:gd name="T30" fmla="*/ 18 w 27"/>
                  <a:gd name="T31" fmla="*/ 6 h 47"/>
                  <a:gd name="T32" fmla="*/ 19 w 27"/>
                  <a:gd name="T33" fmla="*/ 6 h 47"/>
                  <a:gd name="T34" fmla="*/ 23 w 27"/>
                  <a:gd name="T35" fmla="*/ 19 h 47"/>
                  <a:gd name="T36" fmla="*/ 25 w 27"/>
                  <a:gd name="T37" fmla="*/ 20 h 47"/>
                  <a:gd name="T38" fmla="*/ 26 w 27"/>
                  <a:gd name="T39" fmla="*/ 18 h 47"/>
                  <a:gd name="T40" fmla="*/ 22 w 27"/>
                  <a:gd name="T41" fmla="*/ 4 h 47"/>
                  <a:gd name="T42" fmla="*/ 17 w 27"/>
                  <a:gd name="T43" fmla="*/ 0 h 47"/>
                  <a:gd name="T44" fmla="*/ 9 w 27"/>
                  <a:gd name="T45" fmla="*/ 0 h 47"/>
                  <a:gd name="T46" fmla="*/ 4 w 27"/>
                  <a:gd name="T47" fmla="*/ 4 h 47"/>
                  <a:gd name="T48" fmla="*/ 0 w 27"/>
                  <a:gd name="T49" fmla="*/ 18 h 47"/>
                  <a:gd name="T50" fmla="*/ 1 w 27"/>
                  <a:gd name="T51" fmla="*/ 20 h 47"/>
                  <a:gd name="T52" fmla="*/ 3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3" y="19"/>
                    </a:move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7" name="Freeform 874"/>
              <p:cNvSpPr>
                <a:spLocks/>
              </p:cNvSpPr>
              <p:nvPr/>
            </p:nvSpPr>
            <p:spPr bwMode="auto">
              <a:xfrm>
                <a:off x="13991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8 w 27"/>
                  <a:gd name="T3" fmla="*/ 6 h 46"/>
                  <a:gd name="T4" fmla="*/ 9 w 27"/>
                  <a:gd name="T5" fmla="*/ 6 h 46"/>
                  <a:gd name="T6" fmla="*/ 3 w 27"/>
                  <a:gd name="T7" fmla="*/ 28 h 46"/>
                  <a:gd name="T8" fmla="*/ 9 w 27"/>
                  <a:gd name="T9" fmla="*/ 28 h 46"/>
                  <a:gd name="T10" fmla="*/ 9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7 w 27"/>
                  <a:gd name="T23" fmla="*/ 46 h 46"/>
                  <a:gd name="T24" fmla="*/ 19 w 27"/>
                  <a:gd name="T25" fmla="*/ 44 h 46"/>
                  <a:gd name="T26" fmla="*/ 19 w 27"/>
                  <a:gd name="T27" fmla="*/ 28 h 46"/>
                  <a:gd name="T28" fmla="*/ 25 w 27"/>
                  <a:gd name="T29" fmla="*/ 28 h 46"/>
                  <a:gd name="T30" fmla="*/ 19 w 27"/>
                  <a:gd name="T31" fmla="*/ 6 h 46"/>
                  <a:gd name="T32" fmla="*/ 20 w 27"/>
                  <a:gd name="T33" fmla="*/ 6 h 46"/>
                  <a:gd name="T34" fmla="*/ 23 w 27"/>
                  <a:gd name="T35" fmla="*/ 19 h 46"/>
                  <a:gd name="T36" fmla="*/ 26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8 w 27"/>
                  <a:gd name="T43" fmla="*/ 0 h 46"/>
                  <a:gd name="T44" fmla="*/ 10 w 27"/>
                  <a:gd name="T45" fmla="*/ 0 h 46"/>
                  <a:gd name="T46" fmla="*/ 5 w 27"/>
                  <a:gd name="T47" fmla="*/ 4 h 46"/>
                  <a:gd name="T48" fmla="*/ 0 w 27"/>
                  <a:gd name="T49" fmla="*/ 18 h 46"/>
                  <a:gd name="T50" fmla="*/ 2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7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8" name="Freeform 875"/>
              <p:cNvSpPr>
                <a:spLocks/>
              </p:cNvSpPr>
              <p:nvPr/>
            </p:nvSpPr>
            <p:spPr bwMode="auto">
              <a:xfrm>
                <a:off x="13861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7 w 27"/>
                  <a:gd name="T3" fmla="*/ 6 h 46"/>
                  <a:gd name="T4" fmla="*/ 9 w 27"/>
                  <a:gd name="T5" fmla="*/ 6 h 46"/>
                  <a:gd name="T6" fmla="*/ 2 w 27"/>
                  <a:gd name="T7" fmla="*/ 28 h 46"/>
                  <a:gd name="T8" fmla="*/ 8 w 27"/>
                  <a:gd name="T9" fmla="*/ 28 h 46"/>
                  <a:gd name="T10" fmla="*/ 8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6 w 27"/>
                  <a:gd name="T23" fmla="*/ 46 h 46"/>
                  <a:gd name="T24" fmla="*/ 18 w 27"/>
                  <a:gd name="T25" fmla="*/ 44 h 46"/>
                  <a:gd name="T26" fmla="*/ 18 w 27"/>
                  <a:gd name="T27" fmla="*/ 28 h 46"/>
                  <a:gd name="T28" fmla="*/ 25 w 27"/>
                  <a:gd name="T29" fmla="*/ 28 h 46"/>
                  <a:gd name="T30" fmla="*/ 18 w 27"/>
                  <a:gd name="T31" fmla="*/ 6 h 46"/>
                  <a:gd name="T32" fmla="*/ 19 w 27"/>
                  <a:gd name="T33" fmla="*/ 6 h 46"/>
                  <a:gd name="T34" fmla="*/ 23 w 27"/>
                  <a:gd name="T35" fmla="*/ 19 h 46"/>
                  <a:gd name="T36" fmla="*/ 25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7 w 27"/>
                  <a:gd name="T43" fmla="*/ 0 h 46"/>
                  <a:gd name="T44" fmla="*/ 10 w 27"/>
                  <a:gd name="T45" fmla="*/ 0 h 46"/>
                  <a:gd name="T46" fmla="*/ 4 w 27"/>
                  <a:gd name="T47" fmla="*/ 4 h 46"/>
                  <a:gd name="T48" fmla="*/ 0 w 27"/>
                  <a:gd name="T49" fmla="*/ 18 h 46"/>
                  <a:gd name="T50" fmla="*/ 1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5"/>
                      <a:pt x="9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6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19" name="Oval 876"/>
              <p:cNvSpPr>
                <a:spLocks noChangeArrowheads="1"/>
              </p:cNvSpPr>
              <p:nvPr/>
            </p:nvSpPr>
            <p:spPr bwMode="auto">
              <a:xfrm>
                <a:off x="14079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0" name="Oval 877"/>
              <p:cNvSpPr>
                <a:spLocks noChangeArrowheads="1"/>
              </p:cNvSpPr>
              <p:nvPr/>
            </p:nvSpPr>
            <p:spPr bwMode="auto">
              <a:xfrm>
                <a:off x="14079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1" name="Freeform 878"/>
              <p:cNvSpPr>
                <a:spLocks/>
              </p:cNvSpPr>
              <p:nvPr/>
            </p:nvSpPr>
            <p:spPr bwMode="auto">
              <a:xfrm>
                <a:off x="14062" y="1883"/>
                <a:ext cx="55" cy="109"/>
              </a:xfrm>
              <a:custGeom>
                <a:avLst/>
                <a:gdLst>
                  <a:gd name="T0" fmla="*/ 4 w 23"/>
                  <a:gd name="T1" fmla="*/ 20 h 46"/>
                  <a:gd name="T2" fmla="*/ 4 w 23"/>
                  <a:gd name="T3" fmla="*/ 7 h 46"/>
                  <a:gd name="T4" fmla="*/ 5 w 23"/>
                  <a:gd name="T5" fmla="*/ 7 h 46"/>
                  <a:gd name="T6" fmla="*/ 5 w 23"/>
                  <a:gd name="T7" fmla="*/ 44 h 46"/>
                  <a:gd name="T8" fmla="*/ 8 w 23"/>
                  <a:gd name="T9" fmla="*/ 46 h 46"/>
                  <a:gd name="T10" fmla="*/ 11 w 23"/>
                  <a:gd name="T11" fmla="*/ 44 h 46"/>
                  <a:gd name="T12" fmla="*/ 11 w 23"/>
                  <a:gd name="T13" fmla="*/ 22 h 46"/>
                  <a:gd name="T14" fmla="*/ 12 w 23"/>
                  <a:gd name="T15" fmla="*/ 22 h 46"/>
                  <a:gd name="T16" fmla="*/ 12 w 23"/>
                  <a:gd name="T17" fmla="*/ 44 h 46"/>
                  <a:gd name="T18" fmla="*/ 15 w 23"/>
                  <a:gd name="T19" fmla="*/ 46 h 46"/>
                  <a:gd name="T20" fmla="*/ 18 w 23"/>
                  <a:gd name="T21" fmla="*/ 44 h 46"/>
                  <a:gd name="T22" fmla="*/ 18 w 23"/>
                  <a:gd name="T23" fmla="*/ 7 h 46"/>
                  <a:gd name="T24" fmla="*/ 19 w 23"/>
                  <a:gd name="T25" fmla="*/ 7 h 46"/>
                  <a:gd name="T26" fmla="*/ 19 w 23"/>
                  <a:gd name="T27" fmla="*/ 20 h 46"/>
                  <a:gd name="T28" fmla="*/ 21 w 23"/>
                  <a:gd name="T29" fmla="*/ 22 h 46"/>
                  <a:gd name="T30" fmla="*/ 23 w 23"/>
                  <a:gd name="T31" fmla="*/ 20 h 46"/>
                  <a:gd name="T32" fmla="*/ 23 w 23"/>
                  <a:gd name="T33" fmla="*/ 6 h 46"/>
                  <a:gd name="T34" fmla="*/ 17 w 23"/>
                  <a:gd name="T35" fmla="*/ 0 h 46"/>
                  <a:gd name="T36" fmla="*/ 6 w 23"/>
                  <a:gd name="T37" fmla="*/ 0 h 46"/>
                  <a:gd name="T38" fmla="*/ 0 w 23"/>
                  <a:gd name="T39" fmla="*/ 6 h 46"/>
                  <a:gd name="T40" fmla="*/ 0 w 23"/>
                  <a:gd name="T41" fmla="*/ 20 h 46"/>
                  <a:gd name="T42" fmla="*/ 2 w 23"/>
                  <a:gd name="T43" fmla="*/ 22 h 46"/>
                  <a:gd name="T44" fmla="*/ 4 w 23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4" y="20"/>
                    </a:move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1"/>
                      <a:pt x="20" y="22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2" name="Freeform 879"/>
              <p:cNvSpPr>
                <a:spLocks/>
              </p:cNvSpPr>
              <p:nvPr/>
            </p:nvSpPr>
            <p:spPr bwMode="auto">
              <a:xfrm>
                <a:off x="14129" y="1736"/>
                <a:ext cx="52" cy="109"/>
              </a:xfrm>
              <a:custGeom>
                <a:avLst/>
                <a:gdLst>
                  <a:gd name="T0" fmla="*/ 20 w 22"/>
                  <a:gd name="T1" fmla="*/ 22 h 46"/>
                  <a:gd name="T2" fmla="*/ 22 w 22"/>
                  <a:gd name="T3" fmla="*/ 20 h 46"/>
                  <a:gd name="T4" fmla="*/ 22 w 22"/>
                  <a:gd name="T5" fmla="*/ 6 h 46"/>
                  <a:gd name="T6" fmla="*/ 16 w 22"/>
                  <a:gd name="T7" fmla="*/ 0 h 46"/>
                  <a:gd name="T8" fmla="*/ 6 w 22"/>
                  <a:gd name="T9" fmla="*/ 0 h 46"/>
                  <a:gd name="T10" fmla="*/ 0 w 22"/>
                  <a:gd name="T11" fmla="*/ 6 h 46"/>
                  <a:gd name="T12" fmla="*/ 0 w 22"/>
                  <a:gd name="T13" fmla="*/ 20 h 46"/>
                  <a:gd name="T14" fmla="*/ 2 w 22"/>
                  <a:gd name="T15" fmla="*/ 22 h 46"/>
                  <a:gd name="T16" fmla="*/ 4 w 22"/>
                  <a:gd name="T17" fmla="*/ 20 h 46"/>
                  <a:gd name="T18" fmla="*/ 4 w 22"/>
                  <a:gd name="T19" fmla="*/ 7 h 46"/>
                  <a:gd name="T20" fmla="*/ 5 w 22"/>
                  <a:gd name="T21" fmla="*/ 7 h 46"/>
                  <a:gd name="T22" fmla="*/ 5 w 22"/>
                  <a:gd name="T23" fmla="*/ 44 h 46"/>
                  <a:gd name="T24" fmla="*/ 8 w 22"/>
                  <a:gd name="T25" fmla="*/ 46 h 46"/>
                  <a:gd name="T26" fmla="*/ 11 w 22"/>
                  <a:gd name="T27" fmla="*/ 44 h 46"/>
                  <a:gd name="T28" fmla="*/ 11 w 22"/>
                  <a:gd name="T29" fmla="*/ 23 h 46"/>
                  <a:gd name="T30" fmla="*/ 12 w 22"/>
                  <a:gd name="T31" fmla="*/ 23 h 46"/>
                  <a:gd name="T32" fmla="*/ 12 w 22"/>
                  <a:gd name="T33" fmla="*/ 44 h 46"/>
                  <a:gd name="T34" fmla="*/ 15 w 22"/>
                  <a:gd name="T35" fmla="*/ 46 h 46"/>
                  <a:gd name="T36" fmla="*/ 17 w 22"/>
                  <a:gd name="T37" fmla="*/ 44 h 46"/>
                  <a:gd name="T38" fmla="*/ 17 w 22"/>
                  <a:gd name="T39" fmla="*/ 7 h 46"/>
                  <a:gd name="T40" fmla="*/ 18 w 22"/>
                  <a:gd name="T41" fmla="*/ 7 h 46"/>
                  <a:gd name="T42" fmla="*/ 18 w 22"/>
                  <a:gd name="T43" fmla="*/ 20 h 46"/>
                  <a:gd name="T44" fmla="*/ 20 w 22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0" y="22"/>
                    </a:moveTo>
                    <a:cubicBezTo>
                      <a:pt x="22" y="22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2"/>
                      <a:pt x="2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3" name="Oval 880"/>
              <p:cNvSpPr>
                <a:spLocks noChangeArrowheads="1"/>
              </p:cNvSpPr>
              <p:nvPr/>
            </p:nvSpPr>
            <p:spPr bwMode="auto">
              <a:xfrm>
                <a:off x="13946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4" name="Oval 881"/>
              <p:cNvSpPr>
                <a:spLocks noChangeArrowheads="1"/>
              </p:cNvSpPr>
              <p:nvPr/>
            </p:nvSpPr>
            <p:spPr bwMode="auto">
              <a:xfrm>
                <a:off x="13750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5" name="Freeform 882"/>
              <p:cNvSpPr>
                <a:spLocks/>
              </p:cNvSpPr>
              <p:nvPr/>
            </p:nvSpPr>
            <p:spPr bwMode="auto">
              <a:xfrm>
                <a:off x="13932" y="1587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6" name="Oval 883"/>
              <p:cNvSpPr>
                <a:spLocks noChangeArrowheads="1"/>
              </p:cNvSpPr>
              <p:nvPr/>
            </p:nvSpPr>
            <p:spPr bwMode="auto">
              <a:xfrm>
                <a:off x="13946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7" name="Oval 884"/>
              <p:cNvSpPr>
                <a:spLocks noChangeArrowheads="1"/>
              </p:cNvSpPr>
              <p:nvPr/>
            </p:nvSpPr>
            <p:spPr bwMode="auto">
              <a:xfrm>
                <a:off x="13882" y="156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8" name="Oval 885"/>
              <p:cNvSpPr>
                <a:spLocks noChangeArrowheads="1"/>
              </p:cNvSpPr>
              <p:nvPr/>
            </p:nvSpPr>
            <p:spPr bwMode="auto">
              <a:xfrm>
                <a:off x="14013" y="156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29" name="Oval 886"/>
              <p:cNvSpPr>
                <a:spLocks noChangeArrowheads="1"/>
              </p:cNvSpPr>
              <p:nvPr/>
            </p:nvSpPr>
            <p:spPr bwMode="auto">
              <a:xfrm>
                <a:off x="13882" y="1857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0" name="Freeform 887"/>
              <p:cNvSpPr>
                <a:spLocks/>
              </p:cNvSpPr>
              <p:nvPr/>
            </p:nvSpPr>
            <p:spPr bwMode="auto">
              <a:xfrm>
                <a:off x="13861" y="1587"/>
                <a:ext cx="64" cy="111"/>
              </a:xfrm>
              <a:custGeom>
                <a:avLst/>
                <a:gdLst>
                  <a:gd name="T0" fmla="*/ 27 w 27"/>
                  <a:gd name="T1" fmla="*/ 19 h 47"/>
                  <a:gd name="T2" fmla="*/ 23 w 27"/>
                  <a:gd name="T3" fmla="*/ 5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5 h 47"/>
                  <a:gd name="T10" fmla="*/ 0 w 27"/>
                  <a:gd name="T11" fmla="*/ 19 h 47"/>
                  <a:gd name="T12" fmla="*/ 1 w 27"/>
                  <a:gd name="T13" fmla="*/ 21 h 47"/>
                  <a:gd name="T14" fmla="*/ 4 w 27"/>
                  <a:gd name="T15" fmla="*/ 20 h 47"/>
                  <a:gd name="T16" fmla="*/ 7 w 27"/>
                  <a:gd name="T17" fmla="*/ 7 h 47"/>
                  <a:gd name="T18" fmla="*/ 9 w 27"/>
                  <a:gd name="T19" fmla="*/ 7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7 h 47"/>
                  <a:gd name="T46" fmla="*/ 19 w 27"/>
                  <a:gd name="T47" fmla="*/ 7 h 47"/>
                  <a:gd name="T48" fmla="*/ 23 w 27"/>
                  <a:gd name="T49" fmla="*/ 20 h 47"/>
                  <a:gd name="T50" fmla="*/ 25 w 27"/>
                  <a:gd name="T51" fmla="*/ 21 h 47"/>
                  <a:gd name="T52" fmla="*/ 27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9"/>
                    </a:move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1" name="Oval 888"/>
              <p:cNvSpPr>
                <a:spLocks noChangeArrowheads="1"/>
              </p:cNvSpPr>
              <p:nvPr/>
            </p:nvSpPr>
            <p:spPr bwMode="auto">
              <a:xfrm>
                <a:off x="14013" y="171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2" name="Freeform 889"/>
              <p:cNvSpPr>
                <a:spLocks/>
              </p:cNvSpPr>
              <p:nvPr/>
            </p:nvSpPr>
            <p:spPr bwMode="auto">
              <a:xfrm>
                <a:off x="13866" y="1736"/>
                <a:ext cx="54" cy="109"/>
              </a:xfrm>
              <a:custGeom>
                <a:avLst/>
                <a:gdLst>
                  <a:gd name="T0" fmla="*/ 21 w 23"/>
                  <a:gd name="T1" fmla="*/ 22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2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7 w 23"/>
                  <a:gd name="T37" fmla="*/ 44 h 46"/>
                  <a:gd name="T38" fmla="*/ 17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2"/>
                    </a:move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2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3" name="Oval 890"/>
              <p:cNvSpPr>
                <a:spLocks noChangeArrowheads="1"/>
              </p:cNvSpPr>
              <p:nvPr/>
            </p:nvSpPr>
            <p:spPr bwMode="auto">
              <a:xfrm>
                <a:off x="13882" y="171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4" name="Freeform 891"/>
              <p:cNvSpPr>
                <a:spLocks/>
              </p:cNvSpPr>
              <p:nvPr/>
            </p:nvSpPr>
            <p:spPr bwMode="auto">
              <a:xfrm>
                <a:off x="13729" y="1587"/>
                <a:ext cx="64" cy="111"/>
              </a:xfrm>
              <a:custGeom>
                <a:avLst/>
                <a:gdLst>
                  <a:gd name="T0" fmla="*/ 24 w 27"/>
                  <a:gd name="T1" fmla="*/ 20 h 47"/>
                  <a:gd name="T2" fmla="*/ 26 w 27"/>
                  <a:gd name="T3" fmla="*/ 21 h 47"/>
                  <a:gd name="T4" fmla="*/ 27 w 27"/>
                  <a:gd name="T5" fmla="*/ 19 h 47"/>
                  <a:gd name="T6" fmla="*/ 23 w 27"/>
                  <a:gd name="T7" fmla="*/ 5 h 47"/>
                  <a:gd name="T8" fmla="*/ 18 w 27"/>
                  <a:gd name="T9" fmla="*/ 0 h 47"/>
                  <a:gd name="T10" fmla="*/ 10 w 27"/>
                  <a:gd name="T11" fmla="*/ 0 h 47"/>
                  <a:gd name="T12" fmla="*/ 5 w 27"/>
                  <a:gd name="T13" fmla="*/ 5 h 47"/>
                  <a:gd name="T14" fmla="*/ 1 w 27"/>
                  <a:gd name="T15" fmla="*/ 19 h 47"/>
                  <a:gd name="T16" fmla="*/ 2 w 27"/>
                  <a:gd name="T17" fmla="*/ 21 h 47"/>
                  <a:gd name="T18" fmla="*/ 4 w 27"/>
                  <a:gd name="T19" fmla="*/ 20 h 47"/>
                  <a:gd name="T20" fmla="*/ 8 w 27"/>
                  <a:gd name="T21" fmla="*/ 7 h 47"/>
                  <a:gd name="T22" fmla="*/ 9 w 27"/>
                  <a:gd name="T23" fmla="*/ 7 h 47"/>
                  <a:gd name="T24" fmla="*/ 3 w 27"/>
                  <a:gd name="T25" fmla="*/ 28 h 47"/>
                  <a:gd name="T26" fmla="*/ 9 w 27"/>
                  <a:gd name="T27" fmla="*/ 28 h 47"/>
                  <a:gd name="T28" fmla="*/ 9 w 27"/>
                  <a:gd name="T29" fmla="*/ 45 h 47"/>
                  <a:gd name="T30" fmla="*/ 11 w 27"/>
                  <a:gd name="T31" fmla="*/ 47 h 47"/>
                  <a:gd name="T32" fmla="*/ 14 w 27"/>
                  <a:gd name="T33" fmla="*/ 45 h 47"/>
                  <a:gd name="T34" fmla="*/ 14 w 27"/>
                  <a:gd name="T35" fmla="*/ 28 h 47"/>
                  <a:gd name="T36" fmla="*/ 15 w 27"/>
                  <a:gd name="T37" fmla="*/ 28 h 47"/>
                  <a:gd name="T38" fmla="*/ 15 w 27"/>
                  <a:gd name="T39" fmla="*/ 45 h 47"/>
                  <a:gd name="T40" fmla="*/ 17 w 27"/>
                  <a:gd name="T41" fmla="*/ 47 h 47"/>
                  <a:gd name="T42" fmla="*/ 19 w 27"/>
                  <a:gd name="T43" fmla="*/ 45 h 47"/>
                  <a:gd name="T44" fmla="*/ 19 w 27"/>
                  <a:gd name="T45" fmla="*/ 28 h 47"/>
                  <a:gd name="T46" fmla="*/ 25 w 27"/>
                  <a:gd name="T47" fmla="*/ 28 h 47"/>
                  <a:gd name="T48" fmla="*/ 19 w 27"/>
                  <a:gd name="T49" fmla="*/ 7 h 47"/>
                  <a:gd name="T50" fmla="*/ 20 w 27"/>
                  <a:gd name="T51" fmla="*/ 7 h 47"/>
                  <a:gd name="T52" fmla="*/ 24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4" y="20"/>
                    </a:move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5" name="Oval 892"/>
              <p:cNvSpPr>
                <a:spLocks noChangeArrowheads="1"/>
              </p:cNvSpPr>
              <p:nvPr/>
            </p:nvSpPr>
            <p:spPr bwMode="auto">
              <a:xfrm>
                <a:off x="13750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6" name="Freeform 893"/>
              <p:cNvSpPr>
                <a:spLocks/>
              </p:cNvSpPr>
              <p:nvPr/>
            </p:nvSpPr>
            <p:spPr bwMode="auto">
              <a:xfrm>
                <a:off x="13991" y="158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7" name="Oval 894"/>
              <p:cNvSpPr>
                <a:spLocks noChangeArrowheads="1"/>
              </p:cNvSpPr>
              <p:nvPr/>
            </p:nvSpPr>
            <p:spPr bwMode="auto">
              <a:xfrm>
                <a:off x="13686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8" name="Oval 895"/>
              <p:cNvSpPr>
                <a:spLocks noChangeArrowheads="1"/>
              </p:cNvSpPr>
              <p:nvPr/>
            </p:nvSpPr>
            <p:spPr bwMode="auto">
              <a:xfrm>
                <a:off x="13750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39" name="Freeform 896"/>
              <p:cNvSpPr>
                <a:spLocks/>
              </p:cNvSpPr>
              <p:nvPr/>
            </p:nvSpPr>
            <p:spPr bwMode="auto">
              <a:xfrm>
                <a:off x="13669" y="1883"/>
                <a:ext cx="55" cy="109"/>
              </a:xfrm>
              <a:custGeom>
                <a:avLst/>
                <a:gdLst>
                  <a:gd name="T0" fmla="*/ 4 w 23"/>
                  <a:gd name="T1" fmla="*/ 20 h 46"/>
                  <a:gd name="T2" fmla="*/ 4 w 23"/>
                  <a:gd name="T3" fmla="*/ 7 h 46"/>
                  <a:gd name="T4" fmla="*/ 5 w 23"/>
                  <a:gd name="T5" fmla="*/ 7 h 46"/>
                  <a:gd name="T6" fmla="*/ 5 w 23"/>
                  <a:gd name="T7" fmla="*/ 44 h 46"/>
                  <a:gd name="T8" fmla="*/ 8 w 23"/>
                  <a:gd name="T9" fmla="*/ 46 h 46"/>
                  <a:gd name="T10" fmla="*/ 11 w 23"/>
                  <a:gd name="T11" fmla="*/ 44 h 46"/>
                  <a:gd name="T12" fmla="*/ 11 w 23"/>
                  <a:gd name="T13" fmla="*/ 22 h 46"/>
                  <a:gd name="T14" fmla="*/ 12 w 23"/>
                  <a:gd name="T15" fmla="*/ 22 h 46"/>
                  <a:gd name="T16" fmla="*/ 12 w 23"/>
                  <a:gd name="T17" fmla="*/ 44 h 46"/>
                  <a:gd name="T18" fmla="*/ 15 w 23"/>
                  <a:gd name="T19" fmla="*/ 46 h 46"/>
                  <a:gd name="T20" fmla="*/ 17 w 23"/>
                  <a:gd name="T21" fmla="*/ 44 h 46"/>
                  <a:gd name="T22" fmla="*/ 17 w 23"/>
                  <a:gd name="T23" fmla="*/ 7 h 46"/>
                  <a:gd name="T24" fmla="*/ 18 w 23"/>
                  <a:gd name="T25" fmla="*/ 7 h 46"/>
                  <a:gd name="T26" fmla="*/ 18 w 23"/>
                  <a:gd name="T27" fmla="*/ 20 h 46"/>
                  <a:gd name="T28" fmla="*/ 21 w 23"/>
                  <a:gd name="T29" fmla="*/ 22 h 46"/>
                  <a:gd name="T30" fmla="*/ 23 w 23"/>
                  <a:gd name="T31" fmla="*/ 20 h 46"/>
                  <a:gd name="T32" fmla="*/ 23 w 23"/>
                  <a:gd name="T33" fmla="*/ 6 h 46"/>
                  <a:gd name="T34" fmla="*/ 17 w 23"/>
                  <a:gd name="T35" fmla="*/ 0 h 46"/>
                  <a:gd name="T36" fmla="*/ 6 w 23"/>
                  <a:gd name="T37" fmla="*/ 0 h 46"/>
                  <a:gd name="T38" fmla="*/ 0 w 23"/>
                  <a:gd name="T39" fmla="*/ 6 h 46"/>
                  <a:gd name="T40" fmla="*/ 0 w 23"/>
                  <a:gd name="T41" fmla="*/ 20 h 46"/>
                  <a:gd name="T42" fmla="*/ 2 w 23"/>
                  <a:gd name="T43" fmla="*/ 22 h 46"/>
                  <a:gd name="T44" fmla="*/ 4 w 23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4" y="20"/>
                    </a:move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1"/>
                      <a:pt x="19" y="22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0" name="Freeform 897"/>
              <p:cNvSpPr>
                <a:spLocks/>
              </p:cNvSpPr>
              <p:nvPr/>
            </p:nvSpPr>
            <p:spPr bwMode="auto">
              <a:xfrm>
                <a:off x="13665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1" name="Oval 898"/>
              <p:cNvSpPr>
                <a:spLocks noChangeArrowheads="1"/>
              </p:cNvSpPr>
              <p:nvPr/>
            </p:nvSpPr>
            <p:spPr bwMode="auto">
              <a:xfrm>
                <a:off x="14013" y="1857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2" name="Freeform 899"/>
              <p:cNvSpPr>
                <a:spLocks/>
              </p:cNvSpPr>
              <p:nvPr/>
            </p:nvSpPr>
            <p:spPr bwMode="auto">
              <a:xfrm>
                <a:off x="13996" y="1736"/>
                <a:ext cx="54" cy="109"/>
              </a:xfrm>
              <a:custGeom>
                <a:avLst/>
                <a:gdLst>
                  <a:gd name="T0" fmla="*/ 21 w 23"/>
                  <a:gd name="T1" fmla="*/ 22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7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3 w 23"/>
                  <a:gd name="T15" fmla="*/ 22 h 46"/>
                  <a:gd name="T16" fmla="*/ 5 w 23"/>
                  <a:gd name="T17" fmla="*/ 20 h 46"/>
                  <a:gd name="T18" fmla="*/ 5 w 23"/>
                  <a:gd name="T19" fmla="*/ 7 h 46"/>
                  <a:gd name="T20" fmla="*/ 6 w 23"/>
                  <a:gd name="T21" fmla="*/ 7 h 46"/>
                  <a:gd name="T22" fmla="*/ 6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8 w 23"/>
                  <a:gd name="T37" fmla="*/ 44 h 46"/>
                  <a:gd name="T38" fmla="*/ 18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2"/>
                    </a:move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3" y="22"/>
                    </a:cubicBezTo>
                    <a:cubicBezTo>
                      <a:pt x="4" y="22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2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3" name="Freeform 900"/>
              <p:cNvSpPr>
                <a:spLocks/>
              </p:cNvSpPr>
              <p:nvPr/>
            </p:nvSpPr>
            <p:spPr bwMode="auto">
              <a:xfrm>
                <a:off x="13149" y="1883"/>
                <a:ext cx="47" cy="33"/>
              </a:xfrm>
              <a:custGeom>
                <a:avLst/>
                <a:gdLst>
                  <a:gd name="T0" fmla="*/ 6 w 20"/>
                  <a:gd name="T1" fmla="*/ 0 h 14"/>
                  <a:gd name="T2" fmla="*/ 0 w 20"/>
                  <a:gd name="T3" fmla="*/ 6 h 14"/>
                  <a:gd name="T4" fmla="*/ 0 w 20"/>
                  <a:gd name="T5" fmla="*/ 14 h 14"/>
                  <a:gd name="T6" fmla="*/ 4 w 20"/>
                  <a:gd name="T7" fmla="*/ 12 h 14"/>
                  <a:gd name="T8" fmla="*/ 4 w 20"/>
                  <a:gd name="T9" fmla="*/ 7 h 14"/>
                  <a:gd name="T10" fmla="*/ 5 w 20"/>
                  <a:gd name="T11" fmla="*/ 7 h 14"/>
                  <a:gd name="T12" fmla="*/ 5 w 20"/>
                  <a:gd name="T13" fmla="*/ 12 h 14"/>
                  <a:gd name="T14" fmla="*/ 20 w 20"/>
                  <a:gd name="T15" fmla="*/ 1 h 14"/>
                  <a:gd name="T16" fmla="*/ 16 w 20"/>
                  <a:gd name="T17" fmla="*/ 0 h 14"/>
                  <a:gd name="T18" fmla="*/ 6 w 20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4">
                    <a:moveTo>
                      <a:pt x="6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0"/>
                      <a:pt x="0" y="14"/>
                    </a:cubicBezTo>
                    <a:cubicBezTo>
                      <a:pt x="1" y="14"/>
                      <a:pt x="2" y="13"/>
                      <a:pt x="4" y="12"/>
                    </a:cubicBezTo>
                    <a:cubicBezTo>
                      <a:pt x="4" y="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9"/>
                      <a:pt x="5" y="12"/>
                    </a:cubicBezTo>
                    <a:cubicBezTo>
                      <a:pt x="10" y="9"/>
                      <a:pt x="15" y="5"/>
                      <a:pt x="20" y="1"/>
                    </a:cubicBezTo>
                    <a:cubicBezTo>
                      <a:pt x="19" y="0"/>
                      <a:pt x="17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4" name="Freeform 901"/>
              <p:cNvSpPr>
                <a:spLocks/>
              </p:cNvSpPr>
              <p:nvPr/>
            </p:nvSpPr>
            <p:spPr bwMode="auto">
              <a:xfrm>
                <a:off x="13359" y="1857"/>
                <a:ext cx="24" cy="21"/>
              </a:xfrm>
              <a:custGeom>
                <a:avLst/>
                <a:gdLst>
                  <a:gd name="T0" fmla="*/ 10 w 10"/>
                  <a:gd name="T1" fmla="*/ 5 h 9"/>
                  <a:gd name="T2" fmla="*/ 5 w 10"/>
                  <a:gd name="T3" fmla="*/ 0 h 9"/>
                  <a:gd name="T4" fmla="*/ 0 w 10"/>
                  <a:gd name="T5" fmla="*/ 5 h 9"/>
                  <a:gd name="T6" fmla="*/ 0 w 10"/>
                  <a:gd name="T7" fmla="*/ 5 h 9"/>
                  <a:gd name="T8" fmla="*/ 6 w 10"/>
                  <a:gd name="T9" fmla="*/ 9 h 9"/>
                  <a:gd name="T10" fmla="*/ 10 w 10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5"/>
                    </a:move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6"/>
                      <a:pt x="4" y="8"/>
                      <a:pt x="6" y="9"/>
                    </a:cubicBezTo>
                    <a:cubicBezTo>
                      <a:pt x="8" y="9"/>
                      <a:pt x="10" y="7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5" name="Freeform 902"/>
              <p:cNvSpPr>
                <a:spLocks/>
              </p:cNvSpPr>
              <p:nvPr/>
            </p:nvSpPr>
            <p:spPr bwMode="auto">
              <a:xfrm>
                <a:off x="13274" y="1736"/>
                <a:ext cx="64" cy="111"/>
              </a:xfrm>
              <a:custGeom>
                <a:avLst/>
                <a:gdLst>
                  <a:gd name="T0" fmla="*/ 13 w 27"/>
                  <a:gd name="T1" fmla="*/ 44 h 47"/>
                  <a:gd name="T2" fmla="*/ 13 w 27"/>
                  <a:gd name="T3" fmla="*/ 28 h 47"/>
                  <a:gd name="T4" fmla="*/ 14 w 27"/>
                  <a:gd name="T5" fmla="*/ 28 h 47"/>
                  <a:gd name="T6" fmla="*/ 14 w 27"/>
                  <a:gd name="T7" fmla="*/ 44 h 47"/>
                  <a:gd name="T8" fmla="*/ 16 w 27"/>
                  <a:gd name="T9" fmla="*/ 47 h 47"/>
                  <a:gd name="T10" fmla="*/ 18 w 27"/>
                  <a:gd name="T11" fmla="*/ 44 h 47"/>
                  <a:gd name="T12" fmla="*/ 18 w 27"/>
                  <a:gd name="T13" fmla="*/ 28 h 47"/>
                  <a:gd name="T14" fmla="*/ 25 w 27"/>
                  <a:gd name="T15" fmla="*/ 28 h 47"/>
                  <a:gd name="T16" fmla="*/ 18 w 27"/>
                  <a:gd name="T17" fmla="*/ 6 h 47"/>
                  <a:gd name="T18" fmla="*/ 19 w 27"/>
                  <a:gd name="T19" fmla="*/ 6 h 47"/>
                  <a:gd name="T20" fmla="*/ 23 w 27"/>
                  <a:gd name="T21" fmla="*/ 19 h 47"/>
                  <a:gd name="T22" fmla="*/ 25 w 27"/>
                  <a:gd name="T23" fmla="*/ 20 h 47"/>
                  <a:gd name="T24" fmla="*/ 26 w 27"/>
                  <a:gd name="T25" fmla="*/ 18 h 47"/>
                  <a:gd name="T26" fmla="*/ 23 w 27"/>
                  <a:gd name="T27" fmla="*/ 4 h 47"/>
                  <a:gd name="T28" fmla="*/ 17 w 27"/>
                  <a:gd name="T29" fmla="*/ 0 h 47"/>
                  <a:gd name="T30" fmla="*/ 10 w 27"/>
                  <a:gd name="T31" fmla="*/ 0 h 47"/>
                  <a:gd name="T32" fmla="*/ 4 w 27"/>
                  <a:gd name="T33" fmla="*/ 4 h 47"/>
                  <a:gd name="T34" fmla="*/ 0 w 27"/>
                  <a:gd name="T35" fmla="*/ 18 h 47"/>
                  <a:gd name="T36" fmla="*/ 1 w 27"/>
                  <a:gd name="T37" fmla="*/ 20 h 47"/>
                  <a:gd name="T38" fmla="*/ 4 w 27"/>
                  <a:gd name="T39" fmla="*/ 19 h 47"/>
                  <a:gd name="T40" fmla="*/ 7 w 27"/>
                  <a:gd name="T41" fmla="*/ 6 h 47"/>
                  <a:gd name="T42" fmla="*/ 9 w 27"/>
                  <a:gd name="T43" fmla="*/ 6 h 47"/>
                  <a:gd name="T44" fmla="*/ 2 w 27"/>
                  <a:gd name="T45" fmla="*/ 28 h 47"/>
                  <a:gd name="T46" fmla="*/ 8 w 27"/>
                  <a:gd name="T47" fmla="*/ 28 h 47"/>
                  <a:gd name="T48" fmla="*/ 8 w 27"/>
                  <a:gd name="T49" fmla="*/ 44 h 47"/>
                  <a:gd name="T50" fmla="*/ 9 w 27"/>
                  <a:gd name="T51" fmla="*/ 46 h 47"/>
                  <a:gd name="T52" fmla="*/ 11 w 27"/>
                  <a:gd name="T53" fmla="*/ 47 h 47"/>
                  <a:gd name="T54" fmla="*/ 13 w 27"/>
                  <a:gd name="T55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" h="47">
                    <a:moveTo>
                      <a:pt x="13" y="44"/>
                    </a:move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5"/>
                      <a:pt x="9" y="46"/>
                      <a:pt x="9" y="46"/>
                    </a:cubicBezTo>
                    <a:cubicBezTo>
                      <a:pt x="10" y="46"/>
                      <a:pt x="11" y="46"/>
                      <a:pt x="11" y="47"/>
                    </a:cubicBezTo>
                    <a:cubicBezTo>
                      <a:pt x="12" y="46"/>
                      <a:pt x="13" y="45"/>
                      <a:pt x="1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6" name="Freeform 903"/>
              <p:cNvSpPr>
                <a:spLocks/>
              </p:cNvSpPr>
              <p:nvPr/>
            </p:nvSpPr>
            <p:spPr bwMode="auto">
              <a:xfrm>
                <a:off x="13606" y="1736"/>
                <a:ext cx="54" cy="109"/>
              </a:xfrm>
              <a:custGeom>
                <a:avLst/>
                <a:gdLst>
                  <a:gd name="T0" fmla="*/ 21 w 23"/>
                  <a:gd name="T1" fmla="*/ 22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7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3 w 23"/>
                  <a:gd name="T15" fmla="*/ 22 h 46"/>
                  <a:gd name="T16" fmla="*/ 5 w 23"/>
                  <a:gd name="T17" fmla="*/ 20 h 46"/>
                  <a:gd name="T18" fmla="*/ 5 w 23"/>
                  <a:gd name="T19" fmla="*/ 7 h 46"/>
                  <a:gd name="T20" fmla="*/ 6 w 23"/>
                  <a:gd name="T21" fmla="*/ 7 h 46"/>
                  <a:gd name="T22" fmla="*/ 6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8 w 23"/>
                  <a:gd name="T37" fmla="*/ 44 h 46"/>
                  <a:gd name="T38" fmla="*/ 18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2"/>
                    </a:move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3" y="22"/>
                    </a:cubicBezTo>
                    <a:cubicBezTo>
                      <a:pt x="4" y="22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2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7" name="Oval 904"/>
              <p:cNvSpPr>
                <a:spLocks noChangeArrowheads="1"/>
              </p:cNvSpPr>
              <p:nvPr/>
            </p:nvSpPr>
            <p:spPr bwMode="auto">
              <a:xfrm>
                <a:off x="13163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8" name="Freeform 905"/>
              <p:cNvSpPr>
                <a:spLocks/>
              </p:cNvSpPr>
              <p:nvPr/>
            </p:nvSpPr>
            <p:spPr bwMode="auto">
              <a:xfrm>
                <a:off x="13475" y="1736"/>
                <a:ext cx="55" cy="109"/>
              </a:xfrm>
              <a:custGeom>
                <a:avLst/>
                <a:gdLst>
                  <a:gd name="T0" fmla="*/ 21 w 23"/>
                  <a:gd name="T1" fmla="*/ 22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2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7 w 23"/>
                  <a:gd name="T37" fmla="*/ 44 h 46"/>
                  <a:gd name="T38" fmla="*/ 17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2"/>
                    </a:move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19" y="22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49" name="Oval 906"/>
              <p:cNvSpPr>
                <a:spLocks noChangeArrowheads="1"/>
              </p:cNvSpPr>
              <p:nvPr/>
            </p:nvSpPr>
            <p:spPr bwMode="auto">
              <a:xfrm>
                <a:off x="13622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0" name="Oval 907"/>
              <p:cNvSpPr>
                <a:spLocks noChangeArrowheads="1"/>
              </p:cNvSpPr>
              <p:nvPr/>
            </p:nvSpPr>
            <p:spPr bwMode="auto">
              <a:xfrm>
                <a:off x="13163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1" name="Oval 908"/>
              <p:cNvSpPr>
                <a:spLocks noChangeArrowheads="1"/>
              </p:cNvSpPr>
              <p:nvPr/>
            </p:nvSpPr>
            <p:spPr bwMode="auto">
              <a:xfrm>
                <a:off x="13622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2" name="Freeform 909"/>
              <p:cNvSpPr>
                <a:spLocks/>
              </p:cNvSpPr>
              <p:nvPr/>
            </p:nvSpPr>
            <p:spPr bwMode="auto">
              <a:xfrm>
                <a:off x="13471" y="1587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7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3" name="Oval 910"/>
              <p:cNvSpPr>
                <a:spLocks noChangeArrowheads="1"/>
              </p:cNvSpPr>
              <p:nvPr/>
            </p:nvSpPr>
            <p:spPr bwMode="auto">
              <a:xfrm>
                <a:off x="13492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4" name="Freeform 911"/>
              <p:cNvSpPr>
                <a:spLocks/>
              </p:cNvSpPr>
              <p:nvPr/>
            </p:nvSpPr>
            <p:spPr bwMode="auto">
              <a:xfrm>
                <a:off x="13142" y="1736"/>
                <a:ext cx="66" cy="111"/>
              </a:xfrm>
              <a:custGeom>
                <a:avLst/>
                <a:gdLst>
                  <a:gd name="T0" fmla="*/ 23 w 28"/>
                  <a:gd name="T1" fmla="*/ 4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4 h 47"/>
                  <a:gd name="T8" fmla="*/ 1 w 28"/>
                  <a:gd name="T9" fmla="*/ 18 h 47"/>
                  <a:gd name="T10" fmla="*/ 2 w 28"/>
                  <a:gd name="T11" fmla="*/ 20 h 47"/>
                  <a:gd name="T12" fmla="*/ 4 w 28"/>
                  <a:gd name="T13" fmla="*/ 19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4 h 47"/>
                  <a:gd name="T24" fmla="*/ 11 w 28"/>
                  <a:gd name="T25" fmla="*/ 47 h 47"/>
                  <a:gd name="T26" fmla="*/ 13 w 28"/>
                  <a:gd name="T27" fmla="*/ 44 h 47"/>
                  <a:gd name="T28" fmla="*/ 13 w 28"/>
                  <a:gd name="T29" fmla="*/ 28 h 47"/>
                  <a:gd name="T30" fmla="*/ 14 w 28"/>
                  <a:gd name="T31" fmla="*/ 28 h 47"/>
                  <a:gd name="T32" fmla="*/ 14 w 28"/>
                  <a:gd name="T33" fmla="*/ 44 h 47"/>
                  <a:gd name="T34" fmla="*/ 17 w 28"/>
                  <a:gd name="T35" fmla="*/ 47 h 47"/>
                  <a:gd name="T36" fmla="*/ 19 w 28"/>
                  <a:gd name="T37" fmla="*/ 44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19 h 47"/>
                  <a:gd name="T48" fmla="*/ 26 w 28"/>
                  <a:gd name="T49" fmla="*/ 20 h 47"/>
                  <a:gd name="T50" fmla="*/ 27 w 28"/>
                  <a:gd name="T51" fmla="*/ 18 h 47"/>
                  <a:gd name="T52" fmla="*/ 23 w 28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5" name="Freeform 912"/>
              <p:cNvSpPr>
                <a:spLocks/>
              </p:cNvSpPr>
              <p:nvPr/>
            </p:nvSpPr>
            <p:spPr bwMode="auto">
              <a:xfrm>
                <a:off x="13208" y="158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6" name="Oval 913"/>
              <p:cNvSpPr>
                <a:spLocks noChangeArrowheads="1"/>
              </p:cNvSpPr>
              <p:nvPr/>
            </p:nvSpPr>
            <p:spPr bwMode="auto">
              <a:xfrm>
                <a:off x="13622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7" name="Oval 914"/>
              <p:cNvSpPr>
                <a:spLocks noChangeArrowheads="1"/>
              </p:cNvSpPr>
              <p:nvPr/>
            </p:nvSpPr>
            <p:spPr bwMode="auto">
              <a:xfrm>
                <a:off x="13229" y="171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8" name="Oval 915"/>
              <p:cNvSpPr>
                <a:spLocks noChangeArrowheads="1"/>
              </p:cNvSpPr>
              <p:nvPr/>
            </p:nvSpPr>
            <p:spPr bwMode="auto">
              <a:xfrm>
                <a:off x="13163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59" name="Oval 916"/>
              <p:cNvSpPr>
                <a:spLocks noChangeArrowheads="1"/>
              </p:cNvSpPr>
              <p:nvPr/>
            </p:nvSpPr>
            <p:spPr bwMode="auto">
              <a:xfrm>
                <a:off x="13229" y="156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0" name="Freeform 917"/>
              <p:cNvSpPr>
                <a:spLocks/>
              </p:cNvSpPr>
              <p:nvPr/>
            </p:nvSpPr>
            <p:spPr bwMode="auto">
              <a:xfrm>
                <a:off x="13149" y="158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1 w 22"/>
                  <a:gd name="T19" fmla="*/ 23 h 47"/>
                  <a:gd name="T20" fmla="*/ 11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0 w 22"/>
                  <a:gd name="T43" fmla="*/ 6 h 47"/>
                  <a:gd name="T44" fmla="*/ 0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1" name="Freeform 918"/>
              <p:cNvSpPr>
                <a:spLocks/>
              </p:cNvSpPr>
              <p:nvPr/>
            </p:nvSpPr>
            <p:spPr bwMode="auto">
              <a:xfrm>
                <a:off x="13213" y="1736"/>
                <a:ext cx="54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2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8 w 23"/>
                  <a:gd name="T31" fmla="*/ 44 h 46"/>
                  <a:gd name="T32" fmla="*/ 18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2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4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2"/>
                      <a:pt x="21" y="22"/>
                    </a:cubicBezTo>
                    <a:cubicBezTo>
                      <a:pt x="22" y="22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2" name="Freeform 919"/>
              <p:cNvSpPr>
                <a:spLocks/>
              </p:cNvSpPr>
              <p:nvPr/>
            </p:nvSpPr>
            <p:spPr bwMode="auto">
              <a:xfrm>
                <a:off x="13376" y="1883"/>
                <a:ext cx="19" cy="19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0 h 8"/>
                  <a:gd name="T4" fmla="*/ 8 w 8"/>
                  <a:gd name="T5" fmla="*/ 8 h 8"/>
                  <a:gd name="T6" fmla="*/ 7 w 8"/>
                  <a:gd name="T7" fmla="*/ 4 h 8"/>
                  <a:gd name="T8" fmla="*/ 2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3" y="2"/>
                      <a:pt x="6" y="5"/>
                      <a:pt x="8" y="8"/>
                    </a:cubicBezTo>
                    <a:cubicBezTo>
                      <a:pt x="8" y="7"/>
                      <a:pt x="8" y="5"/>
                      <a:pt x="7" y="4"/>
                    </a:cubicBezTo>
                    <a:cubicBezTo>
                      <a:pt x="6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3" name="Freeform 920"/>
              <p:cNvSpPr>
                <a:spLocks/>
              </p:cNvSpPr>
              <p:nvPr/>
            </p:nvSpPr>
            <p:spPr bwMode="auto">
              <a:xfrm>
                <a:off x="13601" y="1587"/>
                <a:ext cx="64" cy="111"/>
              </a:xfrm>
              <a:custGeom>
                <a:avLst/>
                <a:gdLst>
                  <a:gd name="T0" fmla="*/ 27 w 27"/>
                  <a:gd name="T1" fmla="*/ 19 h 47"/>
                  <a:gd name="T2" fmla="*/ 23 w 27"/>
                  <a:gd name="T3" fmla="*/ 5 h 47"/>
                  <a:gd name="T4" fmla="*/ 17 w 27"/>
                  <a:gd name="T5" fmla="*/ 0 h 47"/>
                  <a:gd name="T6" fmla="*/ 10 w 27"/>
                  <a:gd name="T7" fmla="*/ 0 h 47"/>
                  <a:gd name="T8" fmla="*/ 5 w 27"/>
                  <a:gd name="T9" fmla="*/ 5 h 47"/>
                  <a:gd name="T10" fmla="*/ 0 w 27"/>
                  <a:gd name="T11" fmla="*/ 19 h 47"/>
                  <a:gd name="T12" fmla="*/ 2 w 27"/>
                  <a:gd name="T13" fmla="*/ 21 h 47"/>
                  <a:gd name="T14" fmla="*/ 4 w 27"/>
                  <a:gd name="T15" fmla="*/ 20 h 47"/>
                  <a:gd name="T16" fmla="*/ 8 w 27"/>
                  <a:gd name="T17" fmla="*/ 7 h 47"/>
                  <a:gd name="T18" fmla="*/ 9 w 27"/>
                  <a:gd name="T19" fmla="*/ 7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7 h 47"/>
                  <a:gd name="T46" fmla="*/ 20 w 27"/>
                  <a:gd name="T47" fmla="*/ 7 h 47"/>
                  <a:gd name="T48" fmla="*/ 23 w 27"/>
                  <a:gd name="T49" fmla="*/ 20 h 47"/>
                  <a:gd name="T50" fmla="*/ 26 w 27"/>
                  <a:gd name="T51" fmla="*/ 21 h 47"/>
                  <a:gd name="T52" fmla="*/ 27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9"/>
                    </a:move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4" name="Freeform 921"/>
              <p:cNvSpPr>
                <a:spLocks/>
              </p:cNvSpPr>
              <p:nvPr/>
            </p:nvSpPr>
            <p:spPr bwMode="auto">
              <a:xfrm>
                <a:off x="13601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8 w 27"/>
                  <a:gd name="T3" fmla="*/ 6 h 46"/>
                  <a:gd name="T4" fmla="*/ 9 w 27"/>
                  <a:gd name="T5" fmla="*/ 6 h 46"/>
                  <a:gd name="T6" fmla="*/ 3 w 27"/>
                  <a:gd name="T7" fmla="*/ 28 h 46"/>
                  <a:gd name="T8" fmla="*/ 9 w 27"/>
                  <a:gd name="T9" fmla="*/ 28 h 46"/>
                  <a:gd name="T10" fmla="*/ 9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6 w 27"/>
                  <a:gd name="T23" fmla="*/ 46 h 46"/>
                  <a:gd name="T24" fmla="*/ 19 w 27"/>
                  <a:gd name="T25" fmla="*/ 44 h 46"/>
                  <a:gd name="T26" fmla="*/ 19 w 27"/>
                  <a:gd name="T27" fmla="*/ 28 h 46"/>
                  <a:gd name="T28" fmla="*/ 25 w 27"/>
                  <a:gd name="T29" fmla="*/ 28 h 46"/>
                  <a:gd name="T30" fmla="*/ 19 w 27"/>
                  <a:gd name="T31" fmla="*/ 6 h 46"/>
                  <a:gd name="T32" fmla="*/ 20 w 27"/>
                  <a:gd name="T33" fmla="*/ 6 h 46"/>
                  <a:gd name="T34" fmla="*/ 23 w 27"/>
                  <a:gd name="T35" fmla="*/ 19 h 46"/>
                  <a:gd name="T36" fmla="*/ 26 w 27"/>
                  <a:gd name="T37" fmla="*/ 20 h 46"/>
                  <a:gd name="T38" fmla="*/ 27 w 27"/>
                  <a:gd name="T39" fmla="*/ 18 h 46"/>
                  <a:gd name="T40" fmla="*/ 23 w 27"/>
                  <a:gd name="T41" fmla="*/ 4 h 46"/>
                  <a:gd name="T42" fmla="*/ 17 w 27"/>
                  <a:gd name="T43" fmla="*/ 0 h 46"/>
                  <a:gd name="T44" fmla="*/ 10 w 27"/>
                  <a:gd name="T45" fmla="*/ 0 h 46"/>
                  <a:gd name="T46" fmla="*/ 5 w 27"/>
                  <a:gd name="T47" fmla="*/ 4 h 46"/>
                  <a:gd name="T48" fmla="*/ 0 w 27"/>
                  <a:gd name="T49" fmla="*/ 18 h 46"/>
                  <a:gd name="T50" fmla="*/ 2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6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5" name="Oval 922"/>
              <p:cNvSpPr>
                <a:spLocks noChangeArrowheads="1"/>
              </p:cNvSpPr>
              <p:nvPr/>
            </p:nvSpPr>
            <p:spPr bwMode="auto">
              <a:xfrm>
                <a:off x="13556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6" name="Oval 923"/>
              <p:cNvSpPr>
                <a:spLocks noChangeArrowheads="1"/>
              </p:cNvSpPr>
              <p:nvPr/>
            </p:nvSpPr>
            <p:spPr bwMode="auto">
              <a:xfrm>
                <a:off x="13492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7" name="Freeform 924"/>
              <p:cNvSpPr>
                <a:spLocks/>
              </p:cNvSpPr>
              <p:nvPr/>
            </p:nvSpPr>
            <p:spPr bwMode="auto">
              <a:xfrm>
                <a:off x="13542" y="1883"/>
                <a:ext cx="52" cy="109"/>
              </a:xfrm>
              <a:custGeom>
                <a:avLst/>
                <a:gdLst>
                  <a:gd name="T0" fmla="*/ 4 w 22"/>
                  <a:gd name="T1" fmla="*/ 20 h 46"/>
                  <a:gd name="T2" fmla="*/ 4 w 22"/>
                  <a:gd name="T3" fmla="*/ 7 h 46"/>
                  <a:gd name="T4" fmla="*/ 5 w 22"/>
                  <a:gd name="T5" fmla="*/ 7 h 46"/>
                  <a:gd name="T6" fmla="*/ 5 w 22"/>
                  <a:gd name="T7" fmla="*/ 44 h 46"/>
                  <a:gd name="T8" fmla="*/ 8 w 22"/>
                  <a:gd name="T9" fmla="*/ 46 h 46"/>
                  <a:gd name="T10" fmla="*/ 10 w 22"/>
                  <a:gd name="T11" fmla="*/ 44 h 46"/>
                  <a:gd name="T12" fmla="*/ 10 w 22"/>
                  <a:gd name="T13" fmla="*/ 22 h 46"/>
                  <a:gd name="T14" fmla="*/ 12 w 22"/>
                  <a:gd name="T15" fmla="*/ 22 h 46"/>
                  <a:gd name="T16" fmla="*/ 12 w 22"/>
                  <a:gd name="T17" fmla="*/ 44 h 46"/>
                  <a:gd name="T18" fmla="*/ 14 w 22"/>
                  <a:gd name="T19" fmla="*/ 46 h 46"/>
                  <a:gd name="T20" fmla="*/ 17 w 22"/>
                  <a:gd name="T21" fmla="*/ 44 h 46"/>
                  <a:gd name="T22" fmla="*/ 17 w 22"/>
                  <a:gd name="T23" fmla="*/ 7 h 46"/>
                  <a:gd name="T24" fmla="*/ 18 w 22"/>
                  <a:gd name="T25" fmla="*/ 7 h 46"/>
                  <a:gd name="T26" fmla="*/ 18 w 22"/>
                  <a:gd name="T27" fmla="*/ 20 h 46"/>
                  <a:gd name="T28" fmla="*/ 20 w 22"/>
                  <a:gd name="T29" fmla="*/ 22 h 46"/>
                  <a:gd name="T30" fmla="*/ 22 w 22"/>
                  <a:gd name="T31" fmla="*/ 20 h 46"/>
                  <a:gd name="T32" fmla="*/ 22 w 22"/>
                  <a:gd name="T33" fmla="*/ 6 h 46"/>
                  <a:gd name="T34" fmla="*/ 16 w 22"/>
                  <a:gd name="T35" fmla="*/ 0 h 46"/>
                  <a:gd name="T36" fmla="*/ 6 w 22"/>
                  <a:gd name="T37" fmla="*/ 0 h 46"/>
                  <a:gd name="T38" fmla="*/ 0 w 22"/>
                  <a:gd name="T39" fmla="*/ 6 h 46"/>
                  <a:gd name="T40" fmla="*/ 0 w 22"/>
                  <a:gd name="T41" fmla="*/ 20 h 46"/>
                  <a:gd name="T42" fmla="*/ 2 w 22"/>
                  <a:gd name="T43" fmla="*/ 22 h 46"/>
                  <a:gd name="T44" fmla="*/ 4 w 22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4" y="20"/>
                    </a:move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1"/>
                      <a:pt x="19" y="22"/>
                      <a:pt x="20" y="22"/>
                    </a:cubicBezTo>
                    <a:cubicBezTo>
                      <a:pt x="21" y="22"/>
                      <a:pt x="22" y="21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8" name="Freeform 925"/>
              <p:cNvSpPr>
                <a:spLocks/>
              </p:cNvSpPr>
              <p:nvPr/>
            </p:nvSpPr>
            <p:spPr bwMode="auto">
              <a:xfrm>
                <a:off x="13471" y="1883"/>
                <a:ext cx="64" cy="109"/>
              </a:xfrm>
              <a:custGeom>
                <a:avLst/>
                <a:gdLst>
                  <a:gd name="T0" fmla="*/ 4 w 27"/>
                  <a:gd name="T1" fmla="*/ 19 h 46"/>
                  <a:gd name="T2" fmla="*/ 7 w 27"/>
                  <a:gd name="T3" fmla="*/ 6 h 46"/>
                  <a:gd name="T4" fmla="*/ 9 w 27"/>
                  <a:gd name="T5" fmla="*/ 6 h 46"/>
                  <a:gd name="T6" fmla="*/ 2 w 27"/>
                  <a:gd name="T7" fmla="*/ 28 h 46"/>
                  <a:gd name="T8" fmla="*/ 8 w 27"/>
                  <a:gd name="T9" fmla="*/ 28 h 46"/>
                  <a:gd name="T10" fmla="*/ 8 w 27"/>
                  <a:gd name="T11" fmla="*/ 44 h 46"/>
                  <a:gd name="T12" fmla="*/ 11 w 27"/>
                  <a:gd name="T13" fmla="*/ 46 h 46"/>
                  <a:gd name="T14" fmla="*/ 13 w 27"/>
                  <a:gd name="T15" fmla="*/ 44 h 46"/>
                  <a:gd name="T16" fmla="*/ 13 w 27"/>
                  <a:gd name="T17" fmla="*/ 28 h 46"/>
                  <a:gd name="T18" fmla="*/ 14 w 27"/>
                  <a:gd name="T19" fmla="*/ 28 h 46"/>
                  <a:gd name="T20" fmla="*/ 14 w 27"/>
                  <a:gd name="T21" fmla="*/ 44 h 46"/>
                  <a:gd name="T22" fmla="*/ 16 w 27"/>
                  <a:gd name="T23" fmla="*/ 46 h 46"/>
                  <a:gd name="T24" fmla="*/ 18 w 27"/>
                  <a:gd name="T25" fmla="*/ 44 h 46"/>
                  <a:gd name="T26" fmla="*/ 18 w 27"/>
                  <a:gd name="T27" fmla="*/ 28 h 46"/>
                  <a:gd name="T28" fmla="*/ 25 w 27"/>
                  <a:gd name="T29" fmla="*/ 28 h 46"/>
                  <a:gd name="T30" fmla="*/ 18 w 27"/>
                  <a:gd name="T31" fmla="*/ 6 h 46"/>
                  <a:gd name="T32" fmla="*/ 19 w 27"/>
                  <a:gd name="T33" fmla="*/ 6 h 46"/>
                  <a:gd name="T34" fmla="*/ 23 w 27"/>
                  <a:gd name="T35" fmla="*/ 19 h 46"/>
                  <a:gd name="T36" fmla="*/ 25 w 27"/>
                  <a:gd name="T37" fmla="*/ 20 h 46"/>
                  <a:gd name="T38" fmla="*/ 27 w 27"/>
                  <a:gd name="T39" fmla="*/ 18 h 46"/>
                  <a:gd name="T40" fmla="*/ 22 w 27"/>
                  <a:gd name="T41" fmla="*/ 4 h 46"/>
                  <a:gd name="T42" fmla="*/ 17 w 27"/>
                  <a:gd name="T43" fmla="*/ 0 h 46"/>
                  <a:gd name="T44" fmla="*/ 10 w 27"/>
                  <a:gd name="T45" fmla="*/ 0 h 46"/>
                  <a:gd name="T46" fmla="*/ 4 w 27"/>
                  <a:gd name="T47" fmla="*/ 4 h 46"/>
                  <a:gd name="T48" fmla="*/ 0 w 27"/>
                  <a:gd name="T49" fmla="*/ 18 h 46"/>
                  <a:gd name="T50" fmla="*/ 1 w 27"/>
                  <a:gd name="T51" fmla="*/ 20 h 46"/>
                  <a:gd name="T52" fmla="*/ 4 w 27"/>
                  <a:gd name="T5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4" y="19"/>
                    </a:move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5"/>
                      <a:pt x="9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6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69" name="Oval 926"/>
              <p:cNvSpPr>
                <a:spLocks noChangeArrowheads="1"/>
              </p:cNvSpPr>
              <p:nvPr/>
            </p:nvSpPr>
            <p:spPr bwMode="auto">
              <a:xfrm>
                <a:off x="13556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0" name="Freeform 927"/>
              <p:cNvSpPr>
                <a:spLocks/>
              </p:cNvSpPr>
              <p:nvPr/>
            </p:nvSpPr>
            <p:spPr bwMode="auto">
              <a:xfrm>
                <a:off x="13537" y="1736"/>
                <a:ext cx="64" cy="111"/>
              </a:xfrm>
              <a:custGeom>
                <a:avLst/>
                <a:gdLst>
                  <a:gd name="T0" fmla="*/ 22 w 27"/>
                  <a:gd name="T1" fmla="*/ 4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3 w 27"/>
                  <a:gd name="T13" fmla="*/ 19 h 47"/>
                  <a:gd name="T14" fmla="*/ 7 w 27"/>
                  <a:gd name="T15" fmla="*/ 6 h 47"/>
                  <a:gd name="T16" fmla="*/ 8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0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4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6 w 27"/>
                  <a:gd name="T51" fmla="*/ 18 h 47"/>
                  <a:gd name="T52" fmla="*/ 22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1" name="Freeform 928"/>
              <p:cNvSpPr>
                <a:spLocks/>
              </p:cNvSpPr>
              <p:nvPr/>
            </p:nvSpPr>
            <p:spPr bwMode="auto">
              <a:xfrm>
                <a:off x="13542" y="158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2 w 22"/>
                  <a:gd name="T19" fmla="*/ 23 h 47"/>
                  <a:gd name="T20" fmla="*/ 12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0 w 22"/>
                  <a:gd name="T43" fmla="*/ 6 h 47"/>
                  <a:gd name="T44" fmla="*/ 0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2" name="Freeform 929"/>
              <p:cNvSpPr>
                <a:spLocks/>
              </p:cNvSpPr>
              <p:nvPr/>
            </p:nvSpPr>
            <p:spPr bwMode="auto">
              <a:xfrm>
                <a:off x="13409" y="1883"/>
                <a:ext cx="55" cy="109"/>
              </a:xfrm>
              <a:custGeom>
                <a:avLst/>
                <a:gdLst>
                  <a:gd name="T0" fmla="*/ 11 w 23"/>
                  <a:gd name="T1" fmla="*/ 44 h 46"/>
                  <a:gd name="T2" fmla="*/ 11 w 23"/>
                  <a:gd name="T3" fmla="*/ 22 h 46"/>
                  <a:gd name="T4" fmla="*/ 12 w 23"/>
                  <a:gd name="T5" fmla="*/ 22 h 46"/>
                  <a:gd name="T6" fmla="*/ 12 w 23"/>
                  <a:gd name="T7" fmla="*/ 44 h 46"/>
                  <a:gd name="T8" fmla="*/ 15 w 23"/>
                  <a:gd name="T9" fmla="*/ 46 h 46"/>
                  <a:gd name="T10" fmla="*/ 18 w 23"/>
                  <a:gd name="T11" fmla="*/ 44 h 46"/>
                  <a:gd name="T12" fmla="*/ 18 w 23"/>
                  <a:gd name="T13" fmla="*/ 7 h 46"/>
                  <a:gd name="T14" fmla="*/ 19 w 23"/>
                  <a:gd name="T15" fmla="*/ 7 h 46"/>
                  <a:gd name="T16" fmla="*/ 19 w 23"/>
                  <a:gd name="T17" fmla="*/ 20 h 46"/>
                  <a:gd name="T18" fmla="*/ 21 w 23"/>
                  <a:gd name="T19" fmla="*/ 22 h 46"/>
                  <a:gd name="T20" fmla="*/ 23 w 23"/>
                  <a:gd name="T21" fmla="*/ 20 h 46"/>
                  <a:gd name="T22" fmla="*/ 23 w 23"/>
                  <a:gd name="T23" fmla="*/ 6 h 46"/>
                  <a:gd name="T24" fmla="*/ 17 w 23"/>
                  <a:gd name="T25" fmla="*/ 0 h 46"/>
                  <a:gd name="T26" fmla="*/ 6 w 23"/>
                  <a:gd name="T27" fmla="*/ 0 h 46"/>
                  <a:gd name="T28" fmla="*/ 0 w 23"/>
                  <a:gd name="T29" fmla="*/ 6 h 46"/>
                  <a:gd name="T30" fmla="*/ 0 w 23"/>
                  <a:gd name="T31" fmla="*/ 18 h 46"/>
                  <a:gd name="T32" fmla="*/ 2 w 23"/>
                  <a:gd name="T33" fmla="*/ 22 h 46"/>
                  <a:gd name="T34" fmla="*/ 2 w 23"/>
                  <a:gd name="T35" fmla="*/ 22 h 46"/>
                  <a:gd name="T36" fmla="*/ 4 w 23"/>
                  <a:gd name="T37" fmla="*/ 20 h 46"/>
                  <a:gd name="T38" fmla="*/ 4 w 23"/>
                  <a:gd name="T39" fmla="*/ 7 h 46"/>
                  <a:gd name="T40" fmla="*/ 6 w 23"/>
                  <a:gd name="T41" fmla="*/ 7 h 46"/>
                  <a:gd name="T42" fmla="*/ 6 w 23"/>
                  <a:gd name="T43" fmla="*/ 35 h 46"/>
                  <a:gd name="T44" fmla="*/ 7 w 23"/>
                  <a:gd name="T45" fmla="*/ 46 h 46"/>
                  <a:gd name="T46" fmla="*/ 8 w 23"/>
                  <a:gd name="T47" fmla="*/ 46 h 46"/>
                  <a:gd name="T48" fmla="*/ 11 w 23"/>
                  <a:gd name="T4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46">
                    <a:moveTo>
                      <a:pt x="11" y="44"/>
                    </a:move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1"/>
                      <a:pt x="20" y="22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5"/>
                      <a:pt x="0" y="18"/>
                    </a:cubicBezTo>
                    <a:cubicBezTo>
                      <a:pt x="1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4" y="22"/>
                      <a:pt x="4" y="21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24"/>
                      <a:pt x="6" y="35"/>
                    </a:cubicBezTo>
                    <a:cubicBezTo>
                      <a:pt x="6" y="39"/>
                      <a:pt x="7" y="42"/>
                      <a:pt x="7" y="46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3" name="Oval 930"/>
              <p:cNvSpPr>
                <a:spLocks noChangeArrowheads="1"/>
              </p:cNvSpPr>
              <p:nvPr/>
            </p:nvSpPr>
            <p:spPr bwMode="auto">
              <a:xfrm>
                <a:off x="13492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4" name="Oval 931"/>
              <p:cNvSpPr>
                <a:spLocks noChangeArrowheads="1"/>
              </p:cNvSpPr>
              <p:nvPr/>
            </p:nvSpPr>
            <p:spPr bwMode="auto">
              <a:xfrm>
                <a:off x="13426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5" name="Oval 932"/>
              <p:cNvSpPr>
                <a:spLocks noChangeArrowheads="1"/>
              </p:cNvSpPr>
              <p:nvPr/>
            </p:nvSpPr>
            <p:spPr bwMode="auto">
              <a:xfrm>
                <a:off x="13426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6" name="Oval 933"/>
              <p:cNvSpPr>
                <a:spLocks noChangeArrowheads="1"/>
              </p:cNvSpPr>
              <p:nvPr/>
            </p:nvSpPr>
            <p:spPr bwMode="auto">
              <a:xfrm>
                <a:off x="13296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7" name="Freeform 934"/>
              <p:cNvSpPr>
                <a:spLocks/>
              </p:cNvSpPr>
              <p:nvPr/>
            </p:nvSpPr>
            <p:spPr bwMode="auto">
              <a:xfrm>
                <a:off x="13404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8" name="Freeform 935"/>
              <p:cNvSpPr>
                <a:spLocks/>
              </p:cNvSpPr>
              <p:nvPr/>
            </p:nvSpPr>
            <p:spPr bwMode="auto">
              <a:xfrm>
                <a:off x="13409" y="1587"/>
                <a:ext cx="55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6 w 23"/>
                  <a:gd name="T9" fmla="*/ 8 h 47"/>
                  <a:gd name="T10" fmla="*/ 6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8 w 23"/>
                  <a:gd name="T25" fmla="*/ 44 h 47"/>
                  <a:gd name="T26" fmla="*/ 18 w 23"/>
                  <a:gd name="T27" fmla="*/ 8 h 47"/>
                  <a:gd name="T28" fmla="*/ 19 w 23"/>
                  <a:gd name="T29" fmla="*/ 8 h 47"/>
                  <a:gd name="T30" fmla="*/ 19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79" name="Oval 936"/>
              <p:cNvSpPr>
                <a:spLocks noChangeArrowheads="1"/>
              </p:cNvSpPr>
              <p:nvPr/>
            </p:nvSpPr>
            <p:spPr bwMode="auto">
              <a:xfrm>
                <a:off x="13359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0" name="Oval 937"/>
              <p:cNvSpPr>
                <a:spLocks noChangeArrowheads="1"/>
              </p:cNvSpPr>
              <p:nvPr/>
            </p:nvSpPr>
            <p:spPr bwMode="auto">
              <a:xfrm>
                <a:off x="13426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1" name="Oval 938"/>
              <p:cNvSpPr>
                <a:spLocks noChangeArrowheads="1"/>
              </p:cNvSpPr>
              <p:nvPr/>
            </p:nvSpPr>
            <p:spPr bwMode="auto">
              <a:xfrm>
                <a:off x="13556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2" name="Freeform 939"/>
              <p:cNvSpPr>
                <a:spLocks/>
              </p:cNvSpPr>
              <p:nvPr/>
            </p:nvSpPr>
            <p:spPr bwMode="auto">
              <a:xfrm>
                <a:off x="13345" y="1736"/>
                <a:ext cx="52" cy="109"/>
              </a:xfrm>
              <a:custGeom>
                <a:avLst/>
                <a:gdLst>
                  <a:gd name="T0" fmla="*/ 16 w 22"/>
                  <a:gd name="T1" fmla="*/ 0 h 46"/>
                  <a:gd name="T2" fmla="*/ 6 w 22"/>
                  <a:gd name="T3" fmla="*/ 0 h 46"/>
                  <a:gd name="T4" fmla="*/ 0 w 22"/>
                  <a:gd name="T5" fmla="*/ 6 h 46"/>
                  <a:gd name="T6" fmla="*/ 0 w 22"/>
                  <a:gd name="T7" fmla="*/ 20 h 46"/>
                  <a:gd name="T8" fmla="*/ 2 w 22"/>
                  <a:gd name="T9" fmla="*/ 22 h 46"/>
                  <a:gd name="T10" fmla="*/ 4 w 22"/>
                  <a:gd name="T11" fmla="*/ 20 h 46"/>
                  <a:gd name="T12" fmla="*/ 4 w 22"/>
                  <a:gd name="T13" fmla="*/ 7 h 46"/>
                  <a:gd name="T14" fmla="*/ 5 w 22"/>
                  <a:gd name="T15" fmla="*/ 7 h 46"/>
                  <a:gd name="T16" fmla="*/ 5 w 22"/>
                  <a:gd name="T17" fmla="*/ 44 h 46"/>
                  <a:gd name="T18" fmla="*/ 8 w 22"/>
                  <a:gd name="T19" fmla="*/ 46 h 46"/>
                  <a:gd name="T20" fmla="*/ 10 w 22"/>
                  <a:gd name="T21" fmla="*/ 44 h 46"/>
                  <a:gd name="T22" fmla="*/ 10 w 22"/>
                  <a:gd name="T23" fmla="*/ 23 h 46"/>
                  <a:gd name="T24" fmla="*/ 12 w 22"/>
                  <a:gd name="T25" fmla="*/ 23 h 46"/>
                  <a:gd name="T26" fmla="*/ 12 w 22"/>
                  <a:gd name="T27" fmla="*/ 44 h 46"/>
                  <a:gd name="T28" fmla="*/ 14 w 22"/>
                  <a:gd name="T29" fmla="*/ 46 h 46"/>
                  <a:gd name="T30" fmla="*/ 17 w 22"/>
                  <a:gd name="T31" fmla="*/ 44 h 46"/>
                  <a:gd name="T32" fmla="*/ 17 w 22"/>
                  <a:gd name="T33" fmla="*/ 7 h 46"/>
                  <a:gd name="T34" fmla="*/ 18 w 22"/>
                  <a:gd name="T35" fmla="*/ 7 h 46"/>
                  <a:gd name="T36" fmla="*/ 18 w 22"/>
                  <a:gd name="T37" fmla="*/ 20 h 46"/>
                  <a:gd name="T38" fmla="*/ 20 w 22"/>
                  <a:gd name="T39" fmla="*/ 22 h 46"/>
                  <a:gd name="T40" fmla="*/ 22 w 22"/>
                  <a:gd name="T41" fmla="*/ 20 h 46"/>
                  <a:gd name="T42" fmla="*/ 22 w 22"/>
                  <a:gd name="T43" fmla="*/ 6 h 46"/>
                  <a:gd name="T44" fmla="*/ 16 w 22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" y="22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2"/>
                      <a:pt x="20" y="22"/>
                    </a:cubicBezTo>
                    <a:cubicBezTo>
                      <a:pt x="21" y="22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3" name="Freeform 940"/>
              <p:cNvSpPr>
                <a:spLocks/>
              </p:cNvSpPr>
              <p:nvPr/>
            </p:nvSpPr>
            <p:spPr bwMode="auto">
              <a:xfrm>
                <a:off x="13338" y="158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4" name="Oval 941"/>
              <p:cNvSpPr>
                <a:spLocks noChangeArrowheads="1"/>
              </p:cNvSpPr>
              <p:nvPr/>
            </p:nvSpPr>
            <p:spPr bwMode="auto">
              <a:xfrm>
                <a:off x="13296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5" name="Oval 942"/>
              <p:cNvSpPr>
                <a:spLocks noChangeArrowheads="1"/>
              </p:cNvSpPr>
              <p:nvPr/>
            </p:nvSpPr>
            <p:spPr bwMode="auto">
              <a:xfrm>
                <a:off x="13359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6" name="Freeform 943"/>
              <p:cNvSpPr>
                <a:spLocks/>
              </p:cNvSpPr>
              <p:nvPr/>
            </p:nvSpPr>
            <p:spPr bwMode="auto">
              <a:xfrm>
                <a:off x="13279" y="1587"/>
                <a:ext cx="54" cy="111"/>
              </a:xfrm>
              <a:custGeom>
                <a:avLst/>
                <a:gdLst>
                  <a:gd name="T0" fmla="*/ 16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8 w 23"/>
                  <a:gd name="T35" fmla="*/ 8 h 47"/>
                  <a:gd name="T36" fmla="*/ 18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6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6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7" name="Freeform 944"/>
              <p:cNvSpPr>
                <a:spLocks/>
              </p:cNvSpPr>
              <p:nvPr/>
            </p:nvSpPr>
            <p:spPr bwMode="auto">
              <a:xfrm>
                <a:off x="13014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8" name="Oval 945"/>
              <p:cNvSpPr>
                <a:spLocks noChangeArrowheads="1"/>
              </p:cNvSpPr>
              <p:nvPr/>
            </p:nvSpPr>
            <p:spPr bwMode="auto">
              <a:xfrm>
                <a:off x="13035" y="1857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89" name="Oval 946"/>
              <p:cNvSpPr>
                <a:spLocks noChangeArrowheads="1"/>
              </p:cNvSpPr>
              <p:nvPr/>
            </p:nvSpPr>
            <p:spPr bwMode="auto">
              <a:xfrm>
                <a:off x="13102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0" name="Freeform 947"/>
              <p:cNvSpPr>
                <a:spLocks/>
              </p:cNvSpPr>
              <p:nvPr/>
            </p:nvSpPr>
            <p:spPr bwMode="auto">
              <a:xfrm>
                <a:off x="13085" y="1736"/>
                <a:ext cx="54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7 w 23"/>
                  <a:gd name="T31" fmla="*/ 44 h 46"/>
                  <a:gd name="T32" fmla="*/ 17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1" name="Freeform 948"/>
              <p:cNvSpPr>
                <a:spLocks/>
              </p:cNvSpPr>
              <p:nvPr/>
            </p:nvSpPr>
            <p:spPr bwMode="auto">
              <a:xfrm>
                <a:off x="13080" y="158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7 h 47"/>
                  <a:gd name="T16" fmla="*/ 9 w 27"/>
                  <a:gd name="T17" fmla="*/ 7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6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2" name="Oval 949"/>
              <p:cNvSpPr>
                <a:spLocks noChangeArrowheads="1"/>
              </p:cNvSpPr>
              <p:nvPr/>
            </p:nvSpPr>
            <p:spPr bwMode="auto">
              <a:xfrm>
                <a:off x="13035" y="156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3" name="Oval 950"/>
              <p:cNvSpPr>
                <a:spLocks noChangeArrowheads="1"/>
              </p:cNvSpPr>
              <p:nvPr/>
            </p:nvSpPr>
            <p:spPr bwMode="auto">
              <a:xfrm>
                <a:off x="13102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4" name="Oval 951"/>
              <p:cNvSpPr>
                <a:spLocks noChangeArrowheads="1"/>
              </p:cNvSpPr>
              <p:nvPr/>
            </p:nvSpPr>
            <p:spPr bwMode="auto">
              <a:xfrm>
                <a:off x="13035" y="171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5" name="Freeform 952"/>
              <p:cNvSpPr>
                <a:spLocks/>
              </p:cNvSpPr>
              <p:nvPr/>
            </p:nvSpPr>
            <p:spPr bwMode="auto">
              <a:xfrm>
                <a:off x="13019" y="1587"/>
                <a:ext cx="54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6 w 23"/>
                  <a:gd name="T9" fmla="*/ 8 h 47"/>
                  <a:gd name="T10" fmla="*/ 6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8 w 23"/>
                  <a:gd name="T25" fmla="*/ 44 h 47"/>
                  <a:gd name="T26" fmla="*/ 18 w 23"/>
                  <a:gd name="T27" fmla="*/ 8 h 47"/>
                  <a:gd name="T28" fmla="*/ 19 w 23"/>
                  <a:gd name="T29" fmla="*/ 8 h 47"/>
                  <a:gd name="T30" fmla="*/ 19 w 23"/>
                  <a:gd name="T31" fmla="*/ 21 h 47"/>
                  <a:gd name="T32" fmla="*/ 21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7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6" name="Freeform 953"/>
              <p:cNvSpPr>
                <a:spLocks/>
              </p:cNvSpPr>
              <p:nvPr/>
            </p:nvSpPr>
            <p:spPr bwMode="auto">
              <a:xfrm>
                <a:off x="12623" y="1736"/>
                <a:ext cx="62" cy="71"/>
              </a:xfrm>
              <a:custGeom>
                <a:avLst/>
                <a:gdLst>
                  <a:gd name="T0" fmla="*/ 24 w 26"/>
                  <a:gd name="T1" fmla="*/ 28 h 30"/>
                  <a:gd name="T2" fmla="*/ 17 w 26"/>
                  <a:gd name="T3" fmla="*/ 6 h 30"/>
                  <a:gd name="T4" fmla="*/ 18 w 26"/>
                  <a:gd name="T5" fmla="*/ 6 h 30"/>
                  <a:gd name="T6" fmla="*/ 22 w 26"/>
                  <a:gd name="T7" fmla="*/ 19 h 30"/>
                  <a:gd name="T8" fmla="*/ 25 w 26"/>
                  <a:gd name="T9" fmla="*/ 20 h 30"/>
                  <a:gd name="T10" fmla="*/ 26 w 26"/>
                  <a:gd name="T11" fmla="*/ 18 h 30"/>
                  <a:gd name="T12" fmla="*/ 22 w 26"/>
                  <a:gd name="T13" fmla="*/ 4 h 30"/>
                  <a:gd name="T14" fmla="*/ 16 w 26"/>
                  <a:gd name="T15" fmla="*/ 0 h 30"/>
                  <a:gd name="T16" fmla="*/ 9 w 26"/>
                  <a:gd name="T17" fmla="*/ 0 h 30"/>
                  <a:gd name="T18" fmla="*/ 3 w 26"/>
                  <a:gd name="T19" fmla="*/ 4 h 30"/>
                  <a:gd name="T20" fmla="*/ 0 w 26"/>
                  <a:gd name="T21" fmla="*/ 15 h 30"/>
                  <a:gd name="T22" fmla="*/ 3 w 26"/>
                  <a:gd name="T23" fmla="*/ 18 h 30"/>
                  <a:gd name="T24" fmla="*/ 7 w 26"/>
                  <a:gd name="T25" fmla="*/ 6 h 30"/>
                  <a:gd name="T26" fmla="*/ 8 w 26"/>
                  <a:gd name="T27" fmla="*/ 6 h 30"/>
                  <a:gd name="T28" fmla="*/ 4 w 26"/>
                  <a:gd name="T29" fmla="*/ 19 h 30"/>
                  <a:gd name="T30" fmla="*/ 18 w 26"/>
                  <a:gd name="T31" fmla="*/ 30 h 30"/>
                  <a:gd name="T32" fmla="*/ 18 w 26"/>
                  <a:gd name="T33" fmla="*/ 28 h 30"/>
                  <a:gd name="T34" fmla="*/ 24 w 26"/>
                  <a:gd name="T35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0">
                    <a:moveTo>
                      <a:pt x="24" y="28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22" y="18"/>
                      <a:pt x="22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5" y="17"/>
                      <a:pt x="23" y="10"/>
                      <a:pt x="22" y="4"/>
                    </a:cubicBezTo>
                    <a:cubicBezTo>
                      <a:pt x="21" y="2"/>
                      <a:pt x="19" y="0"/>
                      <a:pt x="16" y="0"/>
                    </a:cubicBezTo>
                    <a:cubicBezTo>
                      <a:pt x="15" y="0"/>
                      <a:pt x="10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2" y="8"/>
                      <a:pt x="1" y="12"/>
                      <a:pt x="0" y="15"/>
                    </a:cubicBezTo>
                    <a:cubicBezTo>
                      <a:pt x="1" y="16"/>
                      <a:pt x="2" y="17"/>
                      <a:pt x="3" y="18"/>
                    </a:cubicBezTo>
                    <a:cubicBezTo>
                      <a:pt x="4" y="14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2"/>
                      <a:pt x="5" y="16"/>
                      <a:pt x="4" y="19"/>
                    </a:cubicBezTo>
                    <a:cubicBezTo>
                      <a:pt x="9" y="22"/>
                      <a:pt x="13" y="26"/>
                      <a:pt x="18" y="30"/>
                    </a:cubicBezTo>
                    <a:cubicBezTo>
                      <a:pt x="18" y="29"/>
                      <a:pt x="18" y="29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7" name="Freeform 954"/>
              <p:cNvSpPr>
                <a:spLocks/>
              </p:cNvSpPr>
              <p:nvPr/>
            </p:nvSpPr>
            <p:spPr bwMode="auto">
              <a:xfrm>
                <a:off x="12955" y="1883"/>
                <a:ext cx="54" cy="31"/>
              </a:xfrm>
              <a:custGeom>
                <a:avLst/>
                <a:gdLst>
                  <a:gd name="T0" fmla="*/ 15 w 23"/>
                  <a:gd name="T1" fmla="*/ 0 h 13"/>
                  <a:gd name="T2" fmla="*/ 7 w 23"/>
                  <a:gd name="T3" fmla="*/ 0 h 13"/>
                  <a:gd name="T4" fmla="*/ 2 w 23"/>
                  <a:gd name="T5" fmla="*/ 4 h 13"/>
                  <a:gd name="T6" fmla="*/ 0 w 23"/>
                  <a:gd name="T7" fmla="*/ 11 h 13"/>
                  <a:gd name="T8" fmla="*/ 4 w 23"/>
                  <a:gd name="T9" fmla="*/ 11 h 13"/>
                  <a:gd name="T10" fmla="*/ 5 w 23"/>
                  <a:gd name="T11" fmla="*/ 6 h 13"/>
                  <a:gd name="T12" fmla="*/ 6 w 23"/>
                  <a:gd name="T13" fmla="*/ 6 h 13"/>
                  <a:gd name="T14" fmla="*/ 5 w 23"/>
                  <a:gd name="T15" fmla="*/ 11 h 13"/>
                  <a:gd name="T16" fmla="*/ 18 w 23"/>
                  <a:gd name="T17" fmla="*/ 12 h 13"/>
                  <a:gd name="T18" fmla="*/ 16 w 23"/>
                  <a:gd name="T19" fmla="*/ 6 h 13"/>
                  <a:gd name="T20" fmla="*/ 17 w 23"/>
                  <a:gd name="T21" fmla="*/ 6 h 13"/>
                  <a:gd name="T22" fmla="*/ 19 w 23"/>
                  <a:gd name="T23" fmla="*/ 13 h 13"/>
                  <a:gd name="T24" fmla="*/ 23 w 23"/>
                  <a:gd name="T25" fmla="*/ 13 h 13"/>
                  <a:gd name="T26" fmla="*/ 20 w 23"/>
                  <a:gd name="T27" fmla="*/ 4 h 13"/>
                  <a:gd name="T28" fmla="*/ 15 w 23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3">
                    <a:moveTo>
                      <a:pt x="15" y="0"/>
                    </a:moveTo>
                    <a:cubicBezTo>
                      <a:pt x="14" y="0"/>
                      <a:pt x="8" y="0"/>
                      <a:pt x="7" y="0"/>
                    </a:cubicBezTo>
                    <a:cubicBezTo>
                      <a:pt x="5" y="0"/>
                      <a:pt x="2" y="2"/>
                      <a:pt x="2" y="4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1" y="11"/>
                      <a:pt x="2" y="11"/>
                      <a:pt x="4" y="11"/>
                    </a:cubicBezTo>
                    <a:cubicBezTo>
                      <a:pt x="4" y="8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8"/>
                      <a:pt x="5" y="10"/>
                      <a:pt x="5" y="11"/>
                    </a:cubicBezTo>
                    <a:cubicBezTo>
                      <a:pt x="9" y="11"/>
                      <a:pt x="13" y="12"/>
                      <a:pt x="18" y="12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8" y="9"/>
                      <a:pt x="19" y="13"/>
                    </a:cubicBezTo>
                    <a:cubicBezTo>
                      <a:pt x="20" y="13"/>
                      <a:pt x="21" y="13"/>
                      <a:pt x="23" y="13"/>
                    </a:cubicBezTo>
                    <a:cubicBezTo>
                      <a:pt x="22" y="10"/>
                      <a:pt x="21" y="7"/>
                      <a:pt x="20" y="4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8" name="Oval 955"/>
              <p:cNvSpPr>
                <a:spLocks noChangeArrowheads="1"/>
              </p:cNvSpPr>
              <p:nvPr/>
            </p:nvSpPr>
            <p:spPr bwMode="auto">
              <a:xfrm>
                <a:off x="12839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199" name="Oval 956"/>
              <p:cNvSpPr>
                <a:spLocks noChangeArrowheads="1"/>
              </p:cNvSpPr>
              <p:nvPr/>
            </p:nvSpPr>
            <p:spPr bwMode="auto">
              <a:xfrm>
                <a:off x="12773" y="171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0" name="Oval 957"/>
              <p:cNvSpPr>
                <a:spLocks noChangeArrowheads="1"/>
              </p:cNvSpPr>
              <p:nvPr/>
            </p:nvSpPr>
            <p:spPr bwMode="auto">
              <a:xfrm>
                <a:off x="12773" y="156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1" name="Freeform 958"/>
              <p:cNvSpPr>
                <a:spLocks/>
              </p:cNvSpPr>
              <p:nvPr/>
            </p:nvSpPr>
            <p:spPr bwMode="auto">
              <a:xfrm>
                <a:off x="12758" y="158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7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1 w 22"/>
                  <a:gd name="T19" fmla="*/ 23 h 47"/>
                  <a:gd name="T20" fmla="*/ 11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0 w 22"/>
                  <a:gd name="T43" fmla="*/ 6 h 47"/>
                  <a:gd name="T44" fmla="*/ 0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7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2" name="Freeform 959"/>
              <p:cNvSpPr>
                <a:spLocks/>
              </p:cNvSpPr>
              <p:nvPr/>
            </p:nvSpPr>
            <p:spPr bwMode="auto">
              <a:xfrm>
                <a:off x="12822" y="1736"/>
                <a:ext cx="55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8 w 23"/>
                  <a:gd name="T31" fmla="*/ 44 h 46"/>
                  <a:gd name="T32" fmla="*/ 18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3" name="Freeform 960"/>
              <p:cNvSpPr>
                <a:spLocks/>
              </p:cNvSpPr>
              <p:nvPr/>
            </p:nvSpPr>
            <p:spPr bwMode="auto">
              <a:xfrm>
                <a:off x="12818" y="1587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1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4" name="Oval 961"/>
              <p:cNvSpPr>
                <a:spLocks noChangeArrowheads="1"/>
              </p:cNvSpPr>
              <p:nvPr/>
            </p:nvSpPr>
            <p:spPr bwMode="auto">
              <a:xfrm>
                <a:off x="12839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5" name="Oval 962"/>
              <p:cNvSpPr>
                <a:spLocks noChangeArrowheads="1"/>
              </p:cNvSpPr>
              <p:nvPr/>
            </p:nvSpPr>
            <p:spPr bwMode="auto">
              <a:xfrm>
                <a:off x="12706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6" name="Oval 963"/>
              <p:cNvSpPr>
                <a:spLocks noChangeArrowheads="1"/>
              </p:cNvSpPr>
              <p:nvPr/>
            </p:nvSpPr>
            <p:spPr bwMode="auto">
              <a:xfrm>
                <a:off x="12642" y="156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7" name="Freeform 964"/>
              <p:cNvSpPr>
                <a:spLocks/>
              </p:cNvSpPr>
              <p:nvPr/>
            </p:nvSpPr>
            <p:spPr bwMode="auto">
              <a:xfrm>
                <a:off x="12626" y="1587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8" name="Oval 965"/>
              <p:cNvSpPr>
                <a:spLocks noChangeArrowheads="1"/>
              </p:cNvSpPr>
              <p:nvPr/>
            </p:nvSpPr>
            <p:spPr bwMode="auto">
              <a:xfrm>
                <a:off x="12642" y="171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09" name="Oval 966"/>
              <p:cNvSpPr>
                <a:spLocks noChangeArrowheads="1"/>
              </p:cNvSpPr>
              <p:nvPr/>
            </p:nvSpPr>
            <p:spPr bwMode="auto">
              <a:xfrm>
                <a:off x="12706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0" name="Freeform 967"/>
              <p:cNvSpPr>
                <a:spLocks/>
              </p:cNvSpPr>
              <p:nvPr/>
            </p:nvSpPr>
            <p:spPr bwMode="auto">
              <a:xfrm>
                <a:off x="13080" y="1883"/>
                <a:ext cx="62" cy="40"/>
              </a:xfrm>
              <a:custGeom>
                <a:avLst/>
                <a:gdLst>
                  <a:gd name="T0" fmla="*/ 17 w 26"/>
                  <a:gd name="T1" fmla="*/ 0 h 17"/>
                  <a:gd name="T2" fmla="*/ 10 w 26"/>
                  <a:gd name="T3" fmla="*/ 0 h 17"/>
                  <a:gd name="T4" fmla="*/ 4 w 26"/>
                  <a:gd name="T5" fmla="*/ 4 h 17"/>
                  <a:gd name="T6" fmla="*/ 0 w 26"/>
                  <a:gd name="T7" fmla="*/ 17 h 17"/>
                  <a:gd name="T8" fmla="*/ 4 w 26"/>
                  <a:gd name="T9" fmla="*/ 17 h 17"/>
                  <a:gd name="T10" fmla="*/ 7 w 26"/>
                  <a:gd name="T11" fmla="*/ 6 h 17"/>
                  <a:gd name="T12" fmla="*/ 9 w 26"/>
                  <a:gd name="T13" fmla="*/ 6 h 17"/>
                  <a:gd name="T14" fmla="*/ 5 w 26"/>
                  <a:gd name="T15" fmla="*/ 17 h 17"/>
                  <a:gd name="T16" fmla="*/ 21 w 26"/>
                  <a:gd name="T17" fmla="*/ 16 h 17"/>
                  <a:gd name="T18" fmla="*/ 18 w 26"/>
                  <a:gd name="T19" fmla="*/ 6 h 17"/>
                  <a:gd name="T20" fmla="*/ 19 w 26"/>
                  <a:gd name="T21" fmla="*/ 6 h 17"/>
                  <a:gd name="T22" fmla="*/ 22 w 26"/>
                  <a:gd name="T23" fmla="*/ 16 h 17"/>
                  <a:gd name="T24" fmla="*/ 26 w 26"/>
                  <a:gd name="T25" fmla="*/ 15 h 17"/>
                  <a:gd name="T26" fmla="*/ 23 w 26"/>
                  <a:gd name="T27" fmla="*/ 4 h 17"/>
                  <a:gd name="T28" fmla="*/ 17 w 26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1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9"/>
                      <a:pt x="1" y="15"/>
                      <a:pt x="0" y="17"/>
                    </a:cubicBezTo>
                    <a:cubicBezTo>
                      <a:pt x="2" y="17"/>
                      <a:pt x="3" y="17"/>
                      <a:pt x="4" y="17"/>
                    </a:cubicBezTo>
                    <a:cubicBezTo>
                      <a:pt x="5" y="14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11"/>
                      <a:pt x="6" y="14"/>
                      <a:pt x="5" y="17"/>
                    </a:cubicBezTo>
                    <a:cubicBezTo>
                      <a:pt x="11" y="17"/>
                      <a:pt x="16" y="17"/>
                      <a:pt x="21" y="1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1" y="12"/>
                      <a:pt x="22" y="16"/>
                    </a:cubicBezTo>
                    <a:cubicBezTo>
                      <a:pt x="23" y="16"/>
                      <a:pt x="24" y="15"/>
                      <a:pt x="26" y="15"/>
                    </a:cubicBezTo>
                    <a:cubicBezTo>
                      <a:pt x="25" y="12"/>
                      <a:pt x="24" y="8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1" name="Oval 968"/>
              <p:cNvSpPr>
                <a:spLocks noChangeArrowheads="1"/>
              </p:cNvSpPr>
              <p:nvPr/>
            </p:nvSpPr>
            <p:spPr bwMode="auto">
              <a:xfrm>
                <a:off x="12839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2" name="Freeform 969"/>
              <p:cNvSpPr>
                <a:spLocks/>
              </p:cNvSpPr>
              <p:nvPr/>
            </p:nvSpPr>
            <p:spPr bwMode="auto">
              <a:xfrm>
                <a:off x="13019" y="1883"/>
                <a:ext cx="54" cy="40"/>
              </a:xfrm>
              <a:custGeom>
                <a:avLst/>
                <a:gdLst>
                  <a:gd name="T0" fmla="*/ 17 w 23"/>
                  <a:gd name="T1" fmla="*/ 0 h 17"/>
                  <a:gd name="T2" fmla="*/ 6 w 23"/>
                  <a:gd name="T3" fmla="*/ 0 h 17"/>
                  <a:gd name="T4" fmla="*/ 0 w 23"/>
                  <a:gd name="T5" fmla="*/ 6 h 17"/>
                  <a:gd name="T6" fmla="*/ 0 w 23"/>
                  <a:gd name="T7" fmla="*/ 14 h 17"/>
                  <a:gd name="T8" fmla="*/ 4 w 23"/>
                  <a:gd name="T9" fmla="*/ 14 h 17"/>
                  <a:gd name="T10" fmla="*/ 4 w 23"/>
                  <a:gd name="T11" fmla="*/ 7 h 17"/>
                  <a:gd name="T12" fmla="*/ 6 w 23"/>
                  <a:gd name="T13" fmla="*/ 7 h 17"/>
                  <a:gd name="T14" fmla="*/ 6 w 23"/>
                  <a:gd name="T15" fmla="*/ 15 h 17"/>
                  <a:gd name="T16" fmla="*/ 18 w 23"/>
                  <a:gd name="T17" fmla="*/ 16 h 17"/>
                  <a:gd name="T18" fmla="*/ 18 w 23"/>
                  <a:gd name="T19" fmla="*/ 7 h 17"/>
                  <a:gd name="T20" fmla="*/ 19 w 23"/>
                  <a:gd name="T21" fmla="*/ 7 h 17"/>
                  <a:gd name="T22" fmla="*/ 19 w 23"/>
                  <a:gd name="T23" fmla="*/ 16 h 17"/>
                  <a:gd name="T24" fmla="*/ 23 w 23"/>
                  <a:gd name="T25" fmla="*/ 17 h 17"/>
                  <a:gd name="T26" fmla="*/ 23 w 23"/>
                  <a:gd name="T27" fmla="*/ 6 h 17"/>
                  <a:gd name="T28" fmla="*/ 17 w 23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0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1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10"/>
                      <a:pt x="6" y="15"/>
                    </a:cubicBezTo>
                    <a:cubicBezTo>
                      <a:pt x="10" y="15"/>
                      <a:pt x="14" y="16"/>
                      <a:pt x="18" y="16"/>
                    </a:cubicBezTo>
                    <a:cubicBezTo>
                      <a:pt x="18" y="1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2"/>
                      <a:pt x="19" y="16"/>
                    </a:cubicBezTo>
                    <a:cubicBezTo>
                      <a:pt x="20" y="17"/>
                      <a:pt x="22" y="17"/>
                      <a:pt x="23" y="17"/>
                    </a:cubicBezTo>
                    <a:cubicBezTo>
                      <a:pt x="23" y="13"/>
                      <a:pt x="23" y="7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3" name="Freeform 970"/>
              <p:cNvSpPr>
                <a:spLocks/>
              </p:cNvSpPr>
              <p:nvPr/>
            </p:nvSpPr>
            <p:spPr bwMode="auto">
              <a:xfrm>
                <a:off x="12751" y="1736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4" name="Freeform 971"/>
              <p:cNvSpPr>
                <a:spLocks/>
              </p:cNvSpPr>
              <p:nvPr/>
            </p:nvSpPr>
            <p:spPr bwMode="auto">
              <a:xfrm>
                <a:off x="12687" y="1587"/>
                <a:ext cx="64" cy="111"/>
              </a:xfrm>
              <a:custGeom>
                <a:avLst/>
                <a:gdLst>
                  <a:gd name="T0" fmla="*/ 22 w 27"/>
                  <a:gd name="T1" fmla="*/ 5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1 w 27"/>
                  <a:gd name="T11" fmla="*/ 21 h 47"/>
                  <a:gd name="T12" fmla="*/ 3 w 27"/>
                  <a:gd name="T13" fmla="*/ 20 h 47"/>
                  <a:gd name="T14" fmla="*/ 7 w 27"/>
                  <a:gd name="T15" fmla="*/ 7 h 47"/>
                  <a:gd name="T16" fmla="*/ 8 w 27"/>
                  <a:gd name="T17" fmla="*/ 7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0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4 w 27"/>
                  <a:gd name="T41" fmla="*/ 28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6 w 27"/>
                  <a:gd name="T51" fmla="*/ 19 h 47"/>
                  <a:gd name="T52" fmla="*/ 22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5"/>
                    </a:move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5" name="Oval 972"/>
              <p:cNvSpPr>
                <a:spLocks noChangeArrowheads="1"/>
              </p:cNvSpPr>
              <p:nvPr/>
            </p:nvSpPr>
            <p:spPr bwMode="auto">
              <a:xfrm>
                <a:off x="12969" y="1857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6" name="Freeform 973"/>
              <p:cNvSpPr>
                <a:spLocks/>
              </p:cNvSpPr>
              <p:nvPr/>
            </p:nvSpPr>
            <p:spPr bwMode="auto">
              <a:xfrm>
                <a:off x="12889" y="1587"/>
                <a:ext cx="54" cy="111"/>
              </a:xfrm>
              <a:custGeom>
                <a:avLst/>
                <a:gdLst>
                  <a:gd name="T0" fmla="*/ 0 w 23"/>
                  <a:gd name="T1" fmla="*/ 21 h 47"/>
                  <a:gd name="T2" fmla="*/ 2 w 23"/>
                  <a:gd name="T3" fmla="*/ 23 h 47"/>
                  <a:gd name="T4" fmla="*/ 4 w 23"/>
                  <a:gd name="T5" fmla="*/ 21 h 47"/>
                  <a:gd name="T6" fmla="*/ 4 w 23"/>
                  <a:gd name="T7" fmla="*/ 8 h 47"/>
                  <a:gd name="T8" fmla="*/ 5 w 23"/>
                  <a:gd name="T9" fmla="*/ 8 h 47"/>
                  <a:gd name="T10" fmla="*/ 5 w 23"/>
                  <a:gd name="T11" fmla="*/ 44 h 47"/>
                  <a:gd name="T12" fmla="*/ 8 w 23"/>
                  <a:gd name="T13" fmla="*/ 47 h 47"/>
                  <a:gd name="T14" fmla="*/ 11 w 23"/>
                  <a:gd name="T15" fmla="*/ 44 h 47"/>
                  <a:gd name="T16" fmla="*/ 11 w 23"/>
                  <a:gd name="T17" fmla="*/ 23 h 47"/>
                  <a:gd name="T18" fmla="*/ 12 w 23"/>
                  <a:gd name="T19" fmla="*/ 23 h 47"/>
                  <a:gd name="T20" fmla="*/ 12 w 23"/>
                  <a:gd name="T21" fmla="*/ 44 h 47"/>
                  <a:gd name="T22" fmla="*/ 15 w 23"/>
                  <a:gd name="T23" fmla="*/ 47 h 47"/>
                  <a:gd name="T24" fmla="*/ 17 w 23"/>
                  <a:gd name="T25" fmla="*/ 44 h 47"/>
                  <a:gd name="T26" fmla="*/ 17 w 23"/>
                  <a:gd name="T27" fmla="*/ 8 h 47"/>
                  <a:gd name="T28" fmla="*/ 18 w 23"/>
                  <a:gd name="T29" fmla="*/ 8 h 47"/>
                  <a:gd name="T30" fmla="*/ 18 w 23"/>
                  <a:gd name="T31" fmla="*/ 21 h 47"/>
                  <a:gd name="T32" fmla="*/ 20 w 23"/>
                  <a:gd name="T33" fmla="*/ 23 h 47"/>
                  <a:gd name="T34" fmla="*/ 23 w 23"/>
                  <a:gd name="T35" fmla="*/ 21 h 47"/>
                  <a:gd name="T36" fmla="*/ 23 w 23"/>
                  <a:gd name="T37" fmla="*/ 6 h 47"/>
                  <a:gd name="T38" fmla="*/ 16 w 23"/>
                  <a:gd name="T39" fmla="*/ 0 h 47"/>
                  <a:gd name="T40" fmla="*/ 6 w 23"/>
                  <a:gd name="T41" fmla="*/ 0 h 47"/>
                  <a:gd name="T42" fmla="*/ 0 w 23"/>
                  <a:gd name="T43" fmla="*/ 6 h 47"/>
                  <a:gd name="T44" fmla="*/ 0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7" name="Freeform 974"/>
              <p:cNvSpPr>
                <a:spLocks/>
              </p:cNvSpPr>
              <p:nvPr/>
            </p:nvSpPr>
            <p:spPr bwMode="auto">
              <a:xfrm>
                <a:off x="12955" y="1736"/>
                <a:ext cx="52" cy="109"/>
              </a:xfrm>
              <a:custGeom>
                <a:avLst/>
                <a:gdLst>
                  <a:gd name="T0" fmla="*/ 16 w 22"/>
                  <a:gd name="T1" fmla="*/ 0 h 46"/>
                  <a:gd name="T2" fmla="*/ 6 w 22"/>
                  <a:gd name="T3" fmla="*/ 0 h 46"/>
                  <a:gd name="T4" fmla="*/ 0 w 22"/>
                  <a:gd name="T5" fmla="*/ 6 h 46"/>
                  <a:gd name="T6" fmla="*/ 0 w 22"/>
                  <a:gd name="T7" fmla="*/ 20 h 46"/>
                  <a:gd name="T8" fmla="*/ 2 w 22"/>
                  <a:gd name="T9" fmla="*/ 23 h 46"/>
                  <a:gd name="T10" fmla="*/ 4 w 22"/>
                  <a:gd name="T11" fmla="*/ 20 h 46"/>
                  <a:gd name="T12" fmla="*/ 4 w 22"/>
                  <a:gd name="T13" fmla="*/ 7 h 46"/>
                  <a:gd name="T14" fmla="*/ 5 w 22"/>
                  <a:gd name="T15" fmla="*/ 7 h 46"/>
                  <a:gd name="T16" fmla="*/ 5 w 22"/>
                  <a:gd name="T17" fmla="*/ 44 h 46"/>
                  <a:gd name="T18" fmla="*/ 8 w 22"/>
                  <a:gd name="T19" fmla="*/ 46 h 46"/>
                  <a:gd name="T20" fmla="*/ 10 w 22"/>
                  <a:gd name="T21" fmla="*/ 44 h 46"/>
                  <a:gd name="T22" fmla="*/ 10 w 22"/>
                  <a:gd name="T23" fmla="*/ 23 h 46"/>
                  <a:gd name="T24" fmla="*/ 11 w 22"/>
                  <a:gd name="T25" fmla="*/ 23 h 46"/>
                  <a:gd name="T26" fmla="*/ 11 w 22"/>
                  <a:gd name="T27" fmla="*/ 44 h 46"/>
                  <a:gd name="T28" fmla="*/ 14 w 22"/>
                  <a:gd name="T29" fmla="*/ 46 h 46"/>
                  <a:gd name="T30" fmla="*/ 17 w 22"/>
                  <a:gd name="T31" fmla="*/ 44 h 46"/>
                  <a:gd name="T32" fmla="*/ 17 w 22"/>
                  <a:gd name="T33" fmla="*/ 7 h 46"/>
                  <a:gd name="T34" fmla="*/ 18 w 22"/>
                  <a:gd name="T35" fmla="*/ 7 h 46"/>
                  <a:gd name="T36" fmla="*/ 18 w 22"/>
                  <a:gd name="T37" fmla="*/ 20 h 46"/>
                  <a:gd name="T38" fmla="*/ 20 w 22"/>
                  <a:gd name="T39" fmla="*/ 23 h 46"/>
                  <a:gd name="T40" fmla="*/ 22 w 22"/>
                  <a:gd name="T41" fmla="*/ 20 h 46"/>
                  <a:gd name="T42" fmla="*/ 22 w 22"/>
                  <a:gd name="T43" fmla="*/ 6 h 46"/>
                  <a:gd name="T44" fmla="*/ 16 w 22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8" name="Oval 975"/>
              <p:cNvSpPr>
                <a:spLocks noChangeArrowheads="1"/>
              </p:cNvSpPr>
              <p:nvPr/>
            </p:nvSpPr>
            <p:spPr bwMode="auto">
              <a:xfrm>
                <a:off x="12905" y="171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19" name="Freeform 976"/>
              <p:cNvSpPr>
                <a:spLocks/>
              </p:cNvSpPr>
              <p:nvPr/>
            </p:nvSpPr>
            <p:spPr bwMode="auto">
              <a:xfrm>
                <a:off x="12889" y="1883"/>
                <a:ext cx="54" cy="26"/>
              </a:xfrm>
              <a:custGeom>
                <a:avLst/>
                <a:gdLst>
                  <a:gd name="T0" fmla="*/ 16 w 23"/>
                  <a:gd name="T1" fmla="*/ 0 h 11"/>
                  <a:gd name="T2" fmla="*/ 6 w 23"/>
                  <a:gd name="T3" fmla="*/ 0 h 11"/>
                  <a:gd name="T4" fmla="*/ 0 w 23"/>
                  <a:gd name="T5" fmla="*/ 6 h 11"/>
                  <a:gd name="T6" fmla="*/ 0 w 23"/>
                  <a:gd name="T7" fmla="*/ 10 h 11"/>
                  <a:gd name="T8" fmla="*/ 4 w 23"/>
                  <a:gd name="T9" fmla="*/ 11 h 11"/>
                  <a:gd name="T10" fmla="*/ 4 w 23"/>
                  <a:gd name="T11" fmla="*/ 7 h 11"/>
                  <a:gd name="T12" fmla="*/ 5 w 23"/>
                  <a:gd name="T13" fmla="*/ 7 h 11"/>
                  <a:gd name="T14" fmla="*/ 5 w 23"/>
                  <a:gd name="T15" fmla="*/ 11 h 11"/>
                  <a:gd name="T16" fmla="*/ 17 w 23"/>
                  <a:gd name="T17" fmla="*/ 11 h 11"/>
                  <a:gd name="T18" fmla="*/ 17 w 23"/>
                  <a:gd name="T19" fmla="*/ 7 h 11"/>
                  <a:gd name="T20" fmla="*/ 18 w 23"/>
                  <a:gd name="T21" fmla="*/ 7 h 11"/>
                  <a:gd name="T22" fmla="*/ 18 w 23"/>
                  <a:gd name="T23" fmla="*/ 11 h 11"/>
                  <a:gd name="T24" fmla="*/ 23 w 23"/>
                  <a:gd name="T25" fmla="*/ 11 h 11"/>
                  <a:gd name="T26" fmla="*/ 23 w 23"/>
                  <a:gd name="T27" fmla="*/ 6 h 11"/>
                  <a:gd name="T28" fmla="*/ 16 w 23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1">
                    <a:moveTo>
                      <a:pt x="16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8"/>
                      <a:pt x="0" y="10"/>
                    </a:cubicBezTo>
                    <a:cubicBezTo>
                      <a:pt x="1" y="11"/>
                      <a:pt x="3" y="11"/>
                      <a:pt x="4" y="11"/>
                    </a:cubicBezTo>
                    <a:cubicBezTo>
                      <a:pt x="4" y="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9"/>
                      <a:pt x="5" y="11"/>
                    </a:cubicBezTo>
                    <a:cubicBezTo>
                      <a:pt x="9" y="11"/>
                      <a:pt x="13" y="11"/>
                      <a:pt x="17" y="11"/>
                    </a:cubicBezTo>
                    <a:cubicBezTo>
                      <a:pt x="17" y="9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9"/>
                      <a:pt x="18" y="11"/>
                    </a:cubicBezTo>
                    <a:cubicBezTo>
                      <a:pt x="20" y="11"/>
                      <a:pt x="21" y="11"/>
                      <a:pt x="23" y="11"/>
                    </a:cubicBezTo>
                    <a:cubicBezTo>
                      <a:pt x="23" y="9"/>
                      <a:pt x="23" y="6"/>
                      <a:pt x="23" y="6"/>
                    </a:cubicBezTo>
                    <a:cubicBezTo>
                      <a:pt x="23" y="2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0" name="Oval 977"/>
              <p:cNvSpPr>
                <a:spLocks noChangeArrowheads="1"/>
              </p:cNvSpPr>
              <p:nvPr/>
            </p:nvSpPr>
            <p:spPr bwMode="auto">
              <a:xfrm>
                <a:off x="13102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1" name="Freeform 978"/>
              <p:cNvSpPr>
                <a:spLocks/>
              </p:cNvSpPr>
              <p:nvPr/>
            </p:nvSpPr>
            <p:spPr bwMode="auto">
              <a:xfrm>
                <a:off x="12948" y="158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2" name="Oval 979"/>
              <p:cNvSpPr>
                <a:spLocks noChangeArrowheads="1"/>
              </p:cNvSpPr>
              <p:nvPr/>
            </p:nvSpPr>
            <p:spPr bwMode="auto">
              <a:xfrm>
                <a:off x="12969" y="156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3" name="Oval 980"/>
              <p:cNvSpPr>
                <a:spLocks noChangeArrowheads="1"/>
              </p:cNvSpPr>
              <p:nvPr/>
            </p:nvSpPr>
            <p:spPr bwMode="auto">
              <a:xfrm>
                <a:off x="12969" y="171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4" name="Freeform 981"/>
              <p:cNvSpPr>
                <a:spLocks/>
              </p:cNvSpPr>
              <p:nvPr/>
            </p:nvSpPr>
            <p:spPr bwMode="auto">
              <a:xfrm>
                <a:off x="12796" y="188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1"/>
                      <a:pt x="5" y="2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5" name="Freeform 982"/>
              <p:cNvSpPr>
                <a:spLocks/>
              </p:cNvSpPr>
              <p:nvPr/>
            </p:nvSpPr>
            <p:spPr bwMode="auto">
              <a:xfrm>
                <a:off x="12773" y="1857"/>
                <a:ext cx="23" cy="21"/>
              </a:xfrm>
              <a:custGeom>
                <a:avLst/>
                <a:gdLst>
                  <a:gd name="T0" fmla="*/ 10 w 10"/>
                  <a:gd name="T1" fmla="*/ 5 h 9"/>
                  <a:gd name="T2" fmla="*/ 5 w 10"/>
                  <a:gd name="T3" fmla="*/ 0 h 9"/>
                  <a:gd name="T4" fmla="*/ 0 w 10"/>
                  <a:gd name="T5" fmla="*/ 5 h 9"/>
                  <a:gd name="T6" fmla="*/ 1 w 10"/>
                  <a:gd name="T7" fmla="*/ 7 h 9"/>
                  <a:gd name="T8" fmla="*/ 6 w 10"/>
                  <a:gd name="T9" fmla="*/ 9 h 9"/>
                  <a:gd name="T10" fmla="*/ 10 w 10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5"/>
                    </a:moveTo>
                    <a:cubicBezTo>
                      <a:pt x="10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3" y="7"/>
                      <a:pt x="4" y="8"/>
                      <a:pt x="6" y="9"/>
                    </a:cubicBezTo>
                    <a:cubicBezTo>
                      <a:pt x="8" y="9"/>
                      <a:pt x="10" y="7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6" name="Oval 983"/>
              <p:cNvSpPr>
                <a:spLocks noChangeArrowheads="1"/>
              </p:cNvSpPr>
              <p:nvPr/>
            </p:nvSpPr>
            <p:spPr bwMode="auto">
              <a:xfrm>
                <a:off x="12905" y="1857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7" name="Freeform 984"/>
              <p:cNvSpPr>
                <a:spLocks/>
              </p:cNvSpPr>
              <p:nvPr/>
            </p:nvSpPr>
            <p:spPr bwMode="auto">
              <a:xfrm>
                <a:off x="12827" y="1883"/>
                <a:ext cx="47" cy="24"/>
              </a:xfrm>
              <a:custGeom>
                <a:avLst/>
                <a:gdLst>
                  <a:gd name="T0" fmla="*/ 13 w 20"/>
                  <a:gd name="T1" fmla="*/ 0 h 10"/>
                  <a:gd name="T2" fmla="*/ 6 w 20"/>
                  <a:gd name="T3" fmla="*/ 0 h 10"/>
                  <a:gd name="T4" fmla="*/ 0 w 20"/>
                  <a:gd name="T5" fmla="*/ 4 h 10"/>
                  <a:gd name="T6" fmla="*/ 0 w 20"/>
                  <a:gd name="T7" fmla="*/ 5 h 10"/>
                  <a:gd name="T8" fmla="*/ 4 w 20"/>
                  <a:gd name="T9" fmla="*/ 6 h 10"/>
                  <a:gd name="T10" fmla="*/ 5 w 20"/>
                  <a:gd name="T11" fmla="*/ 6 h 10"/>
                  <a:gd name="T12" fmla="*/ 5 w 20"/>
                  <a:gd name="T13" fmla="*/ 6 h 10"/>
                  <a:gd name="T14" fmla="*/ 15 w 20"/>
                  <a:gd name="T15" fmla="*/ 9 h 10"/>
                  <a:gd name="T16" fmla="*/ 14 w 20"/>
                  <a:gd name="T17" fmla="*/ 6 h 10"/>
                  <a:gd name="T18" fmla="*/ 15 w 20"/>
                  <a:gd name="T19" fmla="*/ 6 h 10"/>
                  <a:gd name="T20" fmla="*/ 16 w 20"/>
                  <a:gd name="T21" fmla="*/ 9 h 10"/>
                  <a:gd name="T22" fmla="*/ 20 w 20"/>
                  <a:gd name="T23" fmla="*/ 10 h 10"/>
                  <a:gd name="T24" fmla="*/ 19 w 20"/>
                  <a:gd name="T25" fmla="*/ 4 h 10"/>
                  <a:gd name="T26" fmla="*/ 13 w 2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0">
                    <a:moveTo>
                      <a:pt x="13" y="0"/>
                    </a:moveTo>
                    <a:cubicBezTo>
                      <a:pt x="12" y="0"/>
                      <a:pt x="7" y="0"/>
                      <a:pt x="6" y="0"/>
                    </a:cubicBezTo>
                    <a:cubicBezTo>
                      <a:pt x="3" y="0"/>
                      <a:pt x="1" y="2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5"/>
                      <a:pt x="3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7"/>
                      <a:pt x="12" y="8"/>
                      <a:pt x="15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6" y="7"/>
                      <a:pt x="16" y="9"/>
                    </a:cubicBezTo>
                    <a:cubicBezTo>
                      <a:pt x="18" y="9"/>
                      <a:pt x="19" y="9"/>
                      <a:pt x="20" y="10"/>
                    </a:cubicBezTo>
                    <a:cubicBezTo>
                      <a:pt x="20" y="8"/>
                      <a:pt x="19" y="6"/>
                      <a:pt x="19" y="4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8" name="Freeform 985"/>
              <p:cNvSpPr>
                <a:spLocks/>
              </p:cNvSpPr>
              <p:nvPr/>
            </p:nvSpPr>
            <p:spPr bwMode="auto">
              <a:xfrm>
                <a:off x="12692" y="1736"/>
                <a:ext cx="52" cy="109"/>
              </a:xfrm>
              <a:custGeom>
                <a:avLst/>
                <a:gdLst>
                  <a:gd name="T0" fmla="*/ 11 w 22"/>
                  <a:gd name="T1" fmla="*/ 23 h 46"/>
                  <a:gd name="T2" fmla="*/ 12 w 22"/>
                  <a:gd name="T3" fmla="*/ 23 h 46"/>
                  <a:gd name="T4" fmla="*/ 12 w 22"/>
                  <a:gd name="T5" fmla="*/ 44 h 46"/>
                  <a:gd name="T6" fmla="*/ 15 w 22"/>
                  <a:gd name="T7" fmla="*/ 46 h 46"/>
                  <a:gd name="T8" fmla="*/ 17 w 22"/>
                  <a:gd name="T9" fmla="*/ 44 h 46"/>
                  <a:gd name="T10" fmla="*/ 17 w 22"/>
                  <a:gd name="T11" fmla="*/ 7 h 46"/>
                  <a:gd name="T12" fmla="*/ 18 w 22"/>
                  <a:gd name="T13" fmla="*/ 7 h 46"/>
                  <a:gd name="T14" fmla="*/ 18 w 22"/>
                  <a:gd name="T15" fmla="*/ 20 h 46"/>
                  <a:gd name="T16" fmla="*/ 20 w 22"/>
                  <a:gd name="T17" fmla="*/ 23 h 46"/>
                  <a:gd name="T18" fmla="*/ 22 w 22"/>
                  <a:gd name="T19" fmla="*/ 20 h 46"/>
                  <a:gd name="T20" fmla="*/ 22 w 22"/>
                  <a:gd name="T21" fmla="*/ 6 h 46"/>
                  <a:gd name="T22" fmla="*/ 16 w 22"/>
                  <a:gd name="T23" fmla="*/ 0 h 46"/>
                  <a:gd name="T24" fmla="*/ 6 w 22"/>
                  <a:gd name="T25" fmla="*/ 0 h 46"/>
                  <a:gd name="T26" fmla="*/ 0 w 22"/>
                  <a:gd name="T27" fmla="*/ 6 h 46"/>
                  <a:gd name="T28" fmla="*/ 0 w 22"/>
                  <a:gd name="T29" fmla="*/ 20 h 46"/>
                  <a:gd name="T30" fmla="*/ 2 w 22"/>
                  <a:gd name="T31" fmla="*/ 23 h 46"/>
                  <a:gd name="T32" fmla="*/ 4 w 22"/>
                  <a:gd name="T33" fmla="*/ 20 h 46"/>
                  <a:gd name="T34" fmla="*/ 4 w 22"/>
                  <a:gd name="T35" fmla="*/ 7 h 46"/>
                  <a:gd name="T36" fmla="*/ 5 w 22"/>
                  <a:gd name="T37" fmla="*/ 7 h 46"/>
                  <a:gd name="T38" fmla="*/ 5 w 22"/>
                  <a:gd name="T39" fmla="*/ 42 h 46"/>
                  <a:gd name="T40" fmla="*/ 10 w 22"/>
                  <a:gd name="T41" fmla="*/ 45 h 46"/>
                  <a:gd name="T42" fmla="*/ 11 w 22"/>
                  <a:gd name="T43" fmla="*/ 44 h 46"/>
                  <a:gd name="T44" fmla="*/ 11 w 22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11" y="23"/>
                    </a:move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35"/>
                      <a:pt x="5" y="42"/>
                    </a:cubicBezTo>
                    <a:cubicBezTo>
                      <a:pt x="7" y="43"/>
                      <a:pt x="8" y="44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29" name="Oval 986"/>
              <p:cNvSpPr>
                <a:spLocks noChangeArrowheads="1"/>
              </p:cNvSpPr>
              <p:nvPr/>
            </p:nvSpPr>
            <p:spPr bwMode="auto">
              <a:xfrm>
                <a:off x="12905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0" name="Freeform 987"/>
              <p:cNvSpPr>
                <a:spLocks/>
              </p:cNvSpPr>
              <p:nvPr/>
            </p:nvSpPr>
            <p:spPr bwMode="auto">
              <a:xfrm>
                <a:off x="12884" y="1736"/>
                <a:ext cx="64" cy="111"/>
              </a:xfrm>
              <a:custGeom>
                <a:avLst/>
                <a:gdLst>
                  <a:gd name="T0" fmla="*/ 22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7 w 27"/>
                  <a:gd name="T51" fmla="*/ 18 h 47"/>
                  <a:gd name="T52" fmla="*/ 22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1" name="Oval 988"/>
              <p:cNvSpPr>
                <a:spLocks noChangeArrowheads="1"/>
              </p:cNvSpPr>
              <p:nvPr/>
            </p:nvSpPr>
            <p:spPr bwMode="auto">
              <a:xfrm>
                <a:off x="12579" y="171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2" name="Freeform 989"/>
              <p:cNvSpPr>
                <a:spLocks/>
              </p:cNvSpPr>
              <p:nvPr/>
            </p:nvSpPr>
            <p:spPr bwMode="auto">
              <a:xfrm>
                <a:off x="12522" y="1710"/>
                <a:ext cx="12" cy="7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0 h 3"/>
                  <a:gd name="T4" fmla="*/ 5 w 5"/>
                  <a:gd name="T5" fmla="*/ 3 h 3"/>
                  <a:gd name="T6" fmla="*/ 1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4" y="2"/>
                      <a:pt x="5" y="3"/>
                    </a:cubicBezTo>
                    <a:cubicBezTo>
                      <a:pt x="5" y="1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3" name="Freeform 990"/>
              <p:cNvSpPr>
                <a:spLocks/>
              </p:cNvSpPr>
              <p:nvPr/>
            </p:nvSpPr>
            <p:spPr bwMode="auto">
              <a:xfrm>
                <a:off x="12557" y="158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4" name="Oval 991"/>
              <p:cNvSpPr>
                <a:spLocks noChangeArrowheads="1"/>
              </p:cNvSpPr>
              <p:nvPr/>
            </p:nvSpPr>
            <p:spPr bwMode="auto">
              <a:xfrm>
                <a:off x="12515" y="156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5" name="Freeform 992"/>
              <p:cNvSpPr>
                <a:spLocks/>
              </p:cNvSpPr>
              <p:nvPr/>
            </p:nvSpPr>
            <p:spPr bwMode="auto">
              <a:xfrm>
                <a:off x="12498" y="1587"/>
                <a:ext cx="52" cy="111"/>
              </a:xfrm>
              <a:custGeom>
                <a:avLst/>
                <a:gdLst>
                  <a:gd name="T0" fmla="*/ 4 w 22"/>
                  <a:gd name="T1" fmla="*/ 21 h 47"/>
                  <a:gd name="T2" fmla="*/ 4 w 22"/>
                  <a:gd name="T3" fmla="*/ 8 h 47"/>
                  <a:gd name="T4" fmla="*/ 5 w 22"/>
                  <a:gd name="T5" fmla="*/ 8 h 47"/>
                  <a:gd name="T6" fmla="*/ 5 w 22"/>
                  <a:gd name="T7" fmla="*/ 44 h 47"/>
                  <a:gd name="T8" fmla="*/ 8 w 22"/>
                  <a:gd name="T9" fmla="*/ 47 h 47"/>
                  <a:gd name="T10" fmla="*/ 11 w 22"/>
                  <a:gd name="T11" fmla="*/ 44 h 47"/>
                  <a:gd name="T12" fmla="*/ 11 w 22"/>
                  <a:gd name="T13" fmla="*/ 23 h 47"/>
                  <a:gd name="T14" fmla="*/ 12 w 22"/>
                  <a:gd name="T15" fmla="*/ 23 h 47"/>
                  <a:gd name="T16" fmla="*/ 12 w 22"/>
                  <a:gd name="T17" fmla="*/ 44 h 47"/>
                  <a:gd name="T18" fmla="*/ 14 w 22"/>
                  <a:gd name="T19" fmla="*/ 47 h 47"/>
                  <a:gd name="T20" fmla="*/ 17 w 22"/>
                  <a:gd name="T21" fmla="*/ 44 h 47"/>
                  <a:gd name="T22" fmla="*/ 17 w 22"/>
                  <a:gd name="T23" fmla="*/ 8 h 47"/>
                  <a:gd name="T24" fmla="*/ 18 w 22"/>
                  <a:gd name="T25" fmla="*/ 8 h 47"/>
                  <a:gd name="T26" fmla="*/ 18 w 22"/>
                  <a:gd name="T27" fmla="*/ 21 h 47"/>
                  <a:gd name="T28" fmla="*/ 20 w 22"/>
                  <a:gd name="T29" fmla="*/ 23 h 47"/>
                  <a:gd name="T30" fmla="*/ 22 w 22"/>
                  <a:gd name="T31" fmla="*/ 21 h 47"/>
                  <a:gd name="T32" fmla="*/ 22 w 22"/>
                  <a:gd name="T33" fmla="*/ 6 h 47"/>
                  <a:gd name="T34" fmla="*/ 16 w 22"/>
                  <a:gd name="T35" fmla="*/ 0 h 47"/>
                  <a:gd name="T36" fmla="*/ 6 w 22"/>
                  <a:gd name="T37" fmla="*/ 0 h 47"/>
                  <a:gd name="T38" fmla="*/ 0 w 22"/>
                  <a:gd name="T39" fmla="*/ 5 h 47"/>
                  <a:gd name="T40" fmla="*/ 1 w 22"/>
                  <a:gd name="T41" fmla="*/ 16 h 47"/>
                  <a:gd name="T42" fmla="*/ 1 w 22"/>
                  <a:gd name="T43" fmla="*/ 23 h 47"/>
                  <a:gd name="T44" fmla="*/ 2 w 22"/>
                  <a:gd name="T45" fmla="*/ 23 h 47"/>
                  <a:gd name="T46" fmla="*/ 4 w 22"/>
                  <a:gd name="T47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47">
                    <a:moveTo>
                      <a:pt x="4" y="21"/>
                    </a:move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1" y="9"/>
                      <a:pt x="1" y="12"/>
                      <a:pt x="1" y="16"/>
                    </a:cubicBezTo>
                    <a:cubicBezTo>
                      <a:pt x="2" y="19"/>
                      <a:pt x="1" y="21"/>
                      <a:pt x="1" y="23"/>
                    </a:cubicBezTo>
                    <a:cubicBezTo>
                      <a:pt x="1" y="23"/>
                      <a:pt x="2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6" name="Freeform 993"/>
              <p:cNvSpPr>
                <a:spLocks/>
              </p:cNvSpPr>
              <p:nvPr/>
            </p:nvSpPr>
            <p:spPr bwMode="auto">
              <a:xfrm>
                <a:off x="12579" y="1736"/>
                <a:ext cx="37" cy="31"/>
              </a:xfrm>
              <a:custGeom>
                <a:avLst/>
                <a:gdLst>
                  <a:gd name="T0" fmla="*/ 10 w 16"/>
                  <a:gd name="T1" fmla="*/ 0 h 13"/>
                  <a:gd name="T2" fmla="*/ 0 w 16"/>
                  <a:gd name="T3" fmla="*/ 0 h 13"/>
                  <a:gd name="T4" fmla="*/ 11 w 16"/>
                  <a:gd name="T5" fmla="*/ 8 h 13"/>
                  <a:gd name="T6" fmla="*/ 11 w 16"/>
                  <a:gd name="T7" fmla="*/ 7 h 13"/>
                  <a:gd name="T8" fmla="*/ 12 w 16"/>
                  <a:gd name="T9" fmla="*/ 7 h 13"/>
                  <a:gd name="T10" fmla="*/ 12 w 16"/>
                  <a:gd name="T11" fmla="*/ 9 h 13"/>
                  <a:gd name="T12" fmla="*/ 16 w 16"/>
                  <a:gd name="T13" fmla="*/ 13 h 13"/>
                  <a:gd name="T14" fmla="*/ 16 w 16"/>
                  <a:gd name="T15" fmla="*/ 6 h 13"/>
                  <a:gd name="T16" fmla="*/ 10 w 16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10" y="0"/>
                    </a:moveTo>
                    <a:cubicBezTo>
                      <a:pt x="8" y="0"/>
                      <a:pt x="2" y="0"/>
                      <a:pt x="0" y="0"/>
                    </a:cubicBezTo>
                    <a:cubicBezTo>
                      <a:pt x="4" y="3"/>
                      <a:pt x="7" y="5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10"/>
                      <a:pt x="15" y="12"/>
                      <a:pt x="16" y="13"/>
                    </a:cubicBezTo>
                    <a:cubicBezTo>
                      <a:pt x="16" y="10"/>
                      <a:pt x="16" y="7"/>
                      <a:pt x="16" y="6"/>
                    </a:cubicBezTo>
                    <a:cubicBezTo>
                      <a:pt x="16" y="2"/>
                      <a:pt x="14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7" name="Oval 994"/>
              <p:cNvSpPr>
                <a:spLocks noChangeArrowheads="1"/>
              </p:cNvSpPr>
              <p:nvPr/>
            </p:nvSpPr>
            <p:spPr bwMode="auto">
              <a:xfrm>
                <a:off x="12579" y="156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8" name="Freeform 995"/>
              <p:cNvSpPr>
                <a:spLocks/>
              </p:cNvSpPr>
              <p:nvPr/>
            </p:nvSpPr>
            <p:spPr bwMode="auto">
              <a:xfrm>
                <a:off x="14786" y="333"/>
                <a:ext cx="10" cy="19"/>
              </a:xfrm>
              <a:custGeom>
                <a:avLst/>
                <a:gdLst>
                  <a:gd name="T0" fmla="*/ 0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  <a:gd name="T6" fmla="*/ 0 w 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cubicBezTo>
                      <a:pt x="2" y="2"/>
                      <a:pt x="3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4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39" name="Freeform 996"/>
              <p:cNvSpPr>
                <a:spLocks/>
              </p:cNvSpPr>
              <p:nvPr/>
            </p:nvSpPr>
            <p:spPr bwMode="auto">
              <a:xfrm>
                <a:off x="12983" y="626"/>
                <a:ext cx="3" cy="38"/>
              </a:xfrm>
              <a:custGeom>
                <a:avLst/>
                <a:gdLst>
                  <a:gd name="T0" fmla="*/ 0 w 1"/>
                  <a:gd name="T1" fmla="*/ 0 h 16"/>
                  <a:gd name="T2" fmla="*/ 0 w 1"/>
                  <a:gd name="T3" fmla="*/ 15 h 16"/>
                  <a:gd name="T4" fmla="*/ 1 w 1"/>
                  <a:gd name="T5" fmla="*/ 16 h 16"/>
                  <a:gd name="T6" fmla="*/ 1 w 1"/>
                  <a:gd name="T7" fmla="*/ 0 h 16"/>
                  <a:gd name="T8" fmla="*/ 0 w 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6">
                    <a:moveTo>
                      <a:pt x="0" y="0"/>
                    </a:moveTo>
                    <a:cubicBezTo>
                      <a:pt x="0" y="0"/>
                      <a:pt x="0" y="10"/>
                      <a:pt x="0" y="15"/>
                    </a:cubicBezTo>
                    <a:cubicBezTo>
                      <a:pt x="0" y="15"/>
                      <a:pt x="1" y="15"/>
                      <a:pt x="1" y="16"/>
                    </a:cubicBezTo>
                    <a:cubicBezTo>
                      <a:pt x="1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0" name="Freeform 997"/>
              <p:cNvSpPr>
                <a:spLocks/>
              </p:cNvSpPr>
              <p:nvPr/>
            </p:nvSpPr>
            <p:spPr bwMode="auto">
              <a:xfrm>
                <a:off x="14562" y="1168"/>
                <a:ext cx="11" cy="33"/>
              </a:xfrm>
              <a:custGeom>
                <a:avLst/>
                <a:gdLst>
                  <a:gd name="T0" fmla="*/ 4 w 5"/>
                  <a:gd name="T1" fmla="*/ 11 h 14"/>
                  <a:gd name="T2" fmla="*/ 1 w 5"/>
                  <a:gd name="T3" fmla="*/ 0 h 14"/>
                  <a:gd name="T4" fmla="*/ 0 w 5"/>
                  <a:gd name="T5" fmla="*/ 0 h 14"/>
                  <a:gd name="T6" fmla="*/ 4 w 5"/>
                  <a:gd name="T7" fmla="*/ 14 h 14"/>
                  <a:gd name="T8" fmla="*/ 5 w 5"/>
                  <a:gd name="T9" fmla="*/ 12 h 14"/>
                  <a:gd name="T10" fmla="*/ 4 w 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cubicBezTo>
                      <a:pt x="4" y="10"/>
                      <a:pt x="2" y="3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6"/>
                      <a:pt x="4" y="14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4" y="12"/>
                      <a:pt x="4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1" name="Freeform 998"/>
              <p:cNvSpPr>
                <a:spLocks/>
              </p:cNvSpPr>
              <p:nvPr/>
            </p:nvSpPr>
            <p:spPr bwMode="auto">
              <a:xfrm>
                <a:off x="14952" y="57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2" name="Freeform 999"/>
              <p:cNvSpPr>
                <a:spLocks/>
              </p:cNvSpPr>
              <p:nvPr/>
            </p:nvSpPr>
            <p:spPr bwMode="auto">
              <a:xfrm>
                <a:off x="13061" y="723"/>
                <a:ext cx="3" cy="17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5 h 7"/>
                  <a:gd name="T4" fmla="*/ 1 w 1"/>
                  <a:gd name="T5" fmla="*/ 7 h 7"/>
                  <a:gd name="T6" fmla="*/ 1 w 1"/>
                  <a:gd name="T7" fmla="*/ 0 h 7"/>
                  <a:gd name="T8" fmla="*/ 0 w 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3" name="Freeform 1000"/>
              <p:cNvSpPr>
                <a:spLocks/>
              </p:cNvSpPr>
              <p:nvPr/>
            </p:nvSpPr>
            <p:spPr bwMode="auto">
              <a:xfrm>
                <a:off x="13241" y="908"/>
                <a:ext cx="3" cy="24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9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4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244" name="Freeform 1001"/>
              <p:cNvSpPr>
                <a:spLocks/>
              </p:cNvSpPr>
              <p:nvPr/>
            </p:nvSpPr>
            <p:spPr bwMode="auto">
              <a:xfrm>
                <a:off x="13322" y="101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3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1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6" name="Group 1203"/>
            <p:cNvGrpSpPr>
              <a:grpSpLocks/>
            </p:cNvGrpSpPr>
            <p:nvPr/>
          </p:nvGrpSpPr>
          <p:grpSpPr bwMode="auto">
            <a:xfrm>
              <a:off x="19469101" y="476250"/>
              <a:ext cx="4538663" cy="3343275"/>
              <a:chOff x="12264" y="300"/>
              <a:chExt cx="2859" cy="2106"/>
            </a:xfrm>
            <a:solidFill>
              <a:schemeClr val="tx1">
                <a:lumMod val="75000"/>
              </a:schemeClr>
            </a:solidFill>
          </p:grpSpPr>
          <p:sp>
            <p:nvSpPr>
              <p:cNvPr id="845" name="Freeform 1003"/>
              <p:cNvSpPr>
                <a:spLocks/>
              </p:cNvSpPr>
              <p:nvPr/>
            </p:nvSpPr>
            <p:spPr bwMode="auto">
              <a:xfrm>
                <a:off x="13128" y="87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6" name="Freeform 1004"/>
              <p:cNvSpPr>
                <a:spLocks/>
              </p:cNvSpPr>
              <p:nvPr/>
            </p:nvSpPr>
            <p:spPr bwMode="auto">
              <a:xfrm>
                <a:off x="13156" y="870"/>
                <a:ext cx="9" cy="17"/>
              </a:xfrm>
              <a:custGeom>
                <a:avLst/>
                <a:gdLst>
                  <a:gd name="T0" fmla="*/ 3 w 4"/>
                  <a:gd name="T1" fmla="*/ 0 h 7"/>
                  <a:gd name="T2" fmla="*/ 0 w 4"/>
                  <a:gd name="T3" fmla="*/ 7 h 7"/>
                  <a:gd name="T4" fmla="*/ 1 w 4"/>
                  <a:gd name="T5" fmla="*/ 7 h 7"/>
                  <a:gd name="T6" fmla="*/ 4 w 4"/>
                  <a:gd name="T7" fmla="*/ 0 h 7"/>
                  <a:gd name="T8" fmla="*/ 3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3" y="0"/>
                    </a:moveTo>
                    <a:cubicBezTo>
                      <a:pt x="3" y="0"/>
                      <a:pt x="1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3" y="3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7" name="Freeform 1005"/>
              <p:cNvSpPr>
                <a:spLocks/>
              </p:cNvSpPr>
              <p:nvPr/>
            </p:nvSpPr>
            <p:spPr bwMode="auto">
              <a:xfrm>
                <a:off x="14559" y="1216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8" name="Freeform 1006"/>
              <p:cNvSpPr>
                <a:spLocks/>
              </p:cNvSpPr>
              <p:nvPr/>
            </p:nvSpPr>
            <p:spPr bwMode="auto">
              <a:xfrm>
                <a:off x="14495" y="1606"/>
                <a:ext cx="3" cy="14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9" name="Freeform 1007"/>
              <p:cNvSpPr>
                <a:spLocks/>
              </p:cNvSpPr>
              <p:nvPr/>
            </p:nvSpPr>
            <p:spPr bwMode="auto">
              <a:xfrm>
                <a:off x="12768" y="723"/>
                <a:ext cx="2" cy="33"/>
              </a:xfrm>
              <a:custGeom>
                <a:avLst/>
                <a:gdLst>
                  <a:gd name="T0" fmla="*/ 0 w 1"/>
                  <a:gd name="T1" fmla="*/ 0 h 14"/>
                  <a:gd name="T2" fmla="*/ 0 w 1"/>
                  <a:gd name="T3" fmla="*/ 13 h 14"/>
                  <a:gd name="T4" fmla="*/ 1 w 1"/>
                  <a:gd name="T5" fmla="*/ 14 h 14"/>
                  <a:gd name="T6" fmla="*/ 1 w 1"/>
                  <a:gd name="T7" fmla="*/ 0 h 14"/>
                  <a:gd name="T8" fmla="*/ 0 w 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0" y="0"/>
                    </a:moveTo>
                    <a:cubicBezTo>
                      <a:pt x="0" y="0"/>
                      <a:pt x="0" y="10"/>
                      <a:pt x="0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7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0" name="Freeform 1008"/>
              <p:cNvSpPr>
                <a:spLocks/>
              </p:cNvSpPr>
              <p:nvPr/>
            </p:nvSpPr>
            <p:spPr bwMode="auto">
              <a:xfrm>
                <a:off x="14547" y="1350"/>
                <a:ext cx="3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3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1" name="Freeform 1009"/>
              <p:cNvSpPr>
                <a:spLocks/>
              </p:cNvSpPr>
              <p:nvPr/>
            </p:nvSpPr>
            <p:spPr bwMode="auto">
              <a:xfrm>
                <a:off x="12784" y="761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2" name="Freeform 1010"/>
              <p:cNvSpPr>
                <a:spLocks/>
              </p:cNvSpPr>
              <p:nvPr/>
            </p:nvSpPr>
            <p:spPr bwMode="auto">
              <a:xfrm>
                <a:off x="12706" y="7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3" name="Freeform 1011"/>
              <p:cNvSpPr>
                <a:spLocks/>
              </p:cNvSpPr>
              <p:nvPr/>
            </p:nvSpPr>
            <p:spPr bwMode="auto">
              <a:xfrm>
                <a:off x="14573" y="1168"/>
                <a:ext cx="5" cy="17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0 h 7"/>
                  <a:gd name="T4" fmla="*/ 1 w 2"/>
                  <a:gd name="T5" fmla="*/ 7 h 7"/>
                  <a:gd name="T6" fmla="*/ 2 w 2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5"/>
                      <a:pt x="2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4" name="Freeform 1012"/>
              <p:cNvSpPr>
                <a:spLocks/>
              </p:cNvSpPr>
              <p:nvPr/>
            </p:nvSpPr>
            <p:spPr bwMode="auto">
              <a:xfrm>
                <a:off x="12853" y="62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5" name="Freeform 1013"/>
              <p:cNvSpPr>
                <a:spLocks/>
              </p:cNvSpPr>
              <p:nvPr/>
            </p:nvSpPr>
            <p:spPr bwMode="auto">
              <a:xfrm>
                <a:off x="14415" y="1381"/>
                <a:ext cx="2" cy="7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3 h 3"/>
                  <a:gd name="T4" fmla="*/ 1 w 1"/>
                  <a:gd name="T5" fmla="*/ 3 h 3"/>
                  <a:gd name="T6" fmla="*/ 1 w 1"/>
                  <a:gd name="T7" fmla="*/ 0 h 3"/>
                  <a:gd name="T8" fmla="*/ 0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6" name="Freeform 1014"/>
              <p:cNvSpPr>
                <a:spLocks/>
              </p:cNvSpPr>
              <p:nvPr/>
            </p:nvSpPr>
            <p:spPr bwMode="auto">
              <a:xfrm>
                <a:off x="14481" y="13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7" name="Freeform 1015"/>
              <p:cNvSpPr>
                <a:spLocks/>
              </p:cNvSpPr>
              <p:nvPr/>
            </p:nvSpPr>
            <p:spPr bwMode="auto">
              <a:xfrm>
                <a:off x="14547" y="1216"/>
                <a:ext cx="3" cy="18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8 h 8"/>
                  <a:gd name="T4" fmla="*/ 1 w 1"/>
                  <a:gd name="T5" fmla="*/ 7 h 8"/>
                  <a:gd name="T6" fmla="*/ 1 w 1"/>
                  <a:gd name="T7" fmla="*/ 0 h 8"/>
                  <a:gd name="T8" fmla="*/ 0 w 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cubicBezTo>
                      <a:pt x="0" y="0"/>
                      <a:pt x="0" y="4"/>
                      <a:pt x="0" y="8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8" name="Freeform 1016"/>
              <p:cNvSpPr>
                <a:spLocks/>
              </p:cNvSpPr>
              <p:nvPr/>
            </p:nvSpPr>
            <p:spPr bwMode="auto">
              <a:xfrm>
                <a:off x="14349" y="761"/>
                <a:ext cx="2" cy="36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15 h 15"/>
                  <a:gd name="T4" fmla="*/ 1 w 1"/>
                  <a:gd name="T5" fmla="*/ 14 h 15"/>
                  <a:gd name="T6" fmla="*/ 1 w 1"/>
                  <a:gd name="T7" fmla="*/ 0 h 15"/>
                  <a:gd name="T8" fmla="*/ 0 w 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0" y="0"/>
                      <a:pt x="0" y="9"/>
                      <a:pt x="0" y="15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1" y="8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59" name="Freeform 1017"/>
              <p:cNvSpPr>
                <a:spLocks/>
              </p:cNvSpPr>
              <p:nvPr/>
            </p:nvSpPr>
            <p:spPr bwMode="auto">
              <a:xfrm>
                <a:off x="14299" y="577"/>
                <a:ext cx="5" cy="9"/>
              </a:xfrm>
              <a:custGeom>
                <a:avLst/>
                <a:gdLst>
                  <a:gd name="T0" fmla="*/ 0 w 2"/>
                  <a:gd name="T1" fmla="*/ 0 h 4"/>
                  <a:gd name="T2" fmla="*/ 1 w 2"/>
                  <a:gd name="T3" fmla="*/ 4 h 4"/>
                  <a:gd name="T4" fmla="*/ 2 w 2"/>
                  <a:gd name="T5" fmla="*/ 3 h 4"/>
                  <a:gd name="T6" fmla="*/ 1 w 2"/>
                  <a:gd name="T7" fmla="*/ 0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0"/>
                      <a:pt x="0" y="0"/>
                      <a:pt x="1" y="4"/>
                    </a:cubicBezTo>
                    <a:cubicBezTo>
                      <a:pt x="1" y="4"/>
                      <a:pt x="2" y="3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0" name="Freeform 1018"/>
              <p:cNvSpPr>
                <a:spLocks/>
              </p:cNvSpPr>
              <p:nvPr/>
            </p:nvSpPr>
            <p:spPr bwMode="auto">
              <a:xfrm>
                <a:off x="14200" y="870"/>
                <a:ext cx="9" cy="19"/>
              </a:xfrm>
              <a:custGeom>
                <a:avLst/>
                <a:gdLst>
                  <a:gd name="T0" fmla="*/ 2 w 4"/>
                  <a:gd name="T1" fmla="*/ 0 h 8"/>
                  <a:gd name="T2" fmla="*/ 0 w 4"/>
                  <a:gd name="T3" fmla="*/ 8 h 8"/>
                  <a:gd name="T4" fmla="*/ 1 w 4"/>
                  <a:gd name="T5" fmla="*/ 8 h 8"/>
                  <a:gd name="T6" fmla="*/ 4 w 4"/>
                  <a:gd name="T7" fmla="*/ 0 h 8"/>
                  <a:gd name="T8" fmla="*/ 2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cubicBezTo>
                      <a:pt x="2" y="0"/>
                      <a:pt x="1" y="4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5"/>
                      <a:pt x="3" y="3"/>
                      <a:pt x="4" y="0"/>
                    </a:cubicBezTo>
                    <a:cubicBezTo>
                      <a:pt x="4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1" name="Freeform 1019"/>
              <p:cNvSpPr>
                <a:spLocks/>
              </p:cNvSpPr>
              <p:nvPr/>
            </p:nvSpPr>
            <p:spPr bwMode="auto">
              <a:xfrm>
                <a:off x="14427" y="721"/>
                <a:ext cx="12" cy="35"/>
              </a:xfrm>
              <a:custGeom>
                <a:avLst/>
                <a:gdLst>
                  <a:gd name="T0" fmla="*/ 5 w 5"/>
                  <a:gd name="T1" fmla="*/ 13 h 15"/>
                  <a:gd name="T2" fmla="*/ 1 w 5"/>
                  <a:gd name="T3" fmla="*/ 0 h 15"/>
                  <a:gd name="T4" fmla="*/ 0 w 5"/>
                  <a:gd name="T5" fmla="*/ 0 h 15"/>
                  <a:gd name="T6" fmla="*/ 4 w 5"/>
                  <a:gd name="T7" fmla="*/ 15 h 15"/>
                  <a:gd name="T8" fmla="*/ 5 w 5"/>
                  <a:gd name="T9" fmla="*/ 14 h 15"/>
                  <a:gd name="T10" fmla="*/ 5 w 5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5" y="13"/>
                    </a:moveTo>
                    <a:cubicBezTo>
                      <a:pt x="5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2" name="Freeform 1020"/>
              <p:cNvSpPr>
                <a:spLocks/>
              </p:cNvSpPr>
              <p:nvPr/>
            </p:nvSpPr>
            <p:spPr bwMode="auto">
              <a:xfrm>
                <a:off x="14230" y="870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1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3" name="Freeform 1021"/>
              <p:cNvSpPr>
                <a:spLocks/>
              </p:cNvSpPr>
              <p:nvPr/>
            </p:nvSpPr>
            <p:spPr bwMode="auto">
              <a:xfrm>
                <a:off x="14434" y="432"/>
                <a:ext cx="2" cy="19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8 h 8"/>
                  <a:gd name="T4" fmla="*/ 1 w 1"/>
                  <a:gd name="T5" fmla="*/ 7 h 8"/>
                  <a:gd name="T6" fmla="*/ 1 w 1"/>
                  <a:gd name="T7" fmla="*/ 0 h 8"/>
                  <a:gd name="T8" fmla="*/ 0 w 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cubicBezTo>
                      <a:pt x="0" y="0"/>
                      <a:pt x="0" y="3"/>
                      <a:pt x="0" y="8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4" name="Freeform 1022"/>
              <p:cNvSpPr>
                <a:spLocks/>
              </p:cNvSpPr>
              <p:nvPr/>
            </p:nvSpPr>
            <p:spPr bwMode="auto">
              <a:xfrm>
                <a:off x="14417" y="480"/>
                <a:ext cx="3" cy="30"/>
              </a:xfrm>
              <a:custGeom>
                <a:avLst/>
                <a:gdLst>
                  <a:gd name="T0" fmla="*/ 0 w 1"/>
                  <a:gd name="T1" fmla="*/ 0 h 13"/>
                  <a:gd name="T2" fmla="*/ 0 w 1"/>
                  <a:gd name="T3" fmla="*/ 13 h 13"/>
                  <a:gd name="T4" fmla="*/ 0 w 1"/>
                  <a:gd name="T5" fmla="*/ 12 h 13"/>
                  <a:gd name="T6" fmla="*/ 1 w 1"/>
                  <a:gd name="T7" fmla="*/ 11 h 13"/>
                  <a:gd name="T8" fmla="*/ 1 w 1"/>
                  <a:gd name="T9" fmla="*/ 5 h 13"/>
                  <a:gd name="T10" fmla="*/ 0 w 1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cubicBezTo>
                      <a:pt x="0" y="4"/>
                      <a:pt x="0" y="9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9"/>
                      <a:pt x="1" y="7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5" name="Freeform 1023"/>
              <p:cNvSpPr>
                <a:spLocks/>
              </p:cNvSpPr>
              <p:nvPr/>
            </p:nvSpPr>
            <p:spPr bwMode="auto">
              <a:xfrm>
                <a:off x="13696" y="1055"/>
                <a:ext cx="2" cy="23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0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5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6" name="Freeform 1024"/>
              <p:cNvSpPr>
                <a:spLocks/>
              </p:cNvSpPr>
              <p:nvPr/>
            </p:nvSpPr>
            <p:spPr bwMode="auto">
              <a:xfrm>
                <a:off x="14008" y="1017"/>
                <a:ext cx="7" cy="9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1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7" name="Freeform 1025"/>
              <p:cNvSpPr>
                <a:spLocks/>
              </p:cNvSpPr>
              <p:nvPr/>
            </p:nvSpPr>
            <p:spPr bwMode="auto">
              <a:xfrm>
                <a:off x="13975" y="1019"/>
                <a:ext cx="2" cy="21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8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3"/>
                      <a:pt x="0" y="9"/>
                    </a:cubicBezTo>
                    <a:cubicBezTo>
                      <a:pt x="0" y="9"/>
                      <a:pt x="0" y="9"/>
                      <a:pt x="1" y="8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8" name="Freeform 1026"/>
              <p:cNvSpPr>
                <a:spLocks/>
              </p:cNvSpPr>
              <p:nvPr/>
            </p:nvSpPr>
            <p:spPr bwMode="auto">
              <a:xfrm>
                <a:off x="13828" y="1055"/>
                <a:ext cx="2" cy="16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7 h 7"/>
                  <a:gd name="T4" fmla="*/ 1 w 1"/>
                  <a:gd name="T5" fmla="*/ 7 h 7"/>
                  <a:gd name="T6" fmla="*/ 1 w 1"/>
                  <a:gd name="T7" fmla="*/ 0 h 7"/>
                  <a:gd name="T8" fmla="*/ 0 w 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69" name="Freeform 1027"/>
              <p:cNvSpPr>
                <a:spLocks/>
              </p:cNvSpPr>
              <p:nvPr/>
            </p:nvSpPr>
            <p:spPr bwMode="auto">
              <a:xfrm>
                <a:off x="13762" y="1066"/>
                <a:ext cx="2" cy="15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6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3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0" name="Freeform 1028"/>
              <p:cNvSpPr>
                <a:spLocks/>
              </p:cNvSpPr>
              <p:nvPr/>
            </p:nvSpPr>
            <p:spPr bwMode="auto">
              <a:xfrm>
                <a:off x="12313" y="1163"/>
                <a:ext cx="8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1" name="Freeform 1029"/>
              <p:cNvSpPr>
                <a:spLocks/>
              </p:cNvSpPr>
              <p:nvPr/>
            </p:nvSpPr>
            <p:spPr bwMode="auto">
              <a:xfrm>
                <a:off x="12280" y="1166"/>
                <a:ext cx="3" cy="31"/>
              </a:xfrm>
              <a:custGeom>
                <a:avLst/>
                <a:gdLst>
                  <a:gd name="T0" fmla="*/ 0 w 1"/>
                  <a:gd name="T1" fmla="*/ 0 h 13"/>
                  <a:gd name="T2" fmla="*/ 0 w 1"/>
                  <a:gd name="T3" fmla="*/ 13 h 13"/>
                  <a:gd name="T4" fmla="*/ 1 w 1"/>
                  <a:gd name="T5" fmla="*/ 12 h 13"/>
                  <a:gd name="T6" fmla="*/ 1 w 1"/>
                  <a:gd name="T7" fmla="*/ 0 h 13"/>
                  <a:gd name="T8" fmla="*/ 0 w 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cubicBezTo>
                      <a:pt x="0" y="0"/>
                      <a:pt x="0" y="6"/>
                      <a:pt x="0" y="13"/>
                    </a:cubicBezTo>
                    <a:cubicBezTo>
                      <a:pt x="0" y="13"/>
                      <a:pt x="0" y="13"/>
                      <a:pt x="1" y="12"/>
                    </a:cubicBezTo>
                    <a:cubicBezTo>
                      <a:pt x="1" y="9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2" name="Freeform 1030"/>
              <p:cNvSpPr>
                <a:spLocks/>
              </p:cNvSpPr>
              <p:nvPr/>
            </p:nvSpPr>
            <p:spPr bwMode="auto">
              <a:xfrm>
                <a:off x="12264" y="1201"/>
                <a:ext cx="2" cy="29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2 h 12"/>
                  <a:gd name="T4" fmla="*/ 1 w 1"/>
                  <a:gd name="T5" fmla="*/ 8 h 12"/>
                  <a:gd name="T6" fmla="*/ 1 w 1"/>
                  <a:gd name="T7" fmla="*/ 0 h 12"/>
                  <a:gd name="T8" fmla="*/ 0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0" y="0"/>
                      <a:pt x="0" y="6"/>
                      <a:pt x="0" y="12"/>
                    </a:cubicBezTo>
                    <a:cubicBezTo>
                      <a:pt x="0" y="10"/>
                      <a:pt x="1" y="9"/>
                      <a:pt x="1" y="8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3" name="Freeform 1031"/>
              <p:cNvSpPr>
                <a:spLocks/>
              </p:cNvSpPr>
              <p:nvPr/>
            </p:nvSpPr>
            <p:spPr bwMode="auto">
              <a:xfrm>
                <a:off x="14465" y="1459"/>
                <a:ext cx="2" cy="22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9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5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4" name="Freeform 1032"/>
              <p:cNvSpPr>
                <a:spLocks/>
              </p:cNvSpPr>
              <p:nvPr/>
            </p:nvSpPr>
            <p:spPr bwMode="auto">
              <a:xfrm>
                <a:off x="14495" y="1899"/>
                <a:ext cx="5" cy="50"/>
              </a:xfrm>
              <a:custGeom>
                <a:avLst/>
                <a:gdLst>
                  <a:gd name="T0" fmla="*/ 1 w 2"/>
                  <a:gd name="T1" fmla="*/ 13 h 21"/>
                  <a:gd name="T2" fmla="*/ 1 w 2"/>
                  <a:gd name="T3" fmla="*/ 0 h 21"/>
                  <a:gd name="T4" fmla="*/ 0 w 2"/>
                  <a:gd name="T5" fmla="*/ 0 h 21"/>
                  <a:gd name="T6" fmla="*/ 0 w 2"/>
                  <a:gd name="T7" fmla="*/ 21 h 21"/>
                  <a:gd name="T8" fmla="*/ 2 w 2"/>
                  <a:gd name="T9" fmla="*/ 15 h 21"/>
                  <a:gd name="T10" fmla="*/ 1 w 2"/>
                  <a:gd name="T1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1">
                    <a:moveTo>
                      <a:pt x="1" y="13"/>
                    </a:moveTo>
                    <a:cubicBezTo>
                      <a:pt x="1" y="1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21"/>
                    </a:cubicBezTo>
                    <a:cubicBezTo>
                      <a:pt x="0" y="19"/>
                      <a:pt x="1" y="17"/>
                      <a:pt x="2" y="15"/>
                    </a:cubicBezTo>
                    <a:cubicBezTo>
                      <a:pt x="1" y="15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5" name="Freeform 1033"/>
              <p:cNvSpPr>
                <a:spLocks/>
              </p:cNvSpPr>
              <p:nvPr/>
            </p:nvSpPr>
            <p:spPr bwMode="auto">
              <a:xfrm>
                <a:off x="14479" y="1935"/>
                <a:ext cx="2" cy="50"/>
              </a:xfrm>
              <a:custGeom>
                <a:avLst/>
                <a:gdLst>
                  <a:gd name="T0" fmla="*/ 0 w 1"/>
                  <a:gd name="T1" fmla="*/ 0 h 21"/>
                  <a:gd name="T2" fmla="*/ 0 w 1"/>
                  <a:gd name="T3" fmla="*/ 21 h 21"/>
                  <a:gd name="T4" fmla="*/ 1 w 1"/>
                  <a:gd name="T5" fmla="*/ 18 h 21"/>
                  <a:gd name="T6" fmla="*/ 1 w 1"/>
                  <a:gd name="T7" fmla="*/ 0 h 21"/>
                  <a:gd name="T8" fmla="*/ 0 w 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1">
                    <a:moveTo>
                      <a:pt x="0" y="0"/>
                    </a:moveTo>
                    <a:cubicBezTo>
                      <a:pt x="0" y="0"/>
                      <a:pt x="0" y="16"/>
                      <a:pt x="0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1" y="1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6" name="Freeform 1034"/>
              <p:cNvSpPr>
                <a:spLocks/>
              </p:cNvSpPr>
              <p:nvPr/>
            </p:nvSpPr>
            <p:spPr bwMode="auto">
              <a:xfrm>
                <a:off x="12574" y="877"/>
                <a:ext cx="2" cy="69"/>
              </a:xfrm>
              <a:custGeom>
                <a:avLst/>
                <a:gdLst>
                  <a:gd name="T0" fmla="*/ 1 w 1"/>
                  <a:gd name="T1" fmla="*/ 0 h 29"/>
                  <a:gd name="T2" fmla="*/ 1 w 1"/>
                  <a:gd name="T3" fmla="*/ 29 h 29"/>
                  <a:gd name="T4" fmla="*/ 1 w 1"/>
                  <a:gd name="T5" fmla="*/ 0 h 29"/>
                  <a:gd name="T6" fmla="*/ 1 w 1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9">
                    <a:moveTo>
                      <a:pt x="1" y="0"/>
                    </a:moveTo>
                    <a:cubicBezTo>
                      <a:pt x="0" y="9"/>
                      <a:pt x="1" y="19"/>
                      <a:pt x="1" y="29"/>
                    </a:cubicBezTo>
                    <a:cubicBezTo>
                      <a:pt x="1" y="20"/>
                      <a:pt x="1" y="5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7" name="Freeform 1035"/>
              <p:cNvSpPr>
                <a:spLocks/>
              </p:cNvSpPr>
              <p:nvPr/>
            </p:nvSpPr>
            <p:spPr bwMode="auto">
              <a:xfrm>
                <a:off x="14493" y="180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8" name="Freeform 1036"/>
              <p:cNvSpPr>
                <a:spLocks/>
              </p:cNvSpPr>
              <p:nvPr/>
            </p:nvSpPr>
            <p:spPr bwMode="auto">
              <a:xfrm>
                <a:off x="14498" y="145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79" name="Freeform 1037"/>
              <p:cNvSpPr>
                <a:spLocks/>
              </p:cNvSpPr>
              <p:nvPr/>
            </p:nvSpPr>
            <p:spPr bwMode="auto">
              <a:xfrm>
                <a:off x="13490" y="2191"/>
                <a:ext cx="2" cy="23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9 h 10"/>
                  <a:gd name="T4" fmla="*/ 1 w 1"/>
                  <a:gd name="T5" fmla="*/ 10 h 10"/>
                  <a:gd name="T6" fmla="*/ 1 w 1"/>
                  <a:gd name="T7" fmla="*/ 0 h 10"/>
                  <a:gd name="T8" fmla="*/ 0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5"/>
                      <a:pt x="0" y="9"/>
                    </a:cubicBezTo>
                    <a:cubicBezTo>
                      <a:pt x="0" y="9"/>
                      <a:pt x="0" y="9"/>
                      <a:pt x="1" y="10"/>
                    </a:cubicBezTo>
                    <a:cubicBezTo>
                      <a:pt x="1" y="4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0" name="Freeform 1038"/>
              <p:cNvSpPr>
                <a:spLocks/>
              </p:cNvSpPr>
              <p:nvPr/>
            </p:nvSpPr>
            <p:spPr bwMode="auto">
              <a:xfrm>
                <a:off x="13620" y="2191"/>
                <a:ext cx="2" cy="9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1" name="Freeform 1039"/>
              <p:cNvSpPr>
                <a:spLocks/>
              </p:cNvSpPr>
              <p:nvPr/>
            </p:nvSpPr>
            <p:spPr bwMode="auto">
              <a:xfrm>
                <a:off x="12276" y="1310"/>
                <a:ext cx="9" cy="17"/>
              </a:xfrm>
              <a:custGeom>
                <a:avLst/>
                <a:gdLst>
                  <a:gd name="T0" fmla="*/ 0 w 4"/>
                  <a:gd name="T1" fmla="*/ 0 h 7"/>
                  <a:gd name="T2" fmla="*/ 1 w 4"/>
                  <a:gd name="T3" fmla="*/ 1 h 7"/>
                  <a:gd name="T4" fmla="*/ 4 w 4"/>
                  <a:gd name="T5" fmla="*/ 7 h 7"/>
                  <a:gd name="T6" fmla="*/ 1 w 4"/>
                  <a:gd name="T7" fmla="*/ 0 h 7"/>
                  <a:gd name="T8" fmla="*/ 0 w 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3"/>
                      <a:pt x="2" y="5"/>
                      <a:pt x="4" y="7"/>
                    </a:cubicBezTo>
                    <a:cubicBezTo>
                      <a:pt x="3" y="4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2" name="Freeform 1040"/>
              <p:cNvSpPr>
                <a:spLocks/>
              </p:cNvSpPr>
              <p:nvPr/>
            </p:nvSpPr>
            <p:spPr bwMode="auto">
              <a:xfrm>
                <a:off x="13651" y="2191"/>
                <a:ext cx="4" cy="11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5 h 5"/>
                  <a:gd name="T6" fmla="*/ 2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2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3" name="Freeform 1041"/>
              <p:cNvSpPr>
                <a:spLocks/>
              </p:cNvSpPr>
              <p:nvPr/>
            </p:nvSpPr>
            <p:spPr bwMode="auto">
              <a:xfrm>
                <a:off x="13712" y="2188"/>
                <a:ext cx="5" cy="10"/>
              </a:xfrm>
              <a:custGeom>
                <a:avLst/>
                <a:gdLst>
                  <a:gd name="T0" fmla="*/ 0 w 2"/>
                  <a:gd name="T1" fmla="*/ 0 h 4"/>
                  <a:gd name="T2" fmla="*/ 1 w 2"/>
                  <a:gd name="T3" fmla="*/ 4 h 4"/>
                  <a:gd name="T4" fmla="*/ 2 w 2"/>
                  <a:gd name="T5" fmla="*/ 3 h 4"/>
                  <a:gd name="T6" fmla="*/ 1 w 2"/>
                  <a:gd name="T7" fmla="*/ 0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0"/>
                      <a:pt x="0" y="0"/>
                      <a:pt x="1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4" name="Freeform 1042"/>
              <p:cNvSpPr>
                <a:spLocks/>
              </p:cNvSpPr>
              <p:nvPr/>
            </p:nvSpPr>
            <p:spPr bwMode="auto">
              <a:xfrm>
                <a:off x="13681" y="2188"/>
                <a:ext cx="7" cy="19"/>
              </a:xfrm>
              <a:custGeom>
                <a:avLst/>
                <a:gdLst>
                  <a:gd name="T0" fmla="*/ 2 w 3"/>
                  <a:gd name="T1" fmla="*/ 0 h 8"/>
                  <a:gd name="T2" fmla="*/ 0 w 3"/>
                  <a:gd name="T3" fmla="*/ 8 h 8"/>
                  <a:gd name="T4" fmla="*/ 1 w 3"/>
                  <a:gd name="T5" fmla="*/ 8 h 8"/>
                  <a:gd name="T6" fmla="*/ 3 w 3"/>
                  <a:gd name="T7" fmla="*/ 0 h 8"/>
                  <a:gd name="T8" fmla="*/ 2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2" y="0"/>
                      <a:pt x="1" y="4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2" y="6"/>
                      <a:pt x="2" y="3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5" name="Freeform 1043"/>
              <p:cNvSpPr>
                <a:spLocks/>
              </p:cNvSpPr>
              <p:nvPr/>
            </p:nvSpPr>
            <p:spPr bwMode="auto">
              <a:xfrm>
                <a:off x="13584" y="2188"/>
                <a:ext cx="26" cy="66"/>
              </a:xfrm>
              <a:custGeom>
                <a:avLst/>
                <a:gdLst>
                  <a:gd name="T0" fmla="*/ 4 w 11"/>
                  <a:gd name="T1" fmla="*/ 13 h 28"/>
                  <a:gd name="T2" fmla="*/ 1 w 11"/>
                  <a:gd name="T3" fmla="*/ 0 h 28"/>
                  <a:gd name="T4" fmla="*/ 0 w 11"/>
                  <a:gd name="T5" fmla="*/ 0 h 28"/>
                  <a:gd name="T6" fmla="*/ 6 w 11"/>
                  <a:gd name="T7" fmla="*/ 22 h 28"/>
                  <a:gd name="T8" fmla="*/ 0 w 11"/>
                  <a:gd name="T9" fmla="*/ 22 h 28"/>
                  <a:gd name="T10" fmla="*/ 0 w 11"/>
                  <a:gd name="T11" fmla="*/ 28 h 28"/>
                  <a:gd name="T12" fmla="*/ 11 w 11"/>
                  <a:gd name="T13" fmla="*/ 24 h 28"/>
                  <a:gd name="T14" fmla="*/ 5 w 11"/>
                  <a:gd name="T15" fmla="*/ 14 h 28"/>
                  <a:gd name="T16" fmla="*/ 5 w 11"/>
                  <a:gd name="T17" fmla="*/ 14 h 28"/>
                  <a:gd name="T18" fmla="*/ 4 w 11"/>
                  <a:gd name="T19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28">
                    <a:moveTo>
                      <a:pt x="4" y="13"/>
                    </a:moveTo>
                    <a:cubicBezTo>
                      <a:pt x="4" y="1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6" y="22"/>
                    </a:cubicBezTo>
                    <a:cubicBezTo>
                      <a:pt x="6" y="22"/>
                      <a:pt x="6" y="22"/>
                      <a:pt x="0" y="22"/>
                    </a:cubicBezTo>
                    <a:cubicBezTo>
                      <a:pt x="0" y="24"/>
                      <a:pt x="0" y="26"/>
                      <a:pt x="0" y="28"/>
                    </a:cubicBezTo>
                    <a:cubicBezTo>
                      <a:pt x="4" y="28"/>
                      <a:pt x="7" y="27"/>
                      <a:pt x="11" y="24"/>
                    </a:cubicBezTo>
                    <a:cubicBezTo>
                      <a:pt x="9" y="22"/>
                      <a:pt x="7" y="17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3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6" name="Freeform 1044"/>
              <p:cNvSpPr>
                <a:spLocks/>
              </p:cNvSpPr>
              <p:nvPr/>
            </p:nvSpPr>
            <p:spPr bwMode="auto">
              <a:xfrm>
                <a:off x="13570" y="2240"/>
                <a:ext cx="2" cy="14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5 h 6"/>
                  <a:gd name="T4" fmla="*/ 1 w 1"/>
                  <a:gd name="T5" fmla="*/ 6 h 6"/>
                  <a:gd name="T6" fmla="*/ 1 w 1"/>
                  <a:gd name="T7" fmla="*/ 0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7" name="Freeform 1045"/>
              <p:cNvSpPr>
                <a:spLocks/>
              </p:cNvSpPr>
              <p:nvPr/>
            </p:nvSpPr>
            <p:spPr bwMode="auto">
              <a:xfrm>
                <a:off x="12330" y="1350"/>
                <a:ext cx="2" cy="48"/>
              </a:xfrm>
              <a:custGeom>
                <a:avLst/>
                <a:gdLst>
                  <a:gd name="T0" fmla="*/ 0 w 1"/>
                  <a:gd name="T1" fmla="*/ 0 h 20"/>
                  <a:gd name="T2" fmla="*/ 0 w 1"/>
                  <a:gd name="T3" fmla="*/ 19 h 20"/>
                  <a:gd name="T4" fmla="*/ 1 w 1"/>
                  <a:gd name="T5" fmla="*/ 20 h 20"/>
                  <a:gd name="T6" fmla="*/ 1 w 1"/>
                  <a:gd name="T7" fmla="*/ 0 h 20"/>
                  <a:gd name="T8" fmla="*/ 0 w 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0">
                    <a:moveTo>
                      <a:pt x="0" y="0"/>
                    </a:moveTo>
                    <a:cubicBezTo>
                      <a:pt x="0" y="0"/>
                      <a:pt x="0" y="13"/>
                      <a:pt x="0" y="19"/>
                    </a:cubicBezTo>
                    <a:cubicBezTo>
                      <a:pt x="0" y="19"/>
                      <a:pt x="0" y="19"/>
                      <a:pt x="1" y="20"/>
                    </a:cubicBezTo>
                    <a:cubicBezTo>
                      <a:pt x="1" y="1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8" name="Freeform 1046"/>
              <p:cNvSpPr>
                <a:spLocks/>
              </p:cNvSpPr>
              <p:nvPr/>
            </p:nvSpPr>
            <p:spPr bwMode="auto">
              <a:xfrm>
                <a:off x="13830" y="22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89" name="Freeform 1047"/>
              <p:cNvSpPr>
                <a:spLocks/>
              </p:cNvSpPr>
              <p:nvPr/>
            </p:nvSpPr>
            <p:spPr bwMode="auto">
              <a:xfrm>
                <a:off x="14093" y="2240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3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1"/>
                      <a:pt x="0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0" name="Freeform 1048"/>
              <p:cNvSpPr>
                <a:spLocks/>
              </p:cNvSpPr>
              <p:nvPr/>
            </p:nvSpPr>
            <p:spPr bwMode="auto">
              <a:xfrm>
                <a:off x="14233" y="2188"/>
                <a:ext cx="9" cy="26"/>
              </a:xfrm>
              <a:custGeom>
                <a:avLst/>
                <a:gdLst>
                  <a:gd name="T0" fmla="*/ 0 w 4"/>
                  <a:gd name="T1" fmla="*/ 0 h 11"/>
                  <a:gd name="T2" fmla="*/ 3 w 4"/>
                  <a:gd name="T3" fmla="*/ 11 h 11"/>
                  <a:gd name="T4" fmla="*/ 4 w 4"/>
                  <a:gd name="T5" fmla="*/ 10 h 11"/>
                  <a:gd name="T6" fmla="*/ 1 w 4"/>
                  <a:gd name="T7" fmla="*/ 0 h 11"/>
                  <a:gd name="T8" fmla="*/ 0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cubicBezTo>
                      <a:pt x="0" y="0"/>
                      <a:pt x="0" y="0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6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1" name="Freeform 1049"/>
              <p:cNvSpPr>
                <a:spLocks/>
              </p:cNvSpPr>
              <p:nvPr/>
            </p:nvSpPr>
            <p:spPr bwMode="auto">
              <a:xfrm>
                <a:off x="14157" y="2226"/>
                <a:ext cx="2" cy="9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3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2" name="Freeform 1050"/>
              <p:cNvSpPr>
                <a:spLocks/>
              </p:cNvSpPr>
              <p:nvPr/>
            </p:nvSpPr>
            <p:spPr bwMode="auto">
              <a:xfrm>
                <a:off x="14271" y="2191"/>
                <a:ext cx="2" cy="11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5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3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3" name="Freeform 1051"/>
              <p:cNvSpPr>
                <a:spLocks/>
              </p:cNvSpPr>
              <p:nvPr/>
            </p:nvSpPr>
            <p:spPr bwMode="auto">
              <a:xfrm>
                <a:off x="12411" y="145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4" name="Freeform 1052"/>
              <p:cNvSpPr>
                <a:spLocks/>
              </p:cNvSpPr>
              <p:nvPr/>
            </p:nvSpPr>
            <p:spPr bwMode="auto">
              <a:xfrm>
                <a:off x="14027" y="2226"/>
                <a:ext cx="2" cy="35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15 h 15"/>
                  <a:gd name="T4" fmla="*/ 1 w 1"/>
                  <a:gd name="T5" fmla="*/ 15 h 15"/>
                  <a:gd name="T6" fmla="*/ 1 w 1"/>
                  <a:gd name="T7" fmla="*/ 0 h 15"/>
                  <a:gd name="T8" fmla="*/ 0 w 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0" y="0"/>
                      <a:pt x="0" y="9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9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5" name="Freeform 1053"/>
              <p:cNvSpPr>
                <a:spLocks/>
              </p:cNvSpPr>
              <p:nvPr/>
            </p:nvSpPr>
            <p:spPr bwMode="auto">
              <a:xfrm>
                <a:off x="13804" y="2188"/>
                <a:ext cx="17" cy="38"/>
              </a:xfrm>
              <a:custGeom>
                <a:avLst/>
                <a:gdLst>
                  <a:gd name="T0" fmla="*/ 5 w 7"/>
                  <a:gd name="T1" fmla="*/ 0 h 16"/>
                  <a:gd name="T2" fmla="*/ 2 w 7"/>
                  <a:gd name="T3" fmla="*/ 13 h 16"/>
                  <a:gd name="T4" fmla="*/ 0 w 7"/>
                  <a:gd name="T5" fmla="*/ 14 h 16"/>
                  <a:gd name="T6" fmla="*/ 2 w 7"/>
                  <a:gd name="T7" fmla="*/ 16 h 16"/>
                  <a:gd name="T8" fmla="*/ 7 w 7"/>
                  <a:gd name="T9" fmla="*/ 0 h 16"/>
                  <a:gd name="T10" fmla="*/ 5 w 7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6">
                    <a:moveTo>
                      <a:pt x="5" y="0"/>
                    </a:moveTo>
                    <a:cubicBezTo>
                      <a:pt x="5" y="0"/>
                      <a:pt x="2" y="12"/>
                      <a:pt x="2" y="13"/>
                    </a:cubicBezTo>
                    <a:cubicBezTo>
                      <a:pt x="1" y="14"/>
                      <a:pt x="1" y="14"/>
                      <a:pt x="0" y="14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3" y="13"/>
                      <a:pt x="4" y="8"/>
                      <a:pt x="7" y="0"/>
                    </a:cubicBezTo>
                    <a:cubicBezTo>
                      <a:pt x="7" y="0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6" name="Freeform 1054"/>
              <p:cNvSpPr>
                <a:spLocks/>
              </p:cNvSpPr>
              <p:nvPr/>
            </p:nvSpPr>
            <p:spPr bwMode="auto">
              <a:xfrm>
                <a:off x="13894" y="2226"/>
                <a:ext cx="5" cy="40"/>
              </a:xfrm>
              <a:custGeom>
                <a:avLst/>
                <a:gdLst>
                  <a:gd name="T0" fmla="*/ 0 w 2"/>
                  <a:gd name="T1" fmla="*/ 0 h 17"/>
                  <a:gd name="T2" fmla="*/ 0 w 2"/>
                  <a:gd name="T3" fmla="*/ 17 h 17"/>
                  <a:gd name="T4" fmla="*/ 2 w 2"/>
                  <a:gd name="T5" fmla="*/ 17 h 17"/>
                  <a:gd name="T6" fmla="*/ 2 w 2"/>
                  <a:gd name="T7" fmla="*/ 0 h 17"/>
                  <a:gd name="T8" fmla="*/ 0 w 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7">
                    <a:moveTo>
                      <a:pt x="0" y="0"/>
                    </a:moveTo>
                    <a:cubicBezTo>
                      <a:pt x="0" y="0"/>
                      <a:pt x="0" y="10"/>
                      <a:pt x="0" y="17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" y="11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7" name="Freeform 1055"/>
              <p:cNvSpPr>
                <a:spLocks/>
              </p:cNvSpPr>
              <p:nvPr/>
            </p:nvSpPr>
            <p:spPr bwMode="auto">
              <a:xfrm>
                <a:off x="14415" y="1350"/>
                <a:ext cx="2" cy="34"/>
              </a:xfrm>
              <a:custGeom>
                <a:avLst/>
                <a:gdLst>
                  <a:gd name="T0" fmla="*/ 1 w 1"/>
                  <a:gd name="T1" fmla="*/ 0 h 14"/>
                  <a:gd name="T2" fmla="*/ 0 w 1"/>
                  <a:gd name="T3" fmla="*/ 0 h 14"/>
                  <a:gd name="T4" fmla="*/ 0 w 1"/>
                  <a:gd name="T5" fmla="*/ 14 h 14"/>
                  <a:gd name="T6" fmla="*/ 1 w 1"/>
                  <a:gd name="T7" fmla="*/ 13 h 14"/>
                  <a:gd name="T8" fmla="*/ 1 w 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8"/>
                      <a:pt x="0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1" y="7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8" name="Freeform 1056"/>
              <p:cNvSpPr>
                <a:spLocks/>
              </p:cNvSpPr>
              <p:nvPr/>
            </p:nvSpPr>
            <p:spPr bwMode="auto">
              <a:xfrm>
                <a:off x="12439" y="1457"/>
                <a:ext cx="12" cy="31"/>
              </a:xfrm>
              <a:custGeom>
                <a:avLst/>
                <a:gdLst>
                  <a:gd name="T0" fmla="*/ 4 w 5"/>
                  <a:gd name="T1" fmla="*/ 0 h 13"/>
                  <a:gd name="T2" fmla="*/ 0 w 5"/>
                  <a:gd name="T3" fmla="*/ 13 h 13"/>
                  <a:gd name="T4" fmla="*/ 1 w 5"/>
                  <a:gd name="T5" fmla="*/ 13 h 13"/>
                  <a:gd name="T6" fmla="*/ 5 w 5"/>
                  <a:gd name="T7" fmla="*/ 0 h 13"/>
                  <a:gd name="T8" fmla="*/ 4 w 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4" y="0"/>
                    </a:moveTo>
                    <a:cubicBezTo>
                      <a:pt x="4" y="0"/>
                      <a:pt x="1" y="10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2" y="10"/>
                      <a:pt x="3" y="6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99" name="Freeform 1057"/>
              <p:cNvSpPr>
                <a:spLocks/>
              </p:cNvSpPr>
              <p:nvPr/>
            </p:nvSpPr>
            <p:spPr bwMode="auto">
              <a:xfrm>
                <a:off x="12929" y="189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0" name="Freeform 1058"/>
              <p:cNvSpPr>
                <a:spLocks/>
              </p:cNvSpPr>
              <p:nvPr/>
            </p:nvSpPr>
            <p:spPr bwMode="auto">
              <a:xfrm>
                <a:off x="12898" y="1899"/>
                <a:ext cx="2" cy="10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0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1" name="Freeform 1059"/>
              <p:cNvSpPr>
                <a:spLocks/>
              </p:cNvSpPr>
              <p:nvPr/>
            </p:nvSpPr>
            <p:spPr bwMode="auto">
              <a:xfrm>
                <a:off x="12860" y="189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1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2" name="Freeform 1060"/>
              <p:cNvSpPr>
                <a:spLocks/>
              </p:cNvSpPr>
              <p:nvPr/>
            </p:nvSpPr>
            <p:spPr bwMode="auto">
              <a:xfrm>
                <a:off x="13123" y="1897"/>
                <a:ext cx="9" cy="24"/>
              </a:xfrm>
              <a:custGeom>
                <a:avLst/>
                <a:gdLst>
                  <a:gd name="T0" fmla="*/ 0 w 4"/>
                  <a:gd name="T1" fmla="*/ 0 h 10"/>
                  <a:gd name="T2" fmla="*/ 3 w 4"/>
                  <a:gd name="T3" fmla="*/ 10 h 10"/>
                  <a:gd name="T4" fmla="*/ 4 w 4"/>
                  <a:gd name="T5" fmla="*/ 10 h 10"/>
                  <a:gd name="T6" fmla="*/ 1 w 4"/>
                  <a:gd name="T7" fmla="*/ 0 h 10"/>
                  <a:gd name="T8" fmla="*/ 0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0"/>
                      <a:pt x="0" y="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3" y="6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3" name="Freeform 1061"/>
              <p:cNvSpPr>
                <a:spLocks/>
              </p:cNvSpPr>
              <p:nvPr/>
            </p:nvSpPr>
            <p:spPr bwMode="auto">
              <a:xfrm>
                <a:off x="13028" y="1899"/>
                <a:ext cx="5" cy="19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7 h 8"/>
                  <a:gd name="T4" fmla="*/ 2 w 2"/>
                  <a:gd name="T5" fmla="*/ 8 h 8"/>
                  <a:gd name="T6" fmla="*/ 2 w 2"/>
                  <a:gd name="T7" fmla="*/ 0 h 8"/>
                  <a:gd name="T8" fmla="*/ 0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4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2" y="3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4" name="Freeform 1062"/>
              <p:cNvSpPr>
                <a:spLocks/>
              </p:cNvSpPr>
              <p:nvPr/>
            </p:nvSpPr>
            <p:spPr bwMode="auto">
              <a:xfrm>
                <a:off x="13090" y="1897"/>
                <a:ext cx="12" cy="26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11 h 11"/>
                  <a:gd name="T4" fmla="*/ 1 w 5"/>
                  <a:gd name="T5" fmla="*/ 11 h 11"/>
                  <a:gd name="T6" fmla="*/ 5 w 5"/>
                  <a:gd name="T7" fmla="*/ 0 h 11"/>
                  <a:gd name="T8" fmla="*/ 3 w 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cubicBezTo>
                      <a:pt x="3" y="0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8"/>
                      <a:pt x="3" y="5"/>
                      <a:pt x="5" y="0"/>
                    </a:cubicBezTo>
                    <a:cubicBezTo>
                      <a:pt x="5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5" name="Freeform 1063"/>
              <p:cNvSpPr>
                <a:spLocks/>
              </p:cNvSpPr>
              <p:nvPr/>
            </p:nvSpPr>
            <p:spPr bwMode="auto">
              <a:xfrm>
                <a:off x="12993" y="1897"/>
                <a:ext cx="7" cy="17"/>
              </a:xfrm>
              <a:custGeom>
                <a:avLst/>
                <a:gdLst>
                  <a:gd name="T0" fmla="*/ 0 w 3"/>
                  <a:gd name="T1" fmla="*/ 0 h 7"/>
                  <a:gd name="T2" fmla="*/ 2 w 3"/>
                  <a:gd name="T3" fmla="*/ 6 h 7"/>
                  <a:gd name="T4" fmla="*/ 3 w 3"/>
                  <a:gd name="T5" fmla="*/ 7 h 7"/>
                  <a:gd name="T6" fmla="*/ 1 w 3"/>
                  <a:gd name="T7" fmla="*/ 0 h 7"/>
                  <a:gd name="T8" fmla="*/ 0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cubicBezTo>
                      <a:pt x="0" y="0"/>
                      <a:pt x="0" y="0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2" y="3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6" name="Freeform 1064"/>
              <p:cNvSpPr>
                <a:spLocks/>
              </p:cNvSpPr>
              <p:nvPr/>
            </p:nvSpPr>
            <p:spPr bwMode="auto">
              <a:xfrm>
                <a:off x="12964" y="1897"/>
                <a:ext cx="5" cy="12"/>
              </a:xfrm>
              <a:custGeom>
                <a:avLst/>
                <a:gdLst>
                  <a:gd name="T0" fmla="*/ 1 w 2"/>
                  <a:gd name="T1" fmla="*/ 0 h 5"/>
                  <a:gd name="T2" fmla="*/ 0 w 2"/>
                  <a:gd name="T3" fmla="*/ 5 h 5"/>
                  <a:gd name="T4" fmla="*/ 1 w 2"/>
                  <a:gd name="T5" fmla="*/ 5 h 5"/>
                  <a:gd name="T6" fmla="*/ 2 w 2"/>
                  <a:gd name="T7" fmla="*/ 0 h 5"/>
                  <a:gd name="T8" fmla="*/ 1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1" y="0"/>
                    </a:move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4"/>
                      <a:pt x="2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7" name="Freeform 1065"/>
              <p:cNvSpPr>
                <a:spLocks/>
              </p:cNvSpPr>
              <p:nvPr/>
            </p:nvSpPr>
            <p:spPr bwMode="auto">
              <a:xfrm>
                <a:off x="12605" y="175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8" name="Freeform 1066"/>
              <p:cNvSpPr>
                <a:spLocks/>
              </p:cNvSpPr>
              <p:nvPr/>
            </p:nvSpPr>
            <p:spPr bwMode="auto">
              <a:xfrm>
                <a:off x="12460" y="150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09" name="Freeform 1067"/>
              <p:cNvSpPr>
                <a:spLocks/>
              </p:cNvSpPr>
              <p:nvPr/>
            </p:nvSpPr>
            <p:spPr bwMode="auto">
              <a:xfrm>
                <a:off x="13061" y="1899"/>
                <a:ext cx="3" cy="22"/>
              </a:xfrm>
              <a:custGeom>
                <a:avLst/>
                <a:gdLst>
                  <a:gd name="T0" fmla="*/ 0 w 1"/>
                  <a:gd name="T1" fmla="*/ 0 h 9"/>
                  <a:gd name="T2" fmla="*/ 0 w 1"/>
                  <a:gd name="T3" fmla="*/ 9 h 9"/>
                  <a:gd name="T4" fmla="*/ 1 w 1"/>
                  <a:gd name="T5" fmla="*/ 9 h 9"/>
                  <a:gd name="T6" fmla="*/ 1 w 1"/>
                  <a:gd name="T7" fmla="*/ 0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0" name="Freeform 1068"/>
              <p:cNvSpPr>
                <a:spLocks/>
              </p:cNvSpPr>
              <p:nvPr/>
            </p:nvSpPr>
            <p:spPr bwMode="auto">
              <a:xfrm>
                <a:off x="13414" y="1899"/>
                <a:ext cx="9" cy="67"/>
              </a:xfrm>
              <a:custGeom>
                <a:avLst/>
                <a:gdLst>
                  <a:gd name="T0" fmla="*/ 2 w 4"/>
                  <a:gd name="T1" fmla="*/ 0 h 28"/>
                  <a:gd name="T2" fmla="*/ 2 w 4"/>
                  <a:gd name="T3" fmla="*/ 13 h 28"/>
                  <a:gd name="T4" fmla="*/ 0 w 4"/>
                  <a:gd name="T5" fmla="*/ 15 h 28"/>
                  <a:gd name="T6" fmla="*/ 0 w 4"/>
                  <a:gd name="T7" fmla="*/ 15 h 28"/>
                  <a:gd name="T8" fmla="*/ 4 w 4"/>
                  <a:gd name="T9" fmla="*/ 28 h 28"/>
                  <a:gd name="T10" fmla="*/ 4 w 4"/>
                  <a:gd name="T11" fmla="*/ 0 h 28"/>
                  <a:gd name="T12" fmla="*/ 2 w 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8">
                    <a:moveTo>
                      <a:pt x="2" y="0"/>
                    </a:moveTo>
                    <a:cubicBezTo>
                      <a:pt x="2" y="0"/>
                      <a:pt x="2" y="12"/>
                      <a:pt x="2" y="13"/>
                    </a:cubicBezTo>
                    <a:cubicBezTo>
                      <a:pt x="2" y="14"/>
                      <a:pt x="2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9"/>
                      <a:pt x="3" y="24"/>
                      <a:pt x="4" y="28"/>
                    </a:cubicBezTo>
                    <a:cubicBezTo>
                      <a:pt x="4" y="17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1" name="Freeform 1069"/>
              <p:cNvSpPr>
                <a:spLocks/>
              </p:cNvSpPr>
              <p:nvPr/>
            </p:nvSpPr>
            <p:spPr bwMode="auto">
              <a:xfrm>
                <a:off x="13423" y="2044"/>
                <a:ext cx="3" cy="57"/>
              </a:xfrm>
              <a:custGeom>
                <a:avLst/>
                <a:gdLst>
                  <a:gd name="T0" fmla="*/ 1 w 1"/>
                  <a:gd name="T1" fmla="*/ 0 h 24"/>
                  <a:gd name="T2" fmla="*/ 1 w 1"/>
                  <a:gd name="T3" fmla="*/ 24 h 24"/>
                  <a:gd name="T4" fmla="*/ 1 w 1"/>
                  <a:gd name="T5" fmla="*/ 0 h 24"/>
                  <a:gd name="T6" fmla="*/ 1 w 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4">
                    <a:moveTo>
                      <a:pt x="1" y="0"/>
                    </a:moveTo>
                    <a:cubicBezTo>
                      <a:pt x="0" y="8"/>
                      <a:pt x="0" y="16"/>
                      <a:pt x="1" y="24"/>
                    </a:cubicBezTo>
                    <a:cubicBezTo>
                      <a:pt x="1" y="13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2" name="Freeform 1070"/>
              <p:cNvSpPr>
                <a:spLocks/>
              </p:cNvSpPr>
              <p:nvPr/>
            </p:nvSpPr>
            <p:spPr bwMode="auto">
              <a:xfrm>
                <a:off x="13158" y="1899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5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3" name="Freeform 1071"/>
              <p:cNvSpPr>
                <a:spLocks/>
              </p:cNvSpPr>
              <p:nvPr/>
            </p:nvSpPr>
            <p:spPr bwMode="auto">
              <a:xfrm>
                <a:off x="12836" y="1897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4" name="Freeform 1072"/>
              <p:cNvSpPr>
                <a:spLocks/>
              </p:cNvSpPr>
              <p:nvPr/>
            </p:nvSpPr>
            <p:spPr bwMode="auto">
              <a:xfrm>
                <a:off x="12631" y="1750"/>
                <a:ext cx="11" cy="31"/>
              </a:xfrm>
              <a:custGeom>
                <a:avLst/>
                <a:gdLst>
                  <a:gd name="T0" fmla="*/ 4 w 5"/>
                  <a:gd name="T1" fmla="*/ 0 h 13"/>
                  <a:gd name="T2" fmla="*/ 0 w 5"/>
                  <a:gd name="T3" fmla="*/ 12 h 13"/>
                  <a:gd name="T4" fmla="*/ 1 w 5"/>
                  <a:gd name="T5" fmla="*/ 13 h 13"/>
                  <a:gd name="T6" fmla="*/ 5 w 5"/>
                  <a:gd name="T7" fmla="*/ 0 h 13"/>
                  <a:gd name="T8" fmla="*/ 4 w 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4" y="0"/>
                    </a:moveTo>
                    <a:cubicBezTo>
                      <a:pt x="4" y="0"/>
                      <a:pt x="1" y="8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2" y="10"/>
                      <a:pt x="3" y="6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5" name="Freeform 1073"/>
              <p:cNvSpPr>
                <a:spLocks/>
              </p:cNvSpPr>
              <p:nvPr/>
            </p:nvSpPr>
            <p:spPr bwMode="auto">
              <a:xfrm>
                <a:off x="15068" y="90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6" name="Freeform 1074"/>
              <p:cNvSpPr>
                <a:spLocks/>
              </p:cNvSpPr>
              <p:nvPr/>
            </p:nvSpPr>
            <p:spPr bwMode="auto">
              <a:xfrm>
                <a:off x="14867" y="1055"/>
                <a:ext cx="7" cy="54"/>
              </a:xfrm>
              <a:custGeom>
                <a:avLst/>
                <a:gdLst>
                  <a:gd name="T0" fmla="*/ 3 w 3"/>
                  <a:gd name="T1" fmla="*/ 21 h 23"/>
                  <a:gd name="T2" fmla="*/ 3 w 3"/>
                  <a:gd name="T3" fmla="*/ 0 h 23"/>
                  <a:gd name="T4" fmla="*/ 2 w 3"/>
                  <a:gd name="T5" fmla="*/ 0 h 23"/>
                  <a:gd name="T6" fmla="*/ 2 w 3"/>
                  <a:gd name="T7" fmla="*/ 21 h 23"/>
                  <a:gd name="T8" fmla="*/ 0 w 3"/>
                  <a:gd name="T9" fmla="*/ 23 h 23"/>
                  <a:gd name="T10" fmla="*/ 3 w 3"/>
                  <a:gd name="T11" fmla="*/ 23 h 23"/>
                  <a:gd name="T12" fmla="*/ 3 w 3"/>
                  <a:gd name="T13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3">
                    <a:moveTo>
                      <a:pt x="3" y="21"/>
                    </a:moveTo>
                    <a:cubicBezTo>
                      <a:pt x="3" y="19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9"/>
                      <a:pt x="2" y="21"/>
                    </a:cubicBezTo>
                    <a:cubicBezTo>
                      <a:pt x="2" y="22"/>
                      <a:pt x="1" y="23"/>
                      <a:pt x="0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3" y="23"/>
                      <a:pt x="3" y="22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7" name="Freeform 1075"/>
              <p:cNvSpPr>
                <a:spLocks/>
              </p:cNvSpPr>
              <p:nvPr/>
            </p:nvSpPr>
            <p:spPr bwMode="auto">
              <a:xfrm>
                <a:off x="15111" y="870"/>
                <a:ext cx="12" cy="26"/>
              </a:xfrm>
              <a:custGeom>
                <a:avLst/>
                <a:gdLst>
                  <a:gd name="T0" fmla="*/ 4 w 5"/>
                  <a:gd name="T1" fmla="*/ 0 h 11"/>
                  <a:gd name="T2" fmla="*/ 0 w 5"/>
                  <a:gd name="T3" fmla="*/ 11 h 11"/>
                  <a:gd name="T4" fmla="*/ 3 w 5"/>
                  <a:gd name="T5" fmla="*/ 7 h 11"/>
                  <a:gd name="T6" fmla="*/ 5 w 5"/>
                  <a:gd name="T7" fmla="*/ 0 h 11"/>
                  <a:gd name="T8" fmla="*/ 4 w 5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0"/>
                    </a:moveTo>
                    <a:cubicBezTo>
                      <a:pt x="4" y="0"/>
                      <a:pt x="1" y="8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4" y="5"/>
                      <a:pt x="4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8" name="Freeform 1076"/>
              <p:cNvSpPr>
                <a:spLocks/>
              </p:cNvSpPr>
              <p:nvPr/>
            </p:nvSpPr>
            <p:spPr bwMode="auto">
              <a:xfrm>
                <a:off x="15018" y="1019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5 h 5"/>
                  <a:gd name="T4" fmla="*/ 1 w 1"/>
                  <a:gd name="T5" fmla="*/ 2 h 5"/>
                  <a:gd name="T6" fmla="*/ 1 w 1"/>
                  <a:gd name="T7" fmla="*/ 0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0"/>
                      <a:pt x="0" y="2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19" name="Freeform 1077"/>
              <p:cNvSpPr>
                <a:spLocks/>
              </p:cNvSpPr>
              <p:nvPr/>
            </p:nvSpPr>
            <p:spPr bwMode="auto">
              <a:xfrm>
                <a:off x="15014" y="870"/>
                <a:ext cx="11" cy="33"/>
              </a:xfrm>
              <a:custGeom>
                <a:avLst/>
                <a:gdLst>
                  <a:gd name="T0" fmla="*/ 0 w 5"/>
                  <a:gd name="T1" fmla="*/ 0 h 14"/>
                  <a:gd name="T2" fmla="*/ 4 w 5"/>
                  <a:gd name="T3" fmla="*/ 14 h 14"/>
                  <a:gd name="T4" fmla="*/ 5 w 5"/>
                  <a:gd name="T5" fmla="*/ 12 h 14"/>
                  <a:gd name="T6" fmla="*/ 1 w 5"/>
                  <a:gd name="T7" fmla="*/ 0 h 14"/>
                  <a:gd name="T8" fmla="*/ 0 w 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0" y="0"/>
                    </a:moveTo>
                    <a:cubicBezTo>
                      <a:pt x="0" y="0"/>
                      <a:pt x="0" y="0"/>
                      <a:pt x="4" y="14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0" name="Freeform 1078"/>
              <p:cNvSpPr>
                <a:spLocks/>
              </p:cNvSpPr>
              <p:nvPr/>
            </p:nvSpPr>
            <p:spPr bwMode="auto">
              <a:xfrm>
                <a:off x="14417" y="468"/>
                <a:ext cx="3" cy="23"/>
              </a:xfrm>
              <a:custGeom>
                <a:avLst/>
                <a:gdLst>
                  <a:gd name="T0" fmla="*/ 1 w 1"/>
                  <a:gd name="T1" fmla="*/ 0 h 10"/>
                  <a:gd name="T2" fmla="*/ 0 w 1"/>
                  <a:gd name="T3" fmla="*/ 0 h 10"/>
                  <a:gd name="T4" fmla="*/ 0 w 1"/>
                  <a:gd name="T5" fmla="*/ 5 h 10"/>
                  <a:gd name="T6" fmla="*/ 1 w 1"/>
                  <a:gd name="T7" fmla="*/ 10 h 10"/>
                  <a:gd name="T8" fmla="*/ 1 w 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5"/>
                    </a:cubicBezTo>
                    <a:cubicBezTo>
                      <a:pt x="0" y="7"/>
                      <a:pt x="1" y="9"/>
                      <a:pt x="1" y="10"/>
                    </a:cubicBezTo>
                    <a:cubicBezTo>
                      <a:pt x="1" y="5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1" name="Freeform 1079"/>
              <p:cNvSpPr>
                <a:spLocks/>
              </p:cNvSpPr>
              <p:nvPr/>
            </p:nvSpPr>
            <p:spPr bwMode="auto">
              <a:xfrm>
                <a:off x="14429" y="2039"/>
                <a:ext cx="10" cy="24"/>
              </a:xfrm>
              <a:custGeom>
                <a:avLst/>
                <a:gdLst>
                  <a:gd name="T0" fmla="*/ 0 w 4"/>
                  <a:gd name="T1" fmla="*/ 0 h 10"/>
                  <a:gd name="T2" fmla="*/ 3 w 4"/>
                  <a:gd name="T3" fmla="*/ 10 h 10"/>
                  <a:gd name="T4" fmla="*/ 4 w 4"/>
                  <a:gd name="T5" fmla="*/ 8 h 10"/>
                  <a:gd name="T6" fmla="*/ 1 w 4"/>
                  <a:gd name="T7" fmla="*/ 0 h 10"/>
                  <a:gd name="T8" fmla="*/ 0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0"/>
                      <a:pt x="0" y="0"/>
                      <a:pt x="3" y="10"/>
                    </a:cubicBezTo>
                    <a:cubicBezTo>
                      <a:pt x="3" y="9"/>
                      <a:pt x="3" y="9"/>
                      <a:pt x="4" y="8"/>
                    </a:cubicBezTo>
                    <a:cubicBezTo>
                      <a:pt x="3" y="5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2" name="Freeform 1080"/>
              <p:cNvSpPr>
                <a:spLocks/>
              </p:cNvSpPr>
              <p:nvPr/>
            </p:nvSpPr>
            <p:spPr bwMode="auto">
              <a:xfrm>
                <a:off x="15052" y="87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3" name="Freeform 1081"/>
              <p:cNvSpPr>
                <a:spLocks/>
              </p:cNvSpPr>
              <p:nvPr/>
            </p:nvSpPr>
            <p:spPr bwMode="auto">
              <a:xfrm>
                <a:off x="14498" y="1166"/>
                <a:ext cx="2" cy="26"/>
              </a:xfrm>
              <a:custGeom>
                <a:avLst/>
                <a:gdLst>
                  <a:gd name="T0" fmla="*/ 0 w 1"/>
                  <a:gd name="T1" fmla="*/ 0 h 11"/>
                  <a:gd name="T2" fmla="*/ 0 w 1"/>
                  <a:gd name="T3" fmla="*/ 11 h 11"/>
                  <a:gd name="T4" fmla="*/ 1 w 1"/>
                  <a:gd name="T5" fmla="*/ 10 h 11"/>
                  <a:gd name="T6" fmla="*/ 1 w 1"/>
                  <a:gd name="T7" fmla="*/ 0 h 11"/>
                  <a:gd name="T8" fmla="*/ 0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cubicBezTo>
                      <a:pt x="0" y="0"/>
                      <a:pt x="0" y="5"/>
                      <a:pt x="0" y="11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1" y="6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4" name="Freeform 1082"/>
              <p:cNvSpPr>
                <a:spLocks/>
              </p:cNvSpPr>
              <p:nvPr/>
            </p:nvSpPr>
            <p:spPr bwMode="auto">
              <a:xfrm>
                <a:off x="14481" y="1201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5" name="Freeform 1083"/>
              <p:cNvSpPr>
                <a:spLocks/>
              </p:cNvSpPr>
              <p:nvPr/>
            </p:nvSpPr>
            <p:spPr bwMode="auto">
              <a:xfrm>
                <a:off x="14559" y="1163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6" name="Freeform 1084"/>
              <p:cNvSpPr>
                <a:spLocks/>
              </p:cNvSpPr>
              <p:nvPr/>
            </p:nvSpPr>
            <p:spPr bwMode="auto">
              <a:xfrm>
                <a:off x="14531" y="1163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1"/>
                      <a:pt x="0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7" name="Freeform 1085"/>
              <p:cNvSpPr>
                <a:spLocks/>
              </p:cNvSpPr>
              <p:nvPr/>
            </p:nvSpPr>
            <p:spPr bwMode="auto">
              <a:xfrm>
                <a:off x="14689" y="1163"/>
                <a:ext cx="10" cy="19"/>
              </a:xfrm>
              <a:custGeom>
                <a:avLst/>
                <a:gdLst>
                  <a:gd name="T0" fmla="*/ 0 w 4"/>
                  <a:gd name="T1" fmla="*/ 0 h 8"/>
                  <a:gd name="T2" fmla="*/ 3 w 4"/>
                  <a:gd name="T3" fmla="*/ 8 h 8"/>
                  <a:gd name="T4" fmla="*/ 4 w 4"/>
                  <a:gd name="T5" fmla="*/ 7 h 8"/>
                  <a:gd name="T6" fmla="*/ 2 w 4"/>
                  <a:gd name="T7" fmla="*/ 0 h 8"/>
                  <a:gd name="T8" fmla="*/ 0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cubicBezTo>
                      <a:pt x="0" y="0"/>
                      <a:pt x="0" y="0"/>
                      <a:pt x="3" y="8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3" y="4"/>
                      <a:pt x="2" y="0"/>
                      <a:pt x="2" y="0"/>
                    </a:cubicBezTo>
                    <a:cubicBezTo>
                      <a:pt x="2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8" name="Freeform 1086"/>
              <p:cNvSpPr>
                <a:spLocks/>
              </p:cNvSpPr>
              <p:nvPr/>
            </p:nvSpPr>
            <p:spPr bwMode="auto">
              <a:xfrm>
                <a:off x="14611" y="1201"/>
                <a:ext cx="3" cy="50"/>
              </a:xfrm>
              <a:custGeom>
                <a:avLst/>
                <a:gdLst>
                  <a:gd name="T0" fmla="*/ 0 w 1"/>
                  <a:gd name="T1" fmla="*/ 0 h 21"/>
                  <a:gd name="T2" fmla="*/ 0 w 1"/>
                  <a:gd name="T3" fmla="*/ 21 h 21"/>
                  <a:gd name="T4" fmla="*/ 1 w 1"/>
                  <a:gd name="T5" fmla="*/ 20 h 21"/>
                  <a:gd name="T6" fmla="*/ 1 w 1"/>
                  <a:gd name="T7" fmla="*/ 0 h 21"/>
                  <a:gd name="T8" fmla="*/ 0 w 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1">
                    <a:moveTo>
                      <a:pt x="0" y="0"/>
                    </a:moveTo>
                    <a:cubicBezTo>
                      <a:pt x="0" y="0"/>
                      <a:pt x="0" y="17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cubicBezTo>
                      <a:pt x="1" y="15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29" name="Freeform 1087"/>
              <p:cNvSpPr>
                <a:spLocks/>
              </p:cNvSpPr>
              <p:nvPr/>
            </p:nvSpPr>
            <p:spPr bwMode="auto">
              <a:xfrm>
                <a:off x="14261" y="2172"/>
                <a:ext cx="52" cy="35"/>
              </a:xfrm>
              <a:custGeom>
                <a:avLst/>
                <a:gdLst>
                  <a:gd name="T0" fmla="*/ 16 w 22"/>
                  <a:gd name="T1" fmla="*/ 0 h 15"/>
                  <a:gd name="T2" fmla="*/ 6 w 22"/>
                  <a:gd name="T3" fmla="*/ 0 h 15"/>
                  <a:gd name="T4" fmla="*/ 0 w 22"/>
                  <a:gd name="T5" fmla="*/ 7 h 15"/>
                  <a:gd name="T6" fmla="*/ 0 w 22"/>
                  <a:gd name="T7" fmla="*/ 15 h 15"/>
                  <a:gd name="T8" fmla="*/ 4 w 22"/>
                  <a:gd name="T9" fmla="*/ 13 h 15"/>
                  <a:gd name="T10" fmla="*/ 4 w 22"/>
                  <a:gd name="T11" fmla="*/ 8 h 15"/>
                  <a:gd name="T12" fmla="*/ 5 w 22"/>
                  <a:gd name="T13" fmla="*/ 8 h 15"/>
                  <a:gd name="T14" fmla="*/ 5 w 22"/>
                  <a:gd name="T15" fmla="*/ 13 h 15"/>
                  <a:gd name="T16" fmla="*/ 22 w 22"/>
                  <a:gd name="T17" fmla="*/ 6 h 15"/>
                  <a:gd name="T18" fmla="*/ 16 w 22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5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7"/>
                      <a:pt x="0" y="11"/>
                      <a:pt x="0" y="15"/>
                    </a:cubicBezTo>
                    <a:cubicBezTo>
                      <a:pt x="1" y="14"/>
                      <a:pt x="2" y="14"/>
                      <a:pt x="4" y="13"/>
                    </a:cubicBezTo>
                    <a:cubicBezTo>
                      <a:pt x="4" y="11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0"/>
                      <a:pt x="5" y="13"/>
                    </a:cubicBezTo>
                    <a:cubicBezTo>
                      <a:pt x="11" y="11"/>
                      <a:pt x="17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0" name="Freeform 1088"/>
              <p:cNvSpPr>
                <a:spLocks/>
              </p:cNvSpPr>
              <p:nvPr/>
            </p:nvSpPr>
            <p:spPr bwMode="auto">
              <a:xfrm>
                <a:off x="14190" y="2174"/>
                <a:ext cx="62" cy="50"/>
              </a:xfrm>
              <a:custGeom>
                <a:avLst/>
                <a:gdLst>
                  <a:gd name="T0" fmla="*/ 17 w 26"/>
                  <a:gd name="T1" fmla="*/ 0 h 21"/>
                  <a:gd name="T2" fmla="*/ 10 w 26"/>
                  <a:gd name="T3" fmla="*/ 0 h 21"/>
                  <a:gd name="T4" fmla="*/ 4 w 26"/>
                  <a:gd name="T5" fmla="*/ 4 h 21"/>
                  <a:gd name="T6" fmla="*/ 0 w 26"/>
                  <a:gd name="T7" fmla="*/ 18 h 21"/>
                  <a:gd name="T8" fmla="*/ 1 w 26"/>
                  <a:gd name="T9" fmla="*/ 20 h 21"/>
                  <a:gd name="T10" fmla="*/ 4 w 26"/>
                  <a:gd name="T11" fmla="*/ 19 h 21"/>
                  <a:gd name="T12" fmla="*/ 8 w 26"/>
                  <a:gd name="T13" fmla="*/ 6 h 21"/>
                  <a:gd name="T14" fmla="*/ 9 w 26"/>
                  <a:gd name="T15" fmla="*/ 6 h 21"/>
                  <a:gd name="T16" fmla="*/ 4 w 26"/>
                  <a:gd name="T17" fmla="*/ 21 h 21"/>
                  <a:gd name="T18" fmla="*/ 21 w 26"/>
                  <a:gd name="T19" fmla="*/ 17 h 21"/>
                  <a:gd name="T20" fmla="*/ 18 w 26"/>
                  <a:gd name="T21" fmla="*/ 6 h 21"/>
                  <a:gd name="T22" fmla="*/ 19 w 26"/>
                  <a:gd name="T23" fmla="*/ 6 h 21"/>
                  <a:gd name="T24" fmla="*/ 22 w 26"/>
                  <a:gd name="T25" fmla="*/ 16 h 21"/>
                  <a:gd name="T26" fmla="*/ 26 w 26"/>
                  <a:gd name="T27" fmla="*/ 15 h 21"/>
                  <a:gd name="T28" fmla="*/ 23 w 26"/>
                  <a:gd name="T29" fmla="*/ 4 h 21"/>
                  <a:gd name="T30" fmla="*/ 17 w 26"/>
                  <a:gd name="T3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1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3"/>
                      <a:pt x="5" y="18"/>
                      <a:pt x="4" y="21"/>
                    </a:cubicBezTo>
                    <a:cubicBezTo>
                      <a:pt x="10" y="20"/>
                      <a:pt x="16" y="18"/>
                      <a:pt x="21" y="1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1" y="12"/>
                      <a:pt x="22" y="16"/>
                    </a:cubicBezTo>
                    <a:cubicBezTo>
                      <a:pt x="23" y="16"/>
                      <a:pt x="25" y="15"/>
                      <a:pt x="26" y="15"/>
                    </a:cubicBezTo>
                    <a:cubicBezTo>
                      <a:pt x="25" y="12"/>
                      <a:pt x="24" y="8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1" name="Oval 1089"/>
              <p:cNvSpPr>
                <a:spLocks noChangeArrowheads="1"/>
              </p:cNvSpPr>
              <p:nvPr/>
            </p:nvSpPr>
            <p:spPr bwMode="auto">
              <a:xfrm>
                <a:off x="14211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2" name="Oval 1090"/>
              <p:cNvSpPr>
                <a:spLocks noChangeArrowheads="1"/>
              </p:cNvSpPr>
              <p:nvPr/>
            </p:nvSpPr>
            <p:spPr bwMode="auto">
              <a:xfrm>
                <a:off x="14342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3" name="Oval 1091"/>
              <p:cNvSpPr>
                <a:spLocks noChangeArrowheads="1"/>
              </p:cNvSpPr>
              <p:nvPr/>
            </p:nvSpPr>
            <p:spPr bwMode="auto">
              <a:xfrm>
                <a:off x="14275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4" name="Freeform 1092"/>
              <p:cNvSpPr>
                <a:spLocks/>
              </p:cNvSpPr>
              <p:nvPr/>
            </p:nvSpPr>
            <p:spPr bwMode="auto">
              <a:xfrm>
                <a:off x="14387" y="2025"/>
                <a:ext cx="56" cy="80"/>
              </a:xfrm>
              <a:custGeom>
                <a:avLst/>
                <a:gdLst>
                  <a:gd name="T0" fmla="*/ 23 w 24"/>
                  <a:gd name="T1" fmla="*/ 5 h 34"/>
                  <a:gd name="T2" fmla="*/ 17 w 24"/>
                  <a:gd name="T3" fmla="*/ 0 h 34"/>
                  <a:gd name="T4" fmla="*/ 10 w 24"/>
                  <a:gd name="T5" fmla="*/ 0 h 34"/>
                  <a:gd name="T6" fmla="*/ 4 w 24"/>
                  <a:gd name="T7" fmla="*/ 5 h 34"/>
                  <a:gd name="T8" fmla="*/ 0 w 24"/>
                  <a:gd name="T9" fmla="*/ 18 h 34"/>
                  <a:gd name="T10" fmla="*/ 1 w 24"/>
                  <a:gd name="T11" fmla="*/ 21 h 34"/>
                  <a:gd name="T12" fmla="*/ 4 w 24"/>
                  <a:gd name="T13" fmla="*/ 20 h 34"/>
                  <a:gd name="T14" fmla="*/ 7 w 24"/>
                  <a:gd name="T15" fmla="*/ 6 h 34"/>
                  <a:gd name="T16" fmla="*/ 9 w 24"/>
                  <a:gd name="T17" fmla="*/ 6 h 34"/>
                  <a:gd name="T18" fmla="*/ 2 w 24"/>
                  <a:gd name="T19" fmla="*/ 28 h 34"/>
                  <a:gd name="T20" fmla="*/ 8 w 24"/>
                  <a:gd name="T21" fmla="*/ 28 h 34"/>
                  <a:gd name="T22" fmla="*/ 8 w 24"/>
                  <a:gd name="T23" fmla="*/ 34 h 34"/>
                  <a:gd name="T24" fmla="*/ 21 w 24"/>
                  <a:gd name="T25" fmla="*/ 16 h 34"/>
                  <a:gd name="T26" fmla="*/ 18 w 24"/>
                  <a:gd name="T27" fmla="*/ 6 h 34"/>
                  <a:gd name="T28" fmla="*/ 19 w 24"/>
                  <a:gd name="T29" fmla="*/ 6 h 34"/>
                  <a:gd name="T30" fmla="*/ 22 w 24"/>
                  <a:gd name="T31" fmla="*/ 14 h 34"/>
                  <a:gd name="T32" fmla="*/ 24 w 24"/>
                  <a:gd name="T33" fmla="*/ 10 h 34"/>
                  <a:gd name="T34" fmla="*/ 23 w 24"/>
                  <a:gd name="T35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4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8" y="32"/>
                      <a:pt x="8" y="34"/>
                    </a:cubicBezTo>
                    <a:cubicBezTo>
                      <a:pt x="13" y="28"/>
                      <a:pt x="17" y="22"/>
                      <a:pt x="21" y="1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1" y="11"/>
                      <a:pt x="22" y="14"/>
                    </a:cubicBezTo>
                    <a:cubicBezTo>
                      <a:pt x="22" y="13"/>
                      <a:pt x="23" y="12"/>
                      <a:pt x="24" y="10"/>
                    </a:cubicBezTo>
                    <a:cubicBezTo>
                      <a:pt x="24" y="8"/>
                      <a:pt x="23" y="6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5" name="Freeform 1093"/>
              <p:cNvSpPr>
                <a:spLocks/>
              </p:cNvSpPr>
              <p:nvPr/>
            </p:nvSpPr>
            <p:spPr bwMode="auto">
              <a:xfrm>
                <a:off x="14195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8 w 23"/>
                  <a:gd name="T35" fmla="*/ 8 h 47"/>
                  <a:gd name="T36" fmla="*/ 18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6" name="Freeform 1094"/>
              <p:cNvSpPr>
                <a:spLocks/>
              </p:cNvSpPr>
              <p:nvPr/>
            </p:nvSpPr>
            <p:spPr bwMode="auto">
              <a:xfrm>
                <a:off x="14325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7" name="Oval 1095"/>
              <p:cNvSpPr>
                <a:spLocks noChangeArrowheads="1"/>
              </p:cNvSpPr>
              <p:nvPr/>
            </p:nvSpPr>
            <p:spPr bwMode="auto">
              <a:xfrm>
                <a:off x="14211" y="2148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8" name="Freeform 1096"/>
              <p:cNvSpPr>
                <a:spLocks/>
              </p:cNvSpPr>
              <p:nvPr/>
            </p:nvSpPr>
            <p:spPr bwMode="auto">
              <a:xfrm>
                <a:off x="14254" y="2025"/>
                <a:ext cx="66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8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8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39" name="Oval 1097"/>
              <p:cNvSpPr>
                <a:spLocks noChangeArrowheads="1"/>
              </p:cNvSpPr>
              <p:nvPr/>
            </p:nvSpPr>
            <p:spPr bwMode="auto">
              <a:xfrm>
                <a:off x="14275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0" name="Oval 1098"/>
              <p:cNvSpPr>
                <a:spLocks noChangeArrowheads="1"/>
              </p:cNvSpPr>
              <p:nvPr/>
            </p:nvSpPr>
            <p:spPr bwMode="auto">
              <a:xfrm>
                <a:off x="14408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1" name="Freeform 1099"/>
              <p:cNvSpPr>
                <a:spLocks/>
              </p:cNvSpPr>
              <p:nvPr/>
            </p:nvSpPr>
            <p:spPr bwMode="auto">
              <a:xfrm>
                <a:off x="14342" y="2148"/>
                <a:ext cx="21" cy="19"/>
              </a:xfrm>
              <a:custGeom>
                <a:avLst/>
                <a:gdLst>
                  <a:gd name="T0" fmla="*/ 5 w 9"/>
                  <a:gd name="T1" fmla="*/ 0 h 8"/>
                  <a:gd name="T2" fmla="*/ 0 w 9"/>
                  <a:gd name="T3" fmla="*/ 5 h 8"/>
                  <a:gd name="T4" fmla="*/ 1 w 9"/>
                  <a:gd name="T5" fmla="*/ 8 h 8"/>
                  <a:gd name="T6" fmla="*/ 9 w 9"/>
                  <a:gd name="T7" fmla="*/ 2 h 8"/>
                  <a:gd name="T8" fmla="*/ 5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4" y="6"/>
                      <a:pt x="7" y="4"/>
                      <a:pt x="9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2" name="Oval 1100"/>
              <p:cNvSpPr>
                <a:spLocks noChangeArrowheads="1"/>
              </p:cNvSpPr>
              <p:nvPr/>
            </p:nvSpPr>
            <p:spPr bwMode="auto">
              <a:xfrm>
                <a:off x="13688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3" name="Freeform 1101"/>
              <p:cNvSpPr>
                <a:spLocks/>
              </p:cNvSpPr>
              <p:nvPr/>
            </p:nvSpPr>
            <p:spPr bwMode="auto">
              <a:xfrm>
                <a:off x="13956" y="2295"/>
                <a:ext cx="16" cy="19"/>
              </a:xfrm>
              <a:custGeom>
                <a:avLst/>
                <a:gdLst>
                  <a:gd name="T0" fmla="*/ 7 w 7"/>
                  <a:gd name="T1" fmla="*/ 4 h 8"/>
                  <a:gd name="T2" fmla="*/ 3 w 7"/>
                  <a:gd name="T3" fmla="*/ 0 h 8"/>
                  <a:gd name="T4" fmla="*/ 0 w 7"/>
                  <a:gd name="T5" fmla="*/ 1 h 8"/>
                  <a:gd name="T6" fmla="*/ 6 w 7"/>
                  <a:gd name="T7" fmla="*/ 8 h 8"/>
                  <a:gd name="T8" fmla="*/ 7 w 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2"/>
                      <a:pt x="5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3"/>
                      <a:pt x="4" y="5"/>
                      <a:pt x="6" y="8"/>
                    </a:cubicBezTo>
                    <a:cubicBezTo>
                      <a:pt x="7" y="7"/>
                      <a:pt x="7" y="6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4" name="Freeform 1102"/>
              <p:cNvSpPr>
                <a:spLocks/>
              </p:cNvSpPr>
              <p:nvPr/>
            </p:nvSpPr>
            <p:spPr bwMode="auto">
              <a:xfrm>
                <a:off x="13871" y="2172"/>
                <a:ext cx="52" cy="99"/>
              </a:xfrm>
              <a:custGeom>
                <a:avLst/>
                <a:gdLst>
                  <a:gd name="T0" fmla="*/ 18 w 22"/>
                  <a:gd name="T1" fmla="*/ 8 h 42"/>
                  <a:gd name="T2" fmla="*/ 18 w 22"/>
                  <a:gd name="T3" fmla="*/ 21 h 42"/>
                  <a:gd name="T4" fmla="*/ 20 w 22"/>
                  <a:gd name="T5" fmla="*/ 23 h 42"/>
                  <a:gd name="T6" fmla="*/ 22 w 22"/>
                  <a:gd name="T7" fmla="*/ 21 h 42"/>
                  <a:gd name="T8" fmla="*/ 22 w 22"/>
                  <a:gd name="T9" fmla="*/ 7 h 42"/>
                  <a:gd name="T10" fmla="*/ 16 w 22"/>
                  <a:gd name="T11" fmla="*/ 0 h 42"/>
                  <a:gd name="T12" fmla="*/ 6 w 22"/>
                  <a:gd name="T13" fmla="*/ 0 h 42"/>
                  <a:gd name="T14" fmla="*/ 0 w 22"/>
                  <a:gd name="T15" fmla="*/ 7 h 42"/>
                  <a:gd name="T16" fmla="*/ 0 w 22"/>
                  <a:gd name="T17" fmla="*/ 21 h 42"/>
                  <a:gd name="T18" fmla="*/ 2 w 22"/>
                  <a:gd name="T19" fmla="*/ 23 h 42"/>
                  <a:gd name="T20" fmla="*/ 4 w 22"/>
                  <a:gd name="T21" fmla="*/ 21 h 42"/>
                  <a:gd name="T22" fmla="*/ 4 w 22"/>
                  <a:gd name="T23" fmla="*/ 8 h 42"/>
                  <a:gd name="T24" fmla="*/ 5 w 22"/>
                  <a:gd name="T25" fmla="*/ 8 h 42"/>
                  <a:gd name="T26" fmla="*/ 5 w 22"/>
                  <a:gd name="T27" fmla="*/ 38 h 42"/>
                  <a:gd name="T28" fmla="*/ 10 w 22"/>
                  <a:gd name="T29" fmla="*/ 40 h 42"/>
                  <a:gd name="T30" fmla="*/ 10 w 22"/>
                  <a:gd name="T31" fmla="*/ 23 h 42"/>
                  <a:gd name="T32" fmla="*/ 12 w 22"/>
                  <a:gd name="T33" fmla="*/ 23 h 42"/>
                  <a:gd name="T34" fmla="*/ 12 w 22"/>
                  <a:gd name="T35" fmla="*/ 40 h 42"/>
                  <a:gd name="T36" fmla="*/ 17 w 22"/>
                  <a:gd name="T37" fmla="*/ 42 h 42"/>
                  <a:gd name="T38" fmla="*/ 17 w 22"/>
                  <a:gd name="T39" fmla="*/ 8 h 42"/>
                  <a:gd name="T40" fmla="*/ 18 w 22"/>
                  <a:gd name="T4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42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27"/>
                      <a:pt x="5" y="38"/>
                    </a:cubicBezTo>
                    <a:cubicBezTo>
                      <a:pt x="7" y="39"/>
                      <a:pt x="9" y="39"/>
                      <a:pt x="10" y="40"/>
                    </a:cubicBezTo>
                    <a:cubicBezTo>
                      <a:pt x="10" y="3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34"/>
                      <a:pt x="12" y="40"/>
                    </a:cubicBezTo>
                    <a:cubicBezTo>
                      <a:pt x="13" y="41"/>
                      <a:pt x="15" y="41"/>
                      <a:pt x="17" y="42"/>
                    </a:cubicBezTo>
                    <a:cubicBezTo>
                      <a:pt x="17" y="34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5" name="Freeform 1103"/>
              <p:cNvSpPr>
                <a:spLocks/>
              </p:cNvSpPr>
              <p:nvPr/>
            </p:nvSpPr>
            <p:spPr bwMode="auto">
              <a:xfrm>
                <a:off x="13972" y="2318"/>
                <a:ext cx="17" cy="55"/>
              </a:xfrm>
              <a:custGeom>
                <a:avLst/>
                <a:gdLst>
                  <a:gd name="T0" fmla="*/ 3 w 7"/>
                  <a:gd name="T1" fmla="*/ 8 h 23"/>
                  <a:gd name="T2" fmla="*/ 3 w 7"/>
                  <a:gd name="T3" fmla="*/ 21 h 23"/>
                  <a:gd name="T4" fmla="*/ 5 w 7"/>
                  <a:gd name="T5" fmla="*/ 23 h 23"/>
                  <a:gd name="T6" fmla="*/ 7 w 7"/>
                  <a:gd name="T7" fmla="*/ 21 h 23"/>
                  <a:gd name="T8" fmla="*/ 7 w 7"/>
                  <a:gd name="T9" fmla="*/ 6 h 23"/>
                  <a:gd name="T10" fmla="*/ 1 w 7"/>
                  <a:gd name="T11" fmla="*/ 0 h 23"/>
                  <a:gd name="T12" fmla="*/ 0 w 7"/>
                  <a:gd name="T13" fmla="*/ 0 h 23"/>
                  <a:gd name="T14" fmla="*/ 2 w 7"/>
                  <a:gd name="T15" fmla="*/ 5 h 23"/>
                  <a:gd name="T16" fmla="*/ 2 w 7"/>
                  <a:gd name="T17" fmla="*/ 21 h 23"/>
                  <a:gd name="T18" fmla="*/ 2 w 7"/>
                  <a:gd name="T19" fmla="*/ 8 h 23"/>
                  <a:gd name="T20" fmla="*/ 3 w 7"/>
                  <a:gd name="T2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23">
                    <a:moveTo>
                      <a:pt x="3" y="8"/>
                    </a:moveTo>
                    <a:cubicBezTo>
                      <a:pt x="3" y="8"/>
                      <a:pt x="3" y="20"/>
                      <a:pt x="3" y="21"/>
                    </a:cubicBezTo>
                    <a:cubicBezTo>
                      <a:pt x="3" y="22"/>
                      <a:pt x="4" y="23"/>
                      <a:pt x="5" y="23"/>
                    </a:cubicBezTo>
                    <a:cubicBezTo>
                      <a:pt x="6" y="23"/>
                      <a:pt x="7" y="22"/>
                      <a:pt x="7" y="21"/>
                    </a:cubicBezTo>
                    <a:cubicBezTo>
                      <a:pt x="7" y="20"/>
                      <a:pt x="7" y="8"/>
                      <a:pt x="7" y="6"/>
                    </a:cubicBezTo>
                    <a:cubicBezTo>
                      <a:pt x="7" y="3"/>
                      <a:pt x="4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1" y="3"/>
                      <a:pt x="2" y="5"/>
                    </a:cubicBezTo>
                    <a:cubicBezTo>
                      <a:pt x="2" y="5"/>
                      <a:pt x="1" y="13"/>
                      <a:pt x="2" y="21"/>
                    </a:cubicBezTo>
                    <a:cubicBezTo>
                      <a:pt x="2" y="14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6" name="Oval 1104"/>
              <p:cNvSpPr>
                <a:spLocks noChangeArrowheads="1"/>
              </p:cNvSpPr>
              <p:nvPr/>
            </p:nvSpPr>
            <p:spPr bwMode="auto">
              <a:xfrm>
                <a:off x="13688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7" name="Freeform 1105"/>
              <p:cNvSpPr>
                <a:spLocks/>
              </p:cNvSpPr>
              <p:nvPr/>
            </p:nvSpPr>
            <p:spPr bwMode="auto">
              <a:xfrm>
                <a:off x="13755" y="2148"/>
                <a:ext cx="21" cy="12"/>
              </a:xfrm>
              <a:custGeom>
                <a:avLst/>
                <a:gdLst>
                  <a:gd name="T0" fmla="*/ 5 w 9"/>
                  <a:gd name="T1" fmla="*/ 0 h 5"/>
                  <a:gd name="T2" fmla="*/ 0 w 9"/>
                  <a:gd name="T3" fmla="*/ 5 h 5"/>
                  <a:gd name="T4" fmla="*/ 0 w 9"/>
                  <a:gd name="T5" fmla="*/ 5 h 5"/>
                  <a:gd name="T6" fmla="*/ 9 w 9"/>
                  <a:gd name="T7" fmla="*/ 4 h 5"/>
                  <a:gd name="T8" fmla="*/ 5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4"/>
                      <a:pt x="6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8" name="Freeform 1106"/>
              <p:cNvSpPr>
                <a:spLocks/>
              </p:cNvSpPr>
              <p:nvPr/>
            </p:nvSpPr>
            <p:spPr bwMode="auto">
              <a:xfrm>
                <a:off x="13800" y="2174"/>
                <a:ext cx="64" cy="73"/>
              </a:xfrm>
              <a:custGeom>
                <a:avLst/>
                <a:gdLst>
                  <a:gd name="T0" fmla="*/ 25 w 27"/>
                  <a:gd name="T1" fmla="*/ 28 h 31"/>
                  <a:gd name="T2" fmla="*/ 18 w 27"/>
                  <a:gd name="T3" fmla="*/ 6 h 31"/>
                  <a:gd name="T4" fmla="*/ 19 w 27"/>
                  <a:gd name="T5" fmla="*/ 6 h 31"/>
                  <a:gd name="T6" fmla="*/ 23 w 27"/>
                  <a:gd name="T7" fmla="*/ 19 h 31"/>
                  <a:gd name="T8" fmla="*/ 25 w 27"/>
                  <a:gd name="T9" fmla="*/ 20 h 31"/>
                  <a:gd name="T10" fmla="*/ 26 w 27"/>
                  <a:gd name="T11" fmla="*/ 18 h 31"/>
                  <a:gd name="T12" fmla="*/ 23 w 27"/>
                  <a:gd name="T13" fmla="*/ 4 h 31"/>
                  <a:gd name="T14" fmla="*/ 17 w 27"/>
                  <a:gd name="T15" fmla="*/ 0 h 31"/>
                  <a:gd name="T16" fmla="*/ 10 w 27"/>
                  <a:gd name="T17" fmla="*/ 0 h 31"/>
                  <a:gd name="T18" fmla="*/ 4 w 27"/>
                  <a:gd name="T19" fmla="*/ 4 h 31"/>
                  <a:gd name="T20" fmla="*/ 0 w 27"/>
                  <a:gd name="T21" fmla="*/ 18 h 31"/>
                  <a:gd name="T22" fmla="*/ 2 w 27"/>
                  <a:gd name="T23" fmla="*/ 20 h 31"/>
                  <a:gd name="T24" fmla="*/ 4 w 27"/>
                  <a:gd name="T25" fmla="*/ 19 h 31"/>
                  <a:gd name="T26" fmla="*/ 7 w 27"/>
                  <a:gd name="T27" fmla="*/ 6 h 31"/>
                  <a:gd name="T28" fmla="*/ 9 w 27"/>
                  <a:gd name="T29" fmla="*/ 6 h 31"/>
                  <a:gd name="T30" fmla="*/ 4 w 27"/>
                  <a:gd name="T31" fmla="*/ 22 h 31"/>
                  <a:gd name="T32" fmla="*/ 13 w 27"/>
                  <a:gd name="T33" fmla="*/ 29 h 31"/>
                  <a:gd name="T34" fmla="*/ 13 w 27"/>
                  <a:gd name="T35" fmla="*/ 28 h 31"/>
                  <a:gd name="T36" fmla="*/ 14 w 27"/>
                  <a:gd name="T37" fmla="*/ 28 h 31"/>
                  <a:gd name="T38" fmla="*/ 14 w 27"/>
                  <a:gd name="T39" fmla="*/ 29 h 31"/>
                  <a:gd name="T40" fmla="*/ 18 w 27"/>
                  <a:gd name="T41" fmla="*/ 31 h 31"/>
                  <a:gd name="T42" fmla="*/ 18 w 27"/>
                  <a:gd name="T43" fmla="*/ 28 h 31"/>
                  <a:gd name="T44" fmla="*/ 25 w 27"/>
                  <a:gd name="T4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31">
                    <a:moveTo>
                      <a:pt x="25" y="28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0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9"/>
                      <a:pt x="1" y="16"/>
                      <a:pt x="0" y="18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3" y="20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4"/>
                      <a:pt x="5" y="19"/>
                      <a:pt x="4" y="22"/>
                    </a:cubicBezTo>
                    <a:cubicBezTo>
                      <a:pt x="6" y="25"/>
                      <a:pt x="9" y="27"/>
                      <a:pt x="13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9"/>
                    </a:cubicBezTo>
                    <a:cubicBezTo>
                      <a:pt x="15" y="30"/>
                      <a:pt x="17" y="31"/>
                      <a:pt x="18" y="31"/>
                    </a:cubicBezTo>
                    <a:cubicBezTo>
                      <a:pt x="18" y="30"/>
                      <a:pt x="18" y="29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49" name="Freeform 1107"/>
              <p:cNvSpPr>
                <a:spLocks/>
              </p:cNvSpPr>
              <p:nvPr/>
            </p:nvSpPr>
            <p:spPr bwMode="auto">
              <a:xfrm>
                <a:off x="13790" y="2181"/>
                <a:ext cx="3" cy="12"/>
              </a:xfrm>
              <a:custGeom>
                <a:avLst/>
                <a:gdLst>
                  <a:gd name="T0" fmla="*/ 0 w 1"/>
                  <a:gd name="T1" fmla="*/ 0 h 5"/>
                  <a:gd name="T2" fmla="*/ 1 w 1"/>
                  <a:gd name="T3" fmla="*/ 5 h 5"/>
                  <a:gd name="T4" fmla="*/ 1 w 1"/>
                  <a:gd name="T5" fmla="*/ 3 h 5"/>
                  <a:gd name="T6" fmla="*/ 0 w 1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0" y="2"/>
                      <a:pt x="1" y="4"/>
                      <a:pt x="1" y="5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0" name="Freeform 1108"/>
              <p:cNvSpPr>
                <a:spLocks/>
              </p:cNvSpPr>
              <p:nvPr/>
            </p:nvSpPr>
            <p:spPr bwMode="auto">
              <a:xfrm>
                <a:off x="13672" y="2174"/>
                <a:ext cx="52" cy="33"/>
              </a:xfrm>
              <a:custGeom>
                <a:avLst/>
                <a:gdLst>
                  <a:gd name="T0" fmla="*/ 16 w 22"/>
                  <a:gd name="T1" fmla="*/ 0 h 14"/>
                  <a:gd name="T2" fmla="*/ 8 w 22"/>
                  <a:gd name="T3" fmla="*/ 0 h 14"/>
                  <a:gd name="T4" fmla="*/ 3 w 22"/>
                  <a:gd name="T5" fmla="*/ 4 h 14"/>
                  <a:gd name="T6" fmla="*/ 0 w 22"/>
                  <a:gd name="T7" fmla="*/ 14 h 14"/>
                  <a:gd name="T8" fmla="*/ 4 w 22"/>
                  <a:gd name="T9" fmla="*/ 14 h 14"/>
                  <a:gd name="T10" fmla="*/ 6 w 22"/>
                  <a:gd name="T11" fmla="*/ 6 h 14"/>
                  <a:gd name="T12" fmla="*/ 7 w 22"/>
                  <a:gd name="T13" fmla="*/ 6 h 14"/>
                  <a:gd name="T14" fmla="*/ 5 w 22"/>
                  <a:gd name="T15" fmla="*/ 14 h 14"/>
                  <a:gd name="T16" fmla="*/ 11 w 22"/>
                  <a:gd name="T17" fmla="*/ 13 h 14"/>
                  <a:gd name="T18" fmla="*/ 18 w 22"/>
                  <a:gd name="T19" fmla="*/ 10 h 14"/>
                  <a:gd name="T20" fmla="*/ 17 w 22"/>
                  <a:gd name="T21" fmla="*/ 6 h 14"/>
                  <a:gd name="T22" fmla="*/ 18 w 22"/>
                  <a:gd name="T23" fmla="*/ 6 h 14"/>
                  <a:gd name="T24" fmla="*/ 19 w 22"/>
                  <a:gd name="T25" fmla="*/ 9 h 14"/>
                  <a:gd name="T26" fmla="*/ 22 w 22"/>
                  <a:gd name="T27" fmla="*/ 6 h 14"/>
                  <a:gd name="T28" fmla="*/ 21 w 22"/>
                  <a:gd name="T29" fmla="*/ 4 h 14"/>
                  <a:gd name="T30" fmla="*/ 16 w 2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4">
                    <a:moveTo>
                      <a:pt x="16" y="0"/>
                    </a:moveTo>
                    <a:cubicBezTo>
                      <a:pt x="15" y="0"/>
                      <a:pt x="9" y="0"/>
                      <a:pt x="8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2" y="7"/>
                      <a:pt x="1" y="11"/>
                      <a:pt x="0" y="14"/>
                    </a:cubicBezTo>
                    <a:cubicBezTo>
                      <a:pt x="1" y="14"/>
                      <a:pt x="2" y="14"/>
                      <a:pt x="4" y="14"/>
                    </a:cubicBezTo>
                    <a:cubicBezTo>
                      <a:pt x="5" y="10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9"/>
                      <a:pt x="6" y="12"/>
                      <a:pt x="5" y="14"/>
                    </a:cubicBezTo>
                    <a:cubicBezTo>
                      <a:pt x="7" y="14"/>
                      <a:pt x="9" y="14"/>
                      <a:pt x="11" y="13"/>
                    </a:cubicBezTo>
                    <a:cubicBezTo>
                      <a:pt x="14" y="12"/>
                      <a:pt x="16" y="11"/>
                      <a:pt x="18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7"/>
                      <a:pt x="19" y="9"/>
                    </a:cubicBezTo>
                    <a:cubicBezTo>
                      <a:pt x="20" y="8"/>
                      <a:pt x="21" y="7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1" name="Freeform 1109"/>
              <p:cNvSpPr>
                <a:spLocks/>
              </p:cNvSpPr>
              <p:nvPr/>
            </p:nvSpPr>
            <p:spPr bwMode="auto">
              <a:xfrm>
                <a:off x="13996" y="2318"/>
                <a:ext cx="33" cy="88"/>
              </a:xfrm>
              <a:custGeom>
                <a:avLst/>
                <a:gdLst>
                  <a:gd name="T0" fmla="*/ 4 w 14"/>
                  <a:gd name="T1" fmla="*/ 5 h 37"/>
                  <a:gd name="T2" fmla="*/ 0 w 14"/>
                  <a:gd name="T3" fmla="*/ 19 h 37"/>
                  <a:gd name="T4" fmla="*/ 1 w 14"/>
                  <a:gd name="T5" fmla="*/ 21 h 37"/>
                  <a:gd name="T6" fmla="*/ 4 w 14"/>
                  <a:gd name="T7" fmla="*/ 20 h 37"/>
                  <a:gd name="T8" fmla="*/ 7 w 14"/>
                  <a:gd name="T9" fmla="*/ 7 h 37"/>
                  <a:gd name="T10" fmla="*/ 9 w 14"/>
                  <a:gd name="T11" fmla="*/ 7 h 37"/>
                  <a:gd name="T12" fmla="*/ 2 w 14"/>
                  <a:gd name="T13" fmla="*/ 28 h 37"/>
                  <a:gd name="T14" fmla="*/ 8 w 14"/>
                  <a:gd name="T15" fmla="*/ 28 h 37"/>
                  <a:gd name="T16" fmla="*/ 8 w 14"/>
                  <a:gd name="T17" fmla="*/ 37 h 37"/>
                  <a:gd name="T18" fmla="*/ 11 w 14"/>
                  <a:gd name="T19" fmla="*/ 33 h 37"/>
                  <a:gd name="T20" fmla="*/ 10 w 14"/>
                  <a:gd name="T21" fmla="*/ 0 h 37"/>
                  <a:gd name="T22" fmla="*/ 10 w 14"/>
                  <a:gd name="T23" fmla="*/ 0 h 37"/>
                  <a:gd name="T24" fmla="*/ 4 w 14"/>
                  <a:gd name="T25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37">
                    <a:moveTo>
                      <a:pt x="4" y="5"/>
                    </a:move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1"/>
                      <a:pt x="8" y="35"/>
                      <a:pt x="8" y="37"/>
                    </a:cubicBezTo>
                    <a:cubicBezTo>
                      <a:pt x="9" y="36"/>
                      <a:pt x="10" y="35"/>
                      <a:pt x="11" y="33"/>
                    </a:cubicBezTo>
                    <a:cubicBezTo>
                      <a:pt x="14" y="27"/>
                      <a:pt x="12" y="1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2" name="Oval 1110"/>
              <p:cNvSpPr>
                <a:spLocks noChangeArrowheads="1"/>
              </p:cNvSpPr>
              <p:nvPr/>
            </p:nvSpPr>
            <p:spPr bwMode="auto">
              <a:xfrm>
                <a:off x="14017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3" name="Oval 1111"/>
              <p:cNvSpPr>
                <a:spLocks noChangeArrowheads="1"/>
              </p:cNvSpPr>
              <p:nvPr/>
            </p:nvSpPr>
            <p:spPr bwMode="auto">
              <a:xfrm>
                <a:off x="1395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4" name="Freeform 1112"/>
              <p:cNvSpPr>
                <a:spLocks/>
              </p:cNvSpPr>
              <p:nvPr/>
            </p:nvSpPr>
            <p:spPr bwMode="auto">
              <a:xfrm>
                <a:off x="13935" y="2025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6 w 23"/>
                  <a:gd name="T21" fmla="*/ 8 h 47"/>
                  <a:gd name="T22" fmla="*/ 6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5" name="Oval 1113"/>
              <p:cNvSpPr>
                <a:spLocks noChangeArrowheads="1"/>
              </p:cNvSpPr>
              <p:nvPr/>
            </p:nvSpPr>
            <p:spPr bwMode="auto">
              <a:xfrm>
                <a:off x="1395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6" name="Freeform 1114"/>
              <p:cNvSpPr>
                <a:spLocks/>
              </p:cNvSpPr>
              <p:nvPr/>
            </p:nvSpPr>
            <p:spPr bwMode="auto">
              <a:xfrm>
                <a:off x="14017" y="2299"/>
                <a:ext cx="3" cy="15"/>
              </a:xfrm>
              <a:custGeom>
                <a:avLst/>
                <a:gdLst>
                  <a:gd name="T0" fmla="*/ 1 w 1"/>
                  <a:gd name="T1" fmla="*/ 6 h 6"/>
                  <a:gd name="T2" fmla="*/ 0 w 1"/>
                  <a:gd name="T3" fmla="*/ 0 h 6"/>
                  <a:gd name="T4" fmla="*/ 0 w 1"/>
                  <a:gd name="T5" fmla="*/ 2 h 6"/>
                  <a:gd name="T6" fmla="*/ 1 w 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1" y="4"/>
                      <a:pt x="0" y="2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7" name="Freeform 1115"/>
              <p:cNvSpPr>
                <a:spLocks/>
              </p:cNvSpPr>
              <p:nvPr/>
            </p:nvSpPr>
            <p:spPr bwMode="auto">
              <a:xfrm>
                <a:off x="13996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8" name="Oval 1116"/>
              <p:cNvSpPr>
                <a:spLocks noChangeArrowheads="1"/>
              </p:cNvSpPr>
              <p:nvPr/>
            </p:nvSpPr>
            <p:spPr bwMode="auto">
              <a:xfrm>
                <a:off x="1382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59" name="Oval 1117"/>
              <p:cNvSpPr>
                <a:spLocks noChangeArrowheads="1"/>
              </p:cNvSpPr>
              <p:nvPr/>
            </p:nvSpPr>
            <p:spPr bwMode="auto">
              <a:xfrm>
                <a:off x="14017" y="2148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0" name="Freeform 1118"/>
              <p:cNvSpPr>
                <a:spLocks/>
              </p:cNvSpPr>
              <p:nvPr/>
            </p:nvSpPr>
            <p:spPr bwMode="auto">
              <a:xfrm>
                <a:off x="13804" y="2025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8 w 23"/>
                  <a:gd name="T35" fmla="*/ 8 h 47"/>
                  <a:gd name="T36" fmla="*/ 18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1" name="Oval 1119"/>
              <p:cNvSpPr>
                <a:spLocks noChangeArrowheads="1"/>
              </p:cNvSpPr>
              <p:nvPr/>
            </p:nvSpPr>
            <p:spPr bwMode="auto">
              <a:xfrm>
                <a:off x="1382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2" name="Freeform 1120"/>
              <p:cNvSpPr>
                <a:spLocks/>
              </p:cNvSpPr>
              <p:nvPr/>
            </p:nvSpPr>
            <p:spPr bwMode="auto">
              <a:xfrm>
                <a:off x="13864" y="2025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3" name="Freeform 1121"/>
              <p:cNvSpPr>
                <a:spLocks/>
              </p:cNvSpPr>
              <p:nvPr/>
            </p:nvSpPr>
            <p:spPr bwMode="auto">
              <a:xfrm>
                <a:off x="13733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4" name="Oval 1122"/>
              <p:cNvSpPr>
                <a:spLocks noChangeArrowheads="1"/>
              </p:cNvSpPr>
              <p:nvPr/>
            </p:nvSpPr>
            <p:spPr bwMode="auto">
              <a:xfrm>
                <a:off x="13885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5" name="Oval 1123"/>
              <p:cNvSpPr>
                <a:spLocks noChangeArrowheads="1"/>
              </p:cNvSpPr>
              <p:nvPr/>
            </p:nvSpPr>
            <p:spPr bwMode="auto">
              <a:xfrm>
                <a:off x="13885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6" name="Freeform 1124"/>
              <p:cNvSpPr>
                <a:spLocks/>
              </p:cNvSpPr>
              <p:nvPr/>
            </p:nvSpPr>
            <p:spPr bwMode="auto">
              <a:xfrm>
                <a:off x="13930" y="2174"/>
                <a:ext cx="64" cy="109"/>
              </a:xfrm>
              <a:custGeom>
                <a:avLst/>
                <a:gdLst>
                  <a:gd name="T0" fmla="*/ 23 w 27"/>
                  <a:gd name="T1" fmla="*/ 4 h 46"/>
                  <a:gd name="T2" fmla="*/ 18 w 27"/>
                  <a:gd name="T3" fmla="*/ 0 h 46"/>
                  <a:gd name="T4" fmla="*/ 10 w 27"/>
                  <a:gd name="T5" fmla="*/ 0 h 46"/>
                  <a:gd name="T6" fmla="*/ 5 w 27"/>
                  <a:gd name="T7" fmla="*/ 4 h 46"/>
                  <a:gd name="T8" fmla="*/ 0 w 27"/>
                  <a:gd name="T9" fmla="*/ 18 h 46"/>
                  <a:gd name="T10" fmla="*/ 2 w 27"/>
                  <a:gd name="T11" fmla="*/ 20 h 46"/>
                  <a:gd name="T12" fmla="*/ 4 w 27"/>
                  <a:gd name="T13" fmla="*/ 19 h 46"/>
                  <a:gd name="T14" fmla="*/ 8 w 27"/>
                  <a:gd name="T15" fmla="*/ 6 h 46"/>
                  <a:gd name="T16" fmla="*/ 9 w 27"/>
                  <a:gd name="T17" fmla="*/ 6 h 46"/>
                  <a:gd name="T18" fmla="*/ 3 w 27"/>
                  <a:gd name="T19" fmla="*/ 28 h 46"/>
                  <a:gd name="T20" fmla="*/ 9 w 27"/>
                  <a:gd name="T21" fmla="*/ 28 h 46"/>
                  <a:gd name="T22" fmla="*/ 9 w 27"/>
                  <a:gd name="T23" fmla="*/ 44 h 46"/>
                  <a:gd name="T24" fmla="*/ 11 w 27"/>
                  <a:gd name="T25" fmla="*/ 46 h 46"/>
                  <a:gd name="T26" fmla="*/ 13 w 27"/>
                  <a:gd name="T27" fmla="*/ 44 h 46"/>
                  <a:gd name="T28" fmla="*/ 13 w 27"/>
                  <a:gd name="T29" fmla="*/ 28 h 46"/>
                  <a:gd name="T30" fmla="*/ 14 w 27"/>
                  <a:gd name="T31" fmla="*/ 28 h 46"/>
                  <a:gd name="T32" fmla="*/ 14 w 27"/>
                  <a:gd name="T33" fmla="*/ 44 h 46"/>
                  <a:gd name="T34" fmla="*/ 17 w 27"/>
                  <a:gd name="T35" fmla="*/ 46 h 46"/>
                  <a:gd name="T36" fmla="*/ 19 w 27"/>
                  <a:gd name="T37" fmla="*/ 44 h 46"/>
                  <a:gd name="T38" fmla="*/ 19 w 27"/>
                  <a:gd name="T39" fmla="*/ 28 h 46"/>
                  <a:gd name="T40" fmla="*/ 25 w 27"/>
                  <a:gd name="T41" fmla="*/ 28 h 46"/>
                  <a:gd name="T42" fmla="*/ 18 w 27"/>
                  <a:gd name="T43" fmla="*/ 6 h 46"/>
                  <a:gd name="T44" fmla="*/ 20 w 27"/>
                  <a:gd name="T45" fmla="*/ 6 h 46"/>
                  <a:gd name="T46" fmla="*/ 23 w 27"/>
                  <a:gd name="T47" fmla="*/ 19 h 46"/>
                  <a:gd name="T48" fmla="*/ 26 w 27"/>
                  <a:gd name="T49" fmla="*/ 20 h 46"/>
                  <a:gd name="T50" fmla="*/ 27 w 27"/>
                  <a:gd name="T51" fmla="*/ 18 h 46"/>
                  <a:gd name="T52" fmla="*/ 23 w 27"/>
                  <a:gd name="T53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6">
                    <a:moveTo>
                      <a:pt x="23" y="4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5"/>
                      <a:pt x="10" y="46"/>
                      <a:pt x="11" y="46"/>
                    </a:cubicBezTo>
                    <a:cubicBezTo>
                      <a:pt x="12" y="46"/>
                      <a:pt x="13" y="45"/>
                      <a:pt x="13" y="44"/>
                    </a:cubicBezTo>
                    <a:cubicBezTo>
                      <a:pt x="13" y="42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2"/>
                      <a:pt x="14" y="44"/>
                    </a:cubicBezTo>
                    <a:cubicBezTo>
                      <a:pt x="14" y="45"/>
                      <a:pt x="15" y="46"/>
                      <a:pt x="17" y="46"/>
                    </a:cubicBezTo>
                    <a:cubicBezTo>
                      <a:pt x="18" y="46"/>
                      <a:pt x="19" y="45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7" name="Freeform 1125"/>
              <p:cNvSpPr>
                <a:spLocks/>
              </p:cNvSpPr>
              <p:nvPr/>
            </p:nvSpPr>
            <p:spPr bwMode="auto">
              <a:xfrm>
                <a:off x="14126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8" name="Oval 1126"/>
              <p:cNvSpPr>
                <a:spLocks noChangeArrowheads="1"/>
              </p:cNvSpPr>
              <p:nvPr/>
            </p:nvSpPr>
            <p:spPr bwMode="auto">
              <a:xfrm>
                <a:off x="13755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69" name="Oval 1127"/>
              <p:cNvSpPr>
                <a:spLocks noChangeArrowheads="1"/>
              </p:cNvSpPr>
              <p:nvPr/>
            </p:nvSpPr>
            <p:spPr bwMode="auto">
              <a:xfrm>
                <a:off x="14148" y="2148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0" name="Oval 1128"/>
              <p:cNvSpPr>
                <a:spLocks noChangeArrowheads="1"/>
              </p:cNvSpPr>
              <p:nvPr/>
            </p:nvSpPr>
            <p:spPr bwMode="auto">
              <a:xfrm>
                <a:off x="14081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1" name="Freeform 1129"/>
              <p:cNvSpPr>
                <a:spLocks/>
              </p:cNvSpPr>
              <p:nvPr/>
            </p:nvSpPr>
            <p:spPr bwMode="auto">
              <a:xfrm>
                <a:off x="14067" y="2025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2 w 22"/>
                  <a:gd name="T25" fmla="*/ 23 h 47"/>
                  <a:gd name="T26" fmla="*/ 12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2" name="Oval 1130"/>
              <p:cNvSpPr>
                <a:spLocks noChangeArrowheads="1"/>
              </p:cNvSpPr>
              <p:nvPr/>
            </p:nvSpPr>
            <p:spPr bwMode="auto">
              <a:xfrm>
                <a:off x="14148" y="1999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3" name="Freeform 1131"/>
              <p:cNvSpPr>
                <a:spLocks/>
              </p:cNvSpPr>
              <p:nvPr/>
            </p:nvSpPr>
            <p:spPr bwMode="auto">
              <a:xfrm>
                <a:off x="14001" y="2172"/>
                <a:ext cx="54" cy="111"/>
              </a:xfrm>
              <a:custGeom>
                <a:avLst/>
                <a:gdLst>
                  <a:gd name="T0" fmla="*/ 19 w 23"/>
                  <a:gd name="T1" fmla="*/ 8 h 47"/>
                  <a:gd name="T2" fmla="*/ 19 w 23"/>
                  <a:gd name="T3" fmla="*/ 21 h 47"/>
                  <a:gd name="T4" fmla="*/ 21 w 23"/>
                  <a:gd name="T5" fmla="*/ 23 h 47"/>
                  <a:gd name="T6" fmla="*/ 23 w 23"/>
                  <a:gd name="T7" fmla="*/ 21 h 47"/>
                  <a:gd name="T8" fmla="*/ 23 w 23"/>
                  <a:gd name="T9" fmla="*/ 7 h 47"/>
                  <a:gd name="T10" fmla="*/ 17 w 23"/>
                  <a:gd name="T11" fmla="*/ 0 h 47"/>
                  <a:gd name="T12" fmla="*/ 6 w 23"/>
                  <a:gd name="T13" fmla="*/ 0 h 47"/>
                  <a:gd name="T14" fmla="*/ 0 w 23"/>
                  <a:gd name="T15" fmla="*/ 7 h 47"/>
                  <a:gd name="T16" fmla="*/ 0 w 23"/>
                  <a:gd name="T17" fmla="*/ 21 h 47"/>
                  <a:gd name="T18" fmla="*/ 2 w 23"/>
                  <a:gd name="T19" fmla="*/ 23 h 47"/>
                  <a:gd name="T20" fmla="*/ 4 w 23"/>
                  <a:gd name="T21" fmla="*/ 21 h 47"/>
                  <a:gd name="T22" fmla="*/ 4 w 23"/>
                  <a:gd name="T23" fmla="*/ 8 h 47"/>
                  <a:gd name="T24" fmla="*/ 5 w 23"/>
                  <a:gd name="T25" fmla="*/ 8 h 47"/>
                  <a:gd name="T26" fmla="*/ 5 w 23"/>
                  <a:gd name="T27" fmla="*/ 45 h 47"/>
                  <a:gd name="T28" fmla="*/ 6 w 23"/>
                  <a:gd name="T29" fmla="*/ 47 h 47"/>
                  <a:gd name="T30" fmla="*/ 6 w 23"/>
                  <a:gd name="T31" fmla="*/ 39 h 47"/>
                  <a:gd name="T32" fmla="*/ 11 w 23"/>
                  <a:gd name="T33" fmla="*/ 38 h 47"/>
                  <a:gd name="T34" fmla="*/ 11 w 23"/>
                  <a:gd name="T35" fmla="*/ 23 h 47"/>
                  <a:gd name="T36" fmla="*/ 12 w 23"/>
                  <a:gd name="T37" fmla="*/ 23 h 47"/>
                  <a:gd name="T38" fmla="*/ 12 w 23"/>
                  <a:gd name="T39" fmla="*/ 38 h 47"/>
                  <a:gd name="T40" fmla="*/ 17 w 23"/>
                  <a:gd name="T41" fmla="*/ 37 h 47"/>
                  <a:gd name="T42" fmla="*/ 17 w 23"/>
                  <a:gd name="T43" fmla="*/ 8 h 47"/>
                  <a:gd name="T44" fmla="*/ 19 w 23"/>
                  <a:gd name="T45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9" y="8"/>
                    </a:move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5"/>
                    </a:cubicBezTo>
                    <a:cubicBezTo>
                      <a:pt x="5" y="45"/>
                      <a:pt x="6" y="46"/>
                      <a:pt x="6" y="47"/>
                    </a:cubicBezTo>
                    <a:cubicBezTo>
                      <a:pt x="6" y="44"/>
                      <a:pt x="6" y="41"/>
                      <a:pt x="6" y="39"/>
                    </a:cubicBezTo>
                    <a:cubicBezTo>
                      <a:pt x="8" y="39"/>
                      <a:pt x="9" y="39"/>
                      <a:pt x="11" y="38"/>
                    </a:cubicBezTo>
                    <a:cubicBezTo>
                      <a:pt x="11" y="3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32"/>
                      <a:pt x="12" y="38"/>
                    </a:cubicBezTo>
                    <a:cubicBezTo>
                      <a:pt x="14" y="38"/>
                      <a:pt x="16" y="37"/>
                      <a:pt x="17" y="37"/>
                    </a:cubicBezTo>
                    <a:cubicBezTo>
                      <a:pt x="17" y="26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4" name="Freeform 1132"/>
              <p:cNvSpPr>
                <a:spLocks/>
              </p:cNvSpPr>
              <p:nvPr/>
            </p:nvSpPr>
            <p:spPr bwMode="auto">
              <a:xfrm>
                <a:off x="13674" y="2025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1 w 22"/>
                  <a:gd name="T25" fmla="*/ 23 h 47"/>
                  <a:gd name="T26" fmla="*/ 11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5" name="Freeform 1133"/>
              <p:cNvSpPr>
                <a:spLocks/>
              </p:cNvSpPr>
              <p:nvPr/>
            </p:nvSpPr>
            <p:spPr bwMode="auto">
              <a:xfrm>
                <a:off x="14062" y="2174"/>
                <a:ext cx="64" cy="76"/>
              </a:xfrm>
              <a:custGeom>
                <a:avLst/>
                <a:gdLst>
                  <a:gd name="T0" fmla="*/ 24 w 27"/>
                  <a:gd name="T1" fmla="*/ 28 h 32"/>
                  <a:gd name="T2" fmla="*/ 18 w 27"/>
                  <a:gd name="T3" fmla="*/ 6 h 32"/>
                  <a:gd name="T4" fmla="*/ 19 w 27"/>
                  <a:gd name="T5" fmla="*/ 6 h 32"/>
                  <a:gd name="T6" fmla="*/ 23 w 27"/>
                  <a:gd name="T7" fmla="*/ 19 h 32"/>
                  <a:gd name="T8" fmla="*/ 25 w 27"/>
                  <a:gd name="T9" fmla="*/ 20 h 32"/>
                  <a:gd name="T10" fmla="*/ 26 w 27"/>
                  <a:gd name="T11" fmla="*/ 18 h 32"/>
                  <a:gd name="T12" fmla="*/ 22 w 27"/>
                  <a:gd name="T13" fmla="*/ 4 h 32"/>
                  <a:gd name="T14" fmla="*/ 17 w 27"/>
                  <a:gd name="T15" fmla="*/ 0 h 32"/>
                  <a:gd name="T16" fmla="*/ 9 w 27"/>
                  <a:gd name="T17" fmla="*/ 0 h 32"/>
                  <a:gd name="T18" fmla="*/ 4 w 27"/>
                  <a:gd name="T19" fmla="*/ 4 h 32"/>
                  <a:gd name="T20" fmla="*/ 0 w 27"/>
                  <a:gd name="T21" fmla="*/ 18 h 32"/>
                  <a:gd name="T22" fmla="*/ 1 w 27"/>
                  <a:gd name="T23" fmla="*/ 20 h 32"/>
                  <a:gd name="T24" fmla="*/ 3 w 27"/>
                  <a:gd name="T25" fmla="*/ 19 h 32"/>
                  <a:gd name="T26" fmla="*/ 7 w 27"/>
                  <a:gd name="T27" fmla="*/ 6 h 32"/>
                  <a:gd name="T28" fmla="*/ 8 w 27"/>
                  <a:gd name="T29" fmla="*/ 6 h 32"/>
                  <a:gd name="T30" fmla="*/ 2 w 27"/>
                  <a:gd name="T31" fmla="*/ 28 h 32"/>
                  <a:gd name="T32" fmla="*/ 8 w 27"/>
                  <a:gd name="T33" fmla="*/ 28 h 32"/>
                  <a:gd name="T34" fmla="*/ 8 w 27"/>
                  <a:gd name="T35" fmla="*/ 32 h 32"/>
                  <a:gd name="T36" fmla="*/ 13 w 27"/>
                  <a:gd name="T37" fmla="*/ 32 h 32"/>
                  <a:gd name="T38" fmla="*/ 13 w 27"/>
                  <a:gd name="T39" fmla="*/ 28 h 32"/>
                  <a:gd name="T40" fmla="*/ 14 w 27"/>
                  <a:gd name="T41" fmla="*/ 28 h 32"/>
                  <a:gd name="T42" fmla="*/ 14 w 27"/>
                  <a:gd name="T43" fmla="*/ 31 h 32"/>
                  <a:gd name="T44" fmla="*/ 18 w 27"/>
                  <a:gd name="T45" fmla="*/ 30 h 32"/>
                  <a:gd name="T46" fmla="*/ 18 w 27"/>
                  <a:gd name="T47" fmla="*/ 28 h 32"/>
                  <a:gd name="T48" fmla="*/ 24 w 27"/>
                  <a:gd name="T4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32">
                    <a:moveTo>
                      <a:pt x="24" y="28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0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9"/>
                      <a:pt x="8" y="31"/>
                      <a:pt x="8" y="32"/>
                    </a:cubicBezTo>
                    <a:cubicBezTo>
                      <a:pt x="10" y="32"/>
                      <a:pt x="11" y="32"/>
                      <a:pt x="13" y="32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4" y="31"/>
                    </a:cubicBezTo>
                    <a:cubicBezTo>
                      <a:pt x="15" y="31"/>
                      <a:pt x="17" y="31"/>
                      <a:pt x="18" y="30"/>
                    </a:cubicBezTo>
                    <a:cubicBezTo>
                      <a:pt x="18" y="30"/>
                      <a:pt x="18" y="29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6" name="Freeform 1134"/>
              <p:cNvSpPr>
                <a:spLocks/>
              </p:cNvSpPr>
              <p:nvPr/>
            </p:nvSpPr>
            <p:spPr bwMode="auto">
              <a:xfrm>
                <a:off x="14131" y="2172"/>
                <a:ext cx="54" cy="66"/>
              </a:xfrm>
              <a:custGeom>
                <a:avLst/>
                <a:gdLst>
                  <a:gd name="T0" fmla="*/ 19 w 23"/>
                  <a:gd name="T1" fmla="*/ 8 h 28"/>
                  <a:gd name="T2" fmla="*/ 19 w 23"/>
                  <a:gd name="T3" fmla="*/ 21 h 28"/>
                  <a:gd name="T4" fmla="*/ 21 w 23"/>
                  <a:gd name="T5" fmla="*/ 23 h 28"/>
                  <a:gd name="T6" fmla="*/ 23 w 23"/>
                  <a:gd name="T7" fmla="*/ 21 h 28"/>
                  <a:gd name="T8" fmla="*/ 23 w 23"/>
                  <a:gd name="T9" fmla="*/ 7 h 28"/>
                  <a:gd name="T10" fmla="*/ 17 w 23"/>
                  <a:gd name="T11" fmla="*/ 0 h 28"/>
                  <a:gd name="T12" fmla="*/ 7 w 23"/>
                  <a:gd name="T13" fmla="*/ 0 h 28"/>
                  <a:gd name="T14" fmla="*/ 0 w 23"/>
                  <a:gd name="T15" fmla="*/ 7 h 28"/>
                  <a:gd name="T16" fmla="*/ 0 w 23"/>
                  <a:gd name="T17" fmla="*/ 21 h 28"/>
                  <a:gd name="T18" fmla="*/ 3 w 23"/>
                  <a:gd name="T19" fmla="*/ 23 h 28"/>
                  <a:gd name="T20" fmla="*/ 5 w 23"/>
                  <a:gd name="T21" fmla="*/ 21 h 28"/>
                  <a:gd name="T22" fmla="*/ 5 w 23"/>
                  <a:gd name="T23" fmla="*/ 8 h 28"/>
                  <a:gd name="T24" fmla="*/ 6 w 23"/>
                  <a:gd name="T25" fmla="*/ 8 h 28"/>
                  <a:gd name="T26" fmla="*/ 6 w 23"/>
                  <a:gd name="T27" fmla="*/ 28 h 28"/>
                  <a:gd name="T28" fmla="*/ 11 w 23"/>
                  <a:gd name="T29" fmla="*/ 27 h 28"/>
                  <a:gd name="T30" fmla="*/ 11 w 23"/>
                  <a:gd name="T31" fmla="*/ 23 h 28"/>
                  <a:gd name="T32" fmla="*/ 12 w 23"/>
                  <a:gd name="T33" fmla="*/ 23 h 28"/>
                  <a:gd name="T34" fmla="*/ 12 w 23"/>
                  <a:gd name="T35" fmla="*/ 26 h 28"/>
                  <a:gd name="T36" fmla="*/ 18 w 23"/>
                  <a:gd name="T37" fmla="*/ 25 h 28"/>
                  <a:gd name="T38" fmla="*/ 18 w 23"/>
                  <a:gd name="T39" fmla="*/ 8 h 28"/>
                  <a:gd name="T40" fmla="*/ 19 w 23"/>
                  <a:gd name="T41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8">
                    <a:moveTo>
                      <a:pt x="19" y="8"/>
                    </a:move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18"/>
                      <a:pt x="6" y="28"/>
                    </a:cubicBezTo>
                    <a:cubicBezTo>
                      <a:pt x="7" y="28"/>
                      <a:pt x="9" y="27"/>
                      <a:pt x="11" y="27"/>
                    </a:cubicBezTo>
                    <a:cubicBezTo>
                      <a:pt x="11" y="25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5"/>
                      <a:pt x="12" y="26"/>
                    </a:cubicBezTo>
                    <a:cubicBezTo>
                      <a:pt x="14" y="26"/>
                      <a:pt x="16" y="26"/>
                      <a:pt x="18" y="25"/>
                    </a:cubicBezTo>
                    <a:cubicBezTo>
                      <a:pt x="18" y="16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7" name="Oval 1135"/>
              <p:cNvSpPr>
                <a:spLocks noChangeArrowheads="1"/>
              </p:cNvSpPr>
              <p:nvPr/>
            </p:nvSpPr>
            <p:spPr bwMode="auto">
              <a:xfrm>
                <a:off x="14081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8" name="Freeform 1136"/>
              <p:cNvSpPr>
                <a:spLocks/>
              </p:cNvSpPr>
              <p:nvPr/>
            </p:nvSpPr>
            <p:spPr bwMode="auto">
              <a:xfrm>
                <a:off x="13473" y="2025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5 w 27"/>
                  <a:gd name="T31" fmla="*/ 28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79" name="Oval 1137"/>
              <p:cNvSpPr>
                <a:spLocks noChangeArrowheads="1"/>
              </p:cNvSpPr>
              <p:nvPr/>
            </p:nvSpPr>
            <p:spPr bwMode="auto">
              <a:xfrm>
                <a:off x="13561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0" name="Oval 1138"/>
              <p:cNvSpPr>
                <a:spLocks noChangeArrowheads="1"/>
              </p:cNvSpPr>
              <p:nvPr/>
            </p:nvSpPr>
            <p:spPr bwMode="auto">
              <a:xfrm>
                <a:off x="13561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1" name="Freeform 1139"/>
              <p:cNvSpPr>
                <a:spLocks/>
              </p:cNvSpPr>
              <p:nvPr/>
            </p:nvSpPr>
            <p:spPr bwMode="auto">
              <a:xfrm>
                <a:off x="13438" y="2148"/>
                <a:ext cx="14" cy="19"/>
              </a:xfrm>
              <a:custGeom>
                <a:avLst/>
                <a:gdLst>
                  <a:gd name="T0" fmla="*/ 6 w 6"/>
                  <a:gd name="T1" fmla="*/ 5 h 8"/>
                  <a:gd name="T2" fmla="*/ 1 w 6"/>
                  <a:gd name="T3" fmla="*/ 0 h 8"/>
                  <a:gd name="T4" fmla="*/ 0 w 6"/>
                  <a:gd name="T5" fmla="*/ 0 h 8"/>
                  <a:gd name="T6" fmla="*/ 5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" y="3"/>
                      <a:pt x="3" y="5"/>
                      <a:pt x="5" y="8"/>
                    </a:cubicBezTo>
                    <a:cubicBezTo>
                      <a:pt x="6" y="7"/>
                      <a:pt x="6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2" name="Oval 1140"/>
              <p:cNvSpPr>
                <a:spLocks noChangeArrowheads="1"/>
              </p:cNvSpPr>
              <p:nvPr/>
            </p:nvSpPr>
            <p:spPr bwMode="auto">
              <a:xfrm>
                <a:off x="13494" y="2148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3" name="Freeform 1141"/>
              <p:cNvSpPr>
                <a:spLocks/>
              </p:cNvSpPr>
              <p:nvPr/>
            </p:nvSpPr>
            <p:spPr bwMode="auto">
              <a:xfrm>
                <a:off x="13544" y="2025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4" name="Freeform 1142"/>
              <p:cNvSpPr>
                <a:spLocks/>
              </p:cNvSpPr>
              <p:nvPr/>
            </p:nvSpPr>
            <p:spPr bwMode="auto">
              <a:xfrm>
                <a:off x="13539" y="2174"/>
                <a:ext cx="64" cy="80"/>
              </a:xfrm>
              <a:custGeom>
                <a:avLst/>
                <a:gdLst>
                  <a:gd name="T0" fmla="*/ 18 w 27"/>
                  <a:gd name="T1" fmla="*/ 0 h 34"/>
                  <a:gd name="T2" fmla="*/ 10 w 27"/>
                  <a:gd name="T3" fmla="*/ 0 h 34"/>
                  <a:gd name="T4" fmla="*/ 4 w 27"/>
                  <a:gd name="T5" fmla="*/ 4 h 34"/>
                  <a:gd name="T6" fmla="*/ 0 w 27"/>
                  <a:gd name="T7" fmla="*/ 18 h 34"/>
                  <a:gd name="T8" fmla="*/ 2 w 27"/>
                  <a:gd name="T9" fmla="*/ 20 h 34"/>
                  <a:gd name="T10" fmla="*/ 4 w 27"/>
                  <a:gd name="T11" fmla="*/ 19 h 34"/>
                  <a:gd name="T12" fmla="*/ 8 w 27"/>
                  <a:gd name="T13" fmla="*/ 6 h 34"/>
                  <a:gd name="T14" fmla="*/ 9 w 27"/>
                  <a:gd name="T15" fmla="*/ 6 h 34"/>
                  <a:gd name="T16" fmla="*/ 3 w 27"/>
                  <a:gd name="T17" fmla="*/ 28 h 34"/>
                  <a:gd name="T18" fmla="*/ 9 w 27"/>
                  <a:gd name="T19" fmla="*/ 28 h 34"/>
                  <a:gd name="T20" fmla="*/ 9 w 27"/>
                  <a:gd name="T21" fmla="*/ 32 h 34"/>
                  <a:gd name="T22" fmla="*/ 13 w 27"/>
                  <a:gd name="T23" fmla="*/ 33 h 34"/>
                  <a:gd name="T24" fmla="*/ 13 w 27"/>
                  <a:gd name="T25" fmla="*/ 28 h 34"/>
                  <a:gd name="T26" fmla="*/ 14 w 27"/>
                  <a:gd name="T27" fmla="*/ 28 h 34"/>
                  <a:gd name="T28" fmla="*/ 14 w 27"/>
                  <a:gd name="T29" fmla="*/ 34 h 34"/>
                  <a:gd name="T30" fmla="*/ 19 w 27"/>
                  <a:gd name="T31" fmla="*/ 34 h 34"/>
                  <a:gd name="T32" fmla="*/ 19 w 27"/>
                  <a:gd name="T33" fmla="*/ 28 h 34"/>
                  <a:gd name="T34" fmla="*/ 25 w 27"/>
                  <a:gd name="T35" fmla="*/ 28 h 34"/>
                  <a:gd name="T36" fmla="*/ 19 w 27"/>
                  <a:gd name="T37" fmla="*/ 6 h 34"/>
                  <a:gd name="T38" fmla="*/ 20 w 27"/>
                  <a:gd name="T39" fmla="*/ 6 h 34"/>
                  <a:gd name="T40" fmla="*/ 23 w 27"/>
                  <a:gd name="T41" fmla="*/ 19 h 34"/>
                  <a:gd name="T42" fmla="*/ 24 w 27"/>
                  <a:gd name="T43" fmla="*/ 20 h 34"/>
                  <a:gd name="T44" fmla="*/ 27 w 27"/>
                  <a:gd name="T45" fmla="*/ 17 h 34"/>
                  <a:gd name="T46" fmla="*/ 23 w 27"/>
                  <a:gd name="T47" fmla="*/ 4 h 34"/>
                  <a:gd name="T48" fmla="*/ 18 w 27"/>
                  <a:gd name="T4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34">
                    <a:moveTo>
                      <a:pt x="18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1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3" y="30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30"/>
                      <a:pt x="14" y="34"/>
                    </a:cubicBezTo>
                    <a:cubicBezTo>
                      <a:pt x="16" y="34"/>
                      <a:pt x="17" y="34"/>
                      <a:pt x="19" y="34"/>
                    </a:cubicBezTo>
                    <a:cubicBezTo>
                      <a:pt x="19" y="32"/>
                      <a:pt x="19" y="30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19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7"/>
                    </a:cubicBezTo>
                    <a:cubicBezTo>
                      <a:pt x="26" y="15"/>
                      <a:pt x="24" y="9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5" name="Oval 1143"/>
              <p:cNvSpPr>
                <a:spLocks noChangeArrowheads="1"/>
              </p:cNvSpPr>
              <p:nvPr/>
            </p:nvSpPr>
            <p:spPr bwMode="auto">
              <a:xfrm>
                <a:off x="13627" y="1999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6" name="Freeform 1144"/>
              <p:cNvSpPr>
                <a:spLocks/>
              </p:cNvSpPr>
              <p:nvPr/>
            </p:nvSpPr>
            <p:spPr bwMode="auto">
              <a:xfrm>
                <a:off x="13480" y="2172"/>
                <a:ext cx="52" cy="61"/>
              </a:xfrm>
              <a:custGeom>
                <a:avLst/>
                <a:gdLst>
                  <a:gd name="T0" fmla="*/ 18 w 22"/>
                  <a:gd name="T1" fmla="*/ 8 h 26"/>
                  <a:gd name="T2" fmla="*/ 18 w 22"/>
                  <a:gd name="T3" fmla="*/ 21 h 26"/>
                  <a:gd name="T4" fmla="*/ 20 w 22"/>
                  <a:gd name="T5" fmla="*/ 23 h 26"/>
                  <a:gd name="T6" fmla="*/ 22 w 22"/>
                  <a:gd name="T7" fmla="*/ 21 h 26"/>
                  <a:gd name="T8" fmla="*/ 22 w 22"/>
                  <a:gd name="T9" fmla="*/ 7 h 26"/>
                  <a:gd name="T10" fmla="*/ 16 w 22"/>
                  <a:gd name="T11" fmla="*/ 0 h 26"/>
                  <a:gd name="T12" fmla="*/ 6 w 22"/>
                  <a:gd name="T13" fmla="*/ 0 h 26"/>
                  <a:gd name="T14" fmla="*/ 0 w 22"/>
                  <a:gd name="T15" fmla="*/ 7 h 26"/>
                  <a:gd name="T16" fmla="*/ 0 w 22"/>
                  <a:gd name="T17" fmla="*/ 13 h 26"/>
                  <a:gd name="T18" fmla="*/ 4 w 22"/>
                  <a:gd name="T19" fmla="*/ 17 h 26"/>
                  <a:gd name="T20" fmla="*/ 4 w 22"/>
                  <a:gd name="T21" fmla="*/ 8 h 26"/>
                  <a:gd name="T22" fmla="*/ 5 w 22"/>
                  <a:gd name="T23" fmla="*/ 8 h 26"/>
                  <a:gd name="T24" fmla="*/ 5 w 22"/>
                  <a:gd name="T25" fmla="*/ 18 h 26"/>
                  <a:gd name="T26" fmla="*/ 17 w 22"/>
                  <a:gd name="T27" fmla="*/ 26 h 26"/>
                  <a:gd name="T28" fmla="*/ 17 w 22"/>
                  <a:gd name="T29" fmla="*/ 8 h 26"/>
                  <a:gd name="T30" fmla="*/ 18 w 22"/>
                  <a:gd name="T3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7"/>
                      <a:pt x="0" y="10"/>
                      <a:pt x="0" y="13"/>
                    </a:cubicBezTo>
                    <a:cubicBezTo>
                      <a:pt x="1" y="14"/>
                      <a:pt x="2" y="15"/>
                      <a:pt x="4" y="17"/>
                    </a:cubicBezTo>
                    <a:cubicBezTo>
                      <a:pt x="4" y="13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2"/>
                      <a:pt x="5" y="18"/>
                    </a:cubicBezTo>
                    <a:cubicBezTo>
                      <a:pt x="9" y="20"/>
                      <a:pt x="13" y="23"/>
                      <a:pt x="17" y="26"/>
                    </a:cubicBezTo>
                    <a:cubicBezTo>
                      <a:pt x="17" y="17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7" name="Freeform 1145"/>
              <p:cNvSpPr>
                <a:spLocks/>
              </p:cNvSpPr>
              <p:nvPr/>
            </p:nvSpPr>
            <p:spPr bwMode="auto">
              <a:xfrm>
                <a:off x="13426" y="2025"/>
                <a:ext cx="42" cy="111"/>
              </a:xfrm>
              <a:custGeom>
                <a:avLst/>
                <a:gdLst>
                  <a:gd name="T0" fmla="*/ 6 w 18"/>
                  <a:gd name="T1" fmla="*/ 44 h 47"/>
                  <a:gd name="T2" fmla="*/ 6 w 18"/>
                  <a:gd name="T3" fmla="*/ 23 h 47"/>
                  <a:gd name="T4" fmla="*/ 7 w 18"/>
                  <a:gd name="T5" fmla="*/ 23 h 47"/>
                  <a:gd name="T6" fmla="*/ 7 w 18"/>
                  <a:gd name="T7" fmla="*/ 44 h 47"/>
                  <a:gd name="T8" fmla="*/ 10 w 18"/>
                  <a:gd name="T9" fmla="*/ 47 h 47"/>
                  <a:gd name="T10" fmla="*/ 12 w 18"/>
                  <a:gd name="T11" fmla="*/ 44 h 47"/>
                  <a:gd name="T12" fmla="*/ 12 w 18"/>
                  <a:gd name="T13" fmla="*/ 8 h 47"/>
                  <a:gd name="T14" fmla="*/ 13 w 18"/>
                  <a:gd name="T15" fmla="*/ 8 h 47"/>
                  <a:gd name="T16" fmla="*/ 13 w 18"/>
                  <a:gd name="T17" fmla="*/ 21 h 47"/>
                  <a:gd name="T18" fmla="*/ 16 w 18"/>
                  <a:gd name="T19" fmla="*/ 23 h 47"/>
                  <a:gd name="T20" fmla="*/ 18 w 18"/>
                  <a:gd name="T21" fmla="*/ 21 h 47"/>
                  <a:gd name="T22" fmla="*/ 18 w 18"/>
                  <a:gd name="T23" fmla="*/ 6 h 47"/>
                  <a:gd name="T24" fmla="*/ 11 w 18"/>
                  <a:gd name="T25" fmla="*/ 0 h 47"/>
                  <a:gd name="T26" fmla="*/ 1 w 18"/>
                  <a:gd name="T27" fmla="*/ 0 h 47"/>
                  <a:gd name="T28" fmla="*/ 0 w 18"/>
                  <a:gd name="T29" fmla="*/ 0 h 47"/>
                  <a:gd name="T30" fmla="*/ 0 w 18"/>
                  <a:gd name="T31" fmla="*/ 8 h 47"/>
                  <a:gd name="T32" fmla="*/ 0 w 18"/>
                  <a:gd name="T33" fmla="*/ 8 h 47"/>
                  <a:gd name="T34" fmla="*/ 0 w 18"/>
                  <a:gd name="T35" fmla="*/ 32 h 47"/>
                  <a:gd name="T36" fmla="*/ 3 w 18"/>
                  <a:gd name="T37" fmla="*/ 47 h 47"/>
                  <a:gd name="T38" fmla="*/ 6 w 18"/>
                  <a:gd name="T39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47">
                    <a:moveTo>
                      <a:pt x="6" y="44"/>
                    </a:moveTo>
                    <a:cubicBezTo>
                      <a:pt x="6" y="42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42"/>
                      <a:pt x="7" y="44"/>
                    </a:cubicBezTo>
                    <a:cubicBezTo>
                      <a:pt x="7" y="46"/>
                      <a:pt x="8" y="47"/>
                      <a:pt x="10" y="47"/>
                    </a:cubicBezTo>
                    <a:cubicBezTo>
                      <a:pt x="11" y="47"/>
                      <a:pt x="12" y="46"/>
                      <a:pt x="12" y="44"/>
                    </a:cubicBezTo>
                    <a:cubicBezTo>
                      <a:pt x="12" y="42"/>
                      <a:pt x="12" y="8"/>
                      <a:pt x="12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19"/>
                      <a:pt x="13" y="21"/>
                    </a:cubicBezTo>
                    <a:cubicBezTo>
                      <a:pt x="13" y="22"/>
                      <a:pt x="14" y="23"/>
                      <a:pt x="16" y="23"/>
                    </a:cubicBezTo>
                    <a:cubicBezTo>
                      <a:pt x="17" y="23"/>
                      <a:pt x="18" y="22"/>
                      <a:pt x="18" y="21"/>
                    </a:cubicBezTo>
                    <a:cubicBezTo>
                      <a:pt x="18" y="2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10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21"/>
                      <a:pt x="0" y="32"/>
                    </a:cubicBezTo>
                    <a:cubicBezTo>
                      <a:pt x="1" y="37"/>
                      <a:pt x="2" y="42"/>
                      <a:pt x="3" y="47"/>
                    </a:cubicBezTo>
                    <a:cubicBezTo>
                      <a:pt x="5" y="46"/>
                      <a:pt x="6" y="45"/>
                      <a:pt x="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8" name="Oval 1146"/>
              <p:cNvSpPr>
                <a:spLocks noChangeArrowheads="1"/>
              </p:cNvSpPr>
              <p:nvPr/>
            </p:nvSpPr>
            <p:spPr bwMode="auto">
              <a:xfrm>
                <a:off x="13494" y="1999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89" name="Freeform 1147"/>
              <p:cNvSpPr>
                <a:spLocks/>
              </p:cNvSpPr>
              <p:nvPr/>
            </p:nvSpPr>
            <p:spPr bwMode="auto">
              <a:xfrm>
                <a:off x="13454" y="2174"/>
                <a:ext cx="10" cy="14"/>
              </a:xfrm>
              <a:custGeom>
                <a:avLst/>
                <a:gdLst>
                  <a:gd name="T0" fmla="*/ 0 w 4"/>
                  <a:gd name="T1" fmla="*/ 0 h 6"/>
                  <a:gd name="T2" fmla="*/ 3 w 4"/>
                  <a:gd name="T3" fmla="*/ 4 h 6"/>
                  <a:gd name="T4" fmla="*/ 4 w 4"/>
                  <a:gd name="T5" fmla="*/ 6 h 6"/>
                  <a:gd name="T6" fmla="*/ 4 w 4"/>
                  <a:gd name="T7" fmla="*/ 4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0" y="1"/>
                      <a:pt x="1" y="2"/>
                      <a:pt x="3" y="4"/>
                    </a:cubicBezTo>
                    <a:cubicBezTo>
                      <a:pt x="3" y="4"/>
                      <a:pt x="3" y="5"/>
                      <a:pt x="4" y="6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0" name="Oval 1148"/>
              <p:cNvSpPr>
                <a:spLocks noChangeArrowheads="1"/>
              </p:cNvSpPr>
              <p:nvPr/>
            </p:nvSpPr>
            <p:spPr bwMode="auto">
              <a:xfrm>
                <a:off x="13430" y="1999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1" name="Oval 1149"/>
              <p:cNvSpPr>
                <a:spLocks noChangeArrowheads="1"/>
              </p:cNvSpPr>
              <p:nvPr/>
            </p:nvSpPr>
            <p:spPr bwMode="auto">
              <a:xfrm>
                <a:off x="13627" y="2148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2" name="Freeform 1150"/>
              <p:cNvSpPr>
                <a:spLocks/>
              </p:cNvSpPr>
              <p:nvPr/>
            </p:nvSpPr>
            <p:spPr bwMode="auto">
              <a:xfrm>
                <a:off x="13610" y="2172"/>
                <a:ext cx="55" cy="35"/>
              </a:xfrm>
              <a:custGeom>
                <a:avLst/>
                <a:gdLst>
                  <a:gd name="T0" fmla="*/ 17 w 23"/>
                  <a:gd name="T1" fmla="*/ 0 h 15"/>
                  <a:gd name="T2" fmla="*/ 6 w 23"/>
                  <a:gd name="T3" fmla="*/ 0 h 15"/>
                  <a:gd name="T4" fmla="*/ 0 w 23"/>
                  <a:gd name="T5" fmla="*/ 7 h 15"/>
                  <a:gd name="T6" fmla="*/ 0 w 23"/>
                  <a:gd name="T7" fmla="*/ 15 h 15"/>
                  <a:gd name="T8" fmla="*/ 4 w 23"/>
                  <a:gd name="T9" fmla="*/ 12 h 15"/>
                  <a:gd name="T10" fmla="*/ 4 w 23"/>
                  <a:gd name="T11" fmla="*/ 8 h 15"/>
                  <a:gd name="T12" fmla="*/ 5 w 23"/>
                  <a:gd name="T13" fmla="*/ 8 h 15"/>
                  <a:gd name="T14" fmla="*/ 5 w 23"/>
                  <a:gd name="T15" fmla="*/ 12 h 15"/>
                  <a:gd name="T16" fmla="*/ 17 w 23"/>
                  <a:gd name="T17" fmla="*/ 13 h 15"/>
                  <a:gd name="T18" fmla="*/ 17 w 23"/>
                  <a:gd name="T19" fmla="*/ 8 h 15"/>
                  <a:gd name="T20" fmla="*/ 19 w 23"/>
                  <a:gd name="T21" fmla="*/ 8 h 15"/>
                  <a:gd name="T22" fmla="*/ 19 w 23"/>
                  <a:gd name="T23" fmla="*/ 13 h 15"/>
                  <a:gd name="T24" fmla="*/ 23 w 23"/>
                  <a:gd name="T25" fmla="*/ 14 h 15"/>
                  <a:gd name="T26" fmla="*/ 23 w 23"/>
                  <a:gd name="T27" fmla="*/ 7 h 15"/>
                  <a:gd name="T28" fmla="*/ 17 w 23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5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11"/>
                      <a:pt x="0" y="15"/>
                    </a:cubicBezTo>
                    <a:cubicBezTo>
                      <a:pt x="1" y="14"/>
                      <a:pt x="3" y="13"/>
                      <a:pt x="4" y="12"/>
                    </a:cubicBezTo>
                    <a:cubicBezTo>
                      <a:pt x="4" y="1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0"/>
                      <a:pt x="5" y="12"/>
                    </a:cubicBezTo>
                    <a:cubicBezTo>
                      <a:pt x="9" y="11"/>
                      <a:pt x="13" y="12"/>
                      <a:pt x="17" y="13"/>
                    </a:cubicBezTo>
                    <a:cubicBezTo>
                      <a:pt x="17" y="10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10"/>
                      <a:pt x="19" y="13"/>
                    </a:cubicBezTo>
                    <a:cubicBezTo>
                      <a:pt x="20" y="13"/>
                      <a:pt x="21" y="14"/>
                      <a:pt x="23" y="14"/>
                    </a:cubicBezTo>
                    <a:cubicBezTo>
                      <a:pt x="23" y="11"/>
                      <a:pt x="23" y="7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3" name="Freeform 1151"/>
              <p:cNvSpPr>
                <a:spLocks/>
              </p:cNvSpPr>
              <p:nvPr/>
            </p:nvSpPr>
            <p:spPr bwMode="auto">
              <a:xfrm>
                <a:off x="13606" y="2025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4" name="Oval 1152"/>
              <p:cNvSpPr>
                <a:spLocks noChangeArrowheads="1"/>
              </p:cNvSpPr>
              <p:nvPr/>
            </p:nvSpPr>
            <p:spPr bwMode="auto">
              <a:xfrm>
                <a:off x="14732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5" name="Freeform 1153"/>
              <p:cNvSpPr>
                <a:spLocks/>
              </p:cNvSpPr>
              <p:nvPr/>
            </p:nvSpPr>
            <p:spPr bwMode="auto">
              <a:xfrm>
                <a:off x="14798" y="390"/>
                <a:ext cx="15" cy="21"/>
              </a:xfrm>
              <a:custGeom>
                <a:avLst/>
                <a:gdLst>
                  <a:gd name="T0" fmla="*/ 0 w 6"/>
                  <a:gd name="T1" fmla="*/ 5 h 9"/>
                  <a:gd name="T2" fmla="*/ 5 w 6"/>
                  <a:gd name="T3" fmla="*/ 9 h 9"/>
                  <a:gd name="T4" fmla="*/ 6 w 6"/>
                  <a:gd name="T5" fmla="*/ 9 h 9"/>
                  <a:gd name="T6" fmla="*/ 5 w 6"/>
                  <a:gd name="T7" fmla="*/ 0 h 9"/>
                  <a:gd name="T8" fmla="*/ 5 w 6"/>
                  <a:gd name="T9" fmla="*/ 0 h 9"/>
                  <a:gd name="T10" fmla="*/ 0 w 6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6"/>
                      <a:pt x="5" y="3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6" name="Freeform 1154"/>
              <p:cNvSpPr>
                <a:spLocks/>
              </p:cNvSpPr>
              <p:nvPr/>
            </p:nvSpPr>
            <p:spPr bwMode="auto">
              <a:xfrm>
                <a:off x="14796" y="352"/>
                <a:ext cx="9" cy="26"/>
              </a:xfrm>
              <a:custGeom>
                <a:avLst/>
                <a:gdLst>
                  <a:gd name="T0" fmla="*/ 0 w 4"/>
                  <a:gd name="T1" fmla="*/ 9 h 11"/>
                  <a:gd name="T2" fmla="*/ 3 w 4"/>
                  <a:gd name="T3" fmla="*/ 11 h 11"/>
                  <a:gd name="T4" fmla="*/ 4 w 4"/>
                  <a:gd name="T5" fmla="*/ 10 h 11"/>
                  <a:gd name="T6" fmla="*/ 0 w 4"/>
                  <a:gd name="T7" fmla="*/ 0 h 11"/>
                  <a:gd name="T8" fmla="*/ 0 w 4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3" y="11"/>
                    </a:cubicBezTo>
                    <a:cubicBezTo>
                      <a:pt x="3" y="11"/>
                      <a:pt x="4" y="11"/>
                      <a:pt x="4" y="10"/>
                    </a:cubicBezTo>
                    <a:cubicBezTo>
                      <a:pt x="3" y="7"/>
                      <a:pt x="2" y="3"/>
                      <a:pt x="0" y="0"/>
                    </a:cubicBezTo>
                    <a:cubicBezTo>
                      <a:pt x="0" y="4"/>
                      <a:pt x="0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7" name="Freeform 1155"/>
              <p:cNvSpPr>
                <a:spLocks/>
              </p:cNvSpPr>
              <p:nvPr/>
            </p:nvSpPr>
            <p:spPr bwMode="auto">
              <a:xfrm>
                <a:off x="14782" y="413"/>
                <a:ext cx="42" cy="112"/>
              </a:xfrm>
              <a:custGeom>
                <a:avLst/>
                <a:gdLst>
                  <a:gd name="T0" fmla="*/ 0 w 18"/>
                  <a:gd name="T1" fmla="*/ 6 h 47"/>
                  <a:gd name="T2" fmla="*/ 0 w 18"/>
                  <a:gd name="T3" fmla="*/ 21 h 47"/>
                  <a:gd name="T4" fmla="*/ 2 w 18"/>
                  <a:gd name="T5" fmla="*/ 23 h 47"/>
                  <a:gd name="T6" fmla="*/ 4 w 18"/>
                  <a:gd name="T7" fmla="*/ 21 h 47"/>
                  <a:gd name="T8" fmla="*/ 4 w 18"/>
                  <a:gd name="T9" fmla="*/ 8 h 47"/>
                  <a:gd name="T10" fmla="*/ 5 w 18"/>
                  <a:gd name="T11" fmla="*/ 8 h 47"/>
                  <a:gd name="T12" fmla="*/ 5 w 18"/>
                  <a:gd name="T13" fmla="*/ 44 h 47"/>
                  <a:gd name="T14" fmla="*/ 8 w 18"/>
                  <a:gd name="T15" fmla="*/ 47 h 47"/>
                  <a:gd name="T16" fmla="*/ 11 w 18"/>
                  <a:gd name="T17" fmla="*/ 44 h 47"/>
                  <a:gd name="T18" fmla="*/ 11 w 18"/>
                  <a:gd name="T19" fmla="*/ 23 h 47"/>
                  <a:gd name="T20" fmla="*/ 12 w 18"/>
                  <a:gd name="T21" fmla="*/ 23 h 47"/>
                  <a:gd name="T22" fmla="*/ 12 w 18"/>
                  <a:gd name="T23" fmla="*/ 44 h 47"/>
                  <a:gd name="T24" fmla="*/ 15 w 18"/>
                  <a:gd name="T25" fmla="*/ 47 h 47"/>
                  <a:gd name="T26" fmla="*/ 18 w 18"/>
                  <a:gd name="T27" fmla="*/ 44 h 47"/>
                  <a:gd name="T28" fmla="*/ 18 w 18"/>
                  <a:gd name="T29" fmla="*/ 20 h 47"/>
                  <a:gd name="T30" fmla="*/ 14 w 18"/>
                  <a:gd name="T31" fmla="*/ 0 h 47"/>
                  <a:gd name="T32" fmla="*/ 6 w 18"/>
                  <a:gd name="T33" fmla="*/ 0 h 47"/>
                  <a:gd name="T34" fmla="*/ 0 w 18"/>
                  <a:gd name="T3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3"/>
                      <a:pt x="18" y="30"/>
                      <a:pt x="18" y="20"/>
                    </a:cubicBezTo>
                    <a:cubicBezTo>
                      <a:pt x="16" y="14"/>
                      <a:pt x="15" y="7"/>
                      <a:pt x="14" y="0"/>
                    </a:cubicBezTo>
                    <a:cubicBezTo>
                      <a:pt x="11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8" name="Freeform 1156"/>
              <p:cNvSpPr>
                <a:spLocks/>
              </p:cNvSpPr>
              <p:nvPr/>
            </p:nvSpPr>
            <p:spPr bwMode="auto">
              <a:xfrm>
                <a:off x="14782" y="328"/>
                <a:ext cx="4" cy="5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999" name="Freeform 1157"/>
              <p:cNvSpPr>
                <a:spLocks/>
              </p:cNvSpPr>
              <p:nvPr/>
            </p:nvSpPr>
            <p:spPr bwMode="auto">
              <a:xfrm>
                <a:off x="14954" y="581"/>
                <a:ext cx="17" cy="29"/>
              </a:xfrm>
              <a:custGeom>
                <a:avLst/>
                <a:gdLst>
                  <a:gd name="T0" fmla="*/ 0 w 7"/>
                  <a:gd name="T1" fmla="*/ 0 h 12"/>
                  <a:gd name="T2" fmla="*/ 4 w 7"/>
                  <a:gd name="T3" fmla="*/ 11 h 12"/>
                  <a:gd name="T4" fmla="*/ 6 w 7"/>
                  <a:gd name="T5" fmla="*/ 12 h 12"/>
                  <a:gd name="T6" fmla="*/ 7 w 7"/>
                  <a:gd name="T7" fmla="*/ 10 h 12"/>
                  <a:gd name="T8" fmla="*/ 7 w 7"/>
                  <a:gd name="T9" fmla="*/ 8 h 12"/>
                  <a:gd name="T10" fmla="*/ 5 w 7"/>
                  <a:gd name="T11" fmla="*/ 6 h 12"/>
                  <a:gd name="T12" fmla="*/ 0 w 7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1" y="3"/>
                      <a:pt x="3" y="10"/>
                      <a:pt x="4" y="11"/>
                    </a:cubicBezTo>
                    <a:cubicBezTo>
                      <a:pt x="4" y="12"/>
                      <a:pt x="5" y="12"/>
                      <a:pt x="6" y="12"/>
                    </a:cubicBezTo>
                    <a:cubicBezTo>
                      <a:pt x="7" y="12"/>
                      <a:pt x="7" y="11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6" y="8"/>
                      <a:pt x="6" y="7"/>
                      <a:pt x="5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0" name="Freeform 1158"/>
              <p:cNvSpPr>
                <a:spLocks/>
              </p:cNvSpPr>
              <p:nvPr/>
            </p:nvSpPr>
            <p:spPr bwMode="auto">
              <a:xfrm>
                <a:off x="14907" y="560"/>
                <a:ext cx="59" cy="111"/>
              </a:xfrm>
              <a:custGeom>
                <a:avLst/>
                <a:gdLst>
                  <a:gd name="T0" fmla="*/ 5 w 25"/>
                  <a:gd name="T1" fmla="*/ 5 h 47"/>
                  <a:gd name="T2" fmla="*/ 1 w 25"/>
                  <a:gd name="T3" fmla="*/ 19 h 47"/>
                  <a:gd name="T4" fmla="*/ 2 w 25"/>
                  <a:gd name="T5" fmla="*/ 21 h 47"/>
                  <a:gd name="T6" fmla="*/ 4 w 25"/>
                  <a:gd name="T7" fmla="*/ 20 h 47"/>
                  <a:gd name="T8" fmla="*/ 8 w 25"/>
                  <a:gd name="T9" fmla="*/ 7 h 47"/>
                  <a:gd name="T10" fmla="*/ 9 w 25"/>
                  <a:gd name="T11" fmla="*/ 7 h 47"/>
                  <a:gd name="T12" fmla="*/ 3 w 25"/>
                  <a:gd name="T13" fmla="*/ 28 h 47"/>
                  <a:gd name="T14" fmla="*/ 9 w 25"/>
                  <a:gd name="T15" fmla="*/ 28 h 47"/>
                  <a:gd name="T16" fmla="*/ 9 w 25"/>
                  <a:gd name="T17" fmla="*/ 45 h 47"/>
                  <a:gd name="T18" fmla="*/ 11 w 25"/>
                  <a:gd name="T19" fmla="*/ 47 h 47"/>
                  <a:gd name="T20" fmla="*/ 13 w 25"/>
                  <a:gd name="T21" fmla="*/ 45 h 47"/>
                  <a:gd name="T22" fmla="*/ 13 w 25"/>
                  <a:gd name="T23" fmla="*/ 28 h 47"/>
                  <a:gd name="T24" fmla="*/ 14 w 25"/>
                  <a:gd name="T25" fmla="*/ 28 h 47"/>
                  <a:gd name="T26" fmla="*/ 14 w 25"/>
                  <a:gd name="T27" fmla="*/ 45 h 47"/>
                  <a:gd name="T28" fmla="*/ 17 w 25"/>
                  <a:gd name="T29" fmla="*/ 47 h 47"/>
                  <a:gd name="T30" fmla="*/ 19 w 25"/>
                  <a:gd name="T31" fmla="*/ 45 h 47"/>
                  <a:gd name="T32" fmla="*/ 19 w 25"/>
                  <a:gd name="T33" fmla="*/ 28 h 47"/>
                  <a:gd name="T34" fmla="*/ 25 w 25"/>
                  <a:gd name="T35" fmla="*/ 28 h 47"/>
                  <a:gd name="T36" fmla="*/ 19 w 25"/>
                  <a:gd name="T37" fmla="*/ 7 h 47"/>
                  <a:gd name="T38" fmla="*/ 10 w 25"/>
                  <a:gd name="T39" fmla="*/ 0 h 47"/>
                  <a:gd name="T40" fmla="*/ 5 w 25"/>
                  <a:gd name="T41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47">
                    <a:moveTo>
                      <a:pt x="5" y="5"/>
                    </a:move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0" y="13"/>
                      <a:pt x="19" y="8"/>
                      <a:pt x="19" y="7"/>
                    </a:cubicBezTo>
                    <a:cubicBezTo>
                      <a:pt x="16" y="5"/>
                      <a:pt x="13" y="2"/>
                      <a:pt x="10" y="0"/>
                    </a:cubicBezTo>
                    <a:cubicBezTo>
                      <a:pt x="8" y="1"/>
                      <a:pt x="5" y="3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1" name="Freeform 1159"/>
              <p:cNvSpPr>
                <a:spLocks/>
              </p:cNvSpPr>
              <p:nvPr/>
            </p:nvSpPr>
            <p:spPr bwMode="auto">
              <a:xfrm>
                <a:off x="14760" y="309"/>
                <a:ext cx="10" cy="12"/>
              </a:xfrm>
              <a:custGeom>
                <a:avLst/>
                <a:gdLst>
                  <a:gd name="T0" fmla="*/ 0 w 4"/>
                  <a:gd name="T1" fmla="*/ 3 h 5"/>
                  <a:gd name="T2" fmla="*/ 2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4" y="4"/>
                      <a:pt x="4" y="3"/>
                    </a:cubicBezTo>
                    <a:cubicBezTo>
                      <a:pt x="3" y="2"/>
                      <a:pt x="1" y="1"/>
                      <a:pt x="0" y="0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2" name="Freeform 1160"/>
              <p:cNvSpPr>
                <a:spLocks/>
              </p:cNvSpPr>
              <p:nvPr/>
            </p:nvSpPr>
            <p:spPr bwMode="auto">
              <a:xfrm>
                <a:off x="14715" y="560"/>
                <a:ext cx="55" cy="111"/>
              </a:xfrm>
              <a:custGeom>
                <a:avLst/>
                <a:gdLst>
                  <a:gd name="T0" fmla="*/ 23 w 23"/>
                  <a:gd name="T1" fmla="*/ 21 h 47"/>
                  <a:gd name="T2" fmla="*/ 23 w 23"/>
                  <a:gd name="T3" fmla="*/ 6 h 47"/>
                  <a:gd name="T4" fmla="*/ 17 w 23"/>
                  <a:gd name="T5" fmla="*/ 0 h 47"/>
                  <a:gd name="T6" fmla="*/ 7 w 23"/>
                  <a:gd name="T7" fmla="*/ 0 h 47"/>
                  <a:gd name="T8" fmla="*/ 0 w 23"/>
                  <a:gd name="T9" fmla="*/ 6 h 47"/>
                  <a:gd name="T10" fmla="*/ 0 w 23"/>
                  <a:gd name="T11" fmla="*/ 21 h 47"/>
                  <a:gd name="T12" fmla="*/ 3 w 23"/>
                  <a:gd name="T13" fmla="*/ 23 h 47"/>
                  <a:gd name="T14" fmla="*/ 5 w 23"/>
                  <a:gd name="T15" fmla="*/ 21 h 47"/>
                  <a:gd name="T16" fmla="*/ 5 w 23"/>
                  <a:gd name="T17" fmla="*/ 8 h 47"/>
                  <a:gd name="T18" fmla="*/ 6 w 23"/>
                  <a:gd name="T19" fmla="*/ 8 h 47"/>
                  <a:gd name="T20" fmla="*/ 6 w 23"/>
                  <a:gd name="T21" fmla="*/ 44 h 47"/>
                  <a:gd name="T22" fmla="*/ 8 w 23"/>
                  <a:gd name="T23" fmla="*/ 47 h 47"/>
                  <a:gd name="T24" fmla="*/ 11 w 23"/>
                  <a:gd name="T25" fmla="*/ 44 h 47"/>
                  <a:gd name="T26" fmla="*/ 11 w 23"/>
                  <a:gd name="T27" fmla="*/ 23 h 47"/>
                  <a:gd name="T28" fmla="*/ 12 w 23"/>
                  <a:gd name="T29" fmla="*/ 23 h 47"/>
                  <a:gd name="T30" fmla="*/ 12 w 23"/>
                  <a:gd name="T31" fmla="*/ 44 h 47"/>
                  <a:gd name="T32" fmla="*/ 15 w 23"/>
                  <a:gd name="T33" fmla="*/ 47 h 47"/>
                  <a:gd name="T34" fmla="*/ 18 w 23"/>
                  <a:gd name="T35" fmla="*/ 44 h 47"/>
                  <a:gd name="T36" fmla="*/ 18 w 23"/>
                  <a:gd name="T37" fmla="*/ 8 h 47"/>
                  <a:gd name="T38" fmla="*/ 19 w 23"/>
                  <a:gd name="T39" fmla="*/ 8 h 47"/>
                  <a:gd name="T40" fmla="*/ 19 w 23"/>
                  <a:gd name="T41" fmla="*/ 21 h 47"/>
                  <a:gd name="T42" fmla="*/ 21 w 23"/>
                  <a:gd name="T43" fmla="*/ 23 h 47"/>
                  <a:gd name="T44" fmla="*/ 23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3" y="21"/>
                    </a:move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3" name="Oval 1161"/>
              <p:cNvSpPr>
                <a:spLocks noChangeArrowheads="1"/>
              </p:cNvSpPr>
              <p:nvPr/>
            </p:nvSpPr>
            <p:spPr bwMode="auto">
              <a:xfrm>
                <a:off x="14732" y="536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4" name="Freeform 1162"/>
              <p:cNvSpPr>
                <a:spLocks/>
              </p:cNvSpPr>
              <p:nvPr/>
            </p:nvSpPr>
            <p:spPr bwMode="auto">
              <a:xfrm>
                <a:off x="14730" y="302"/>
                <a:ext cx="28" cy="76"/>
              </a:xfrm>
              <a:custGeom>
                <a:avLst/>
                <a:gdLst>
                  <a:gd name="T0" fmla="*/ 0 w 12"/>
                  <a:gd name="T1" fmla="*/ 29 h 32"/>
                  <a:gd name="T2" fmla="*/ 2 w 12"/>
                  <a:gd name="T3" fmla="*/ 32 h 32"/>
                  <a:gd name="T4" fmla="*/ 5 w 12"/>
                  <a:gd name="T5" fmla="*/ 29 h 32"/>
                  <a:gd name="T6" fmla="*/ 5 w 12"/>
                  <a:gd name="T7" fmla="*/ 8 h 32"/>
                  <a:gd name="T8" fmla="*/ 6 w 12"/>
                  <a:gd name="T9" fmla="*/ 8 h 32"/>
                  <a:gd name="T10" fmla="*/ 6 w 12"/>
                  <a:gd name="T11" fmla="*/ 29 h 32"/>
                  <a:gd name="T12" fmla="*/ 9 w 12"/>
                  <a:gd name="T13" fmla="*/ 32 h 32"/>
                  <a:gd name="T14" fmla="*/ 12 w 12"/>
                  <a:gd name="T15" fmla="*/ 29 h 32"/>
                  <a:gd name="T16" fmla="*/ 12 w 12"/>
                  <a:gd name="T17" fmla="*/ 3 h 32"/>
                  <a:gd name="T18" fmla="*/ 0 w 12"/>
                  <a:gd name="T19" fmla="*/ 0 h 32"/>
                  <a:gd name="T20" fmla="*/ 0 w 12"/>
                  <a:gd name="T21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2">
                    <a:moveTo>
                      <a:pt x="0" y="29"/>
                    </a:moveTo>
                    <a:cubicBezTo>
                      <a:pt x="0" y="30"/>
                      <a:pt x="1" y="32"/>
                      <a:pt x="2" y="32"/>
                    </a:cubicBezTo>
                    <a:cubicBezTo>
                      <a:pt x="4" y="32"/>
                      <a:pt x="5" y="30"/>
                      <a:pt x="5" y="29"/>
                    </a:cubicBezTo>
                    <a:cubicBezTo>
                      <a:pt x="5" y="27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27"/>
                      <a:pt x="6" y="29"/>
                    </a:cubicBezTo>
                    <a:cubicBezTo>
                      <a:pt x="6" y="30"/>
                      <a:pt x="8" y="32"/>
                      <a:pt x="9" y="32"/>
                    </a:cubicBezTo>
                    <a:cubicBezTo>
                      <a:pt x="11" y="32"/>
                      <a:pt x="12" y="30"/>
                      <a:pt x="12" y="29"/>
                    </a:cubicBezTo>
                    <a:cubicBezTo>
                      <a:pt x="12" y="27"/>
                      <a:pt x="12" y="13"/>
                      <a:pt x="12" y="3"/>
                    </a:cubicBezTo>
                    <a:cubicBezTo>
                      <a:pt x="9" y="1"/>
                      <a:pt x="5" y="0"/>
                      <a:pt x="0" y="0"/>
                    </a:cubicBezTo>
                    <a:cubicBezTo>
                      <a:pt x="0" y="10"/>
                      <a:pt x="0" y="27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5" name="Freeform 1163"/>
              <p:cNvSpPr>
                <a:spLocks/>
              </p:cNvSpPr>
              <p:nvPr/>
            </p:nvSpPr>
            <p:spPr bwMode="auto">
              <a:xfrm>
                <a:off x="14715" y="302"/>
                <a:ext cx="12" cy="19"/>
              </a:xfrm>
              <a:custGeom>
                <a:avLst/>
                <a:gdLst>
                  <a:gd name="T0" fmla="*/ 3 w 5"/>
                  <a:gd name="T1" fmla="*/ 8 h 8"/>
                  <a:gd name="T2" fmla="*/ 5 w 5"/>
                  <a:gd name="T3" fmla="*/ 6 h 8"/>
                  <a:gd name="T4" fmla="*/ 5 w 5"/>
                  <a:gd name="T5" fmla="*/ 0 h 8"/>
                  <a:gd name="T6" fmla="*/ 0 w 5"/>
                  <a:gd name="T7" fmla="*/ 0 h 8"/>
                  <a:gd name="T8" fmla="*/ 0 w 5"/>
                  <a:gd name="T9" fmla="*/ 6 h 8"/>
                  <a:gd name="T10" fmla="*/ 3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4" y="8"/>
                      <a:pt x="5" y="7"/>
                      <a:pt x="5" y="6"/>
                    </a:cubicBezTo>
                    <a:cubicBezTo>
                      <a:pt x="5" y="5"/>
                      <a:pt x="5" y="3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0" y="5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6" name="Oval 1164"/>
              <p:cNvSpPr>
                <a:spLocks noChangeArrowheads="1"/>
              </p:cNvSpPr>
              <p:nvPr/>
            </p:nvSpPr>
            <p:spPr bwMode="auto">
              <a:xfrm>
                <a:off x="14798" y="536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7" name="Freeform 1165"/>
              <p:cNvSpPr>
                <a:spLocks/>
              </p:cNvSpPr>
              <p:nvPr/>
            </p:nvSpPr>
            <p:spPr bwMode="auto">
              <a:xfrm>
                <a:off x="14711" y="41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8" name="Oval 1166"/>
              <p:cNvSpPr>
                <a:spLocks noChangeArrowheads="1"/>
              </p:cNvSpPr>
              <p:nvPr/>
            </p:nvSpPr>
            <p:spPr bwMode="auto">
              <a:xfrm>
                <a:off x="14862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09" name="Freeform 1167"/>
              <p:cNvSpPr>
                <a:spLocks/>
              </p:cNvSpPr>
              <p:nvPr/>
            </p:nvSpPr>
            <p:spPr bwMode="auto">
              <a:xfrm>
                <a:off x="14848" y="56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0" name="Freeform 1168"/>
              <p:cNvSpPr>
                <a:spLocks/>
              </p:cNvSpPr>
              <p:nvPr/>
            </p:nvSpPr>
            <p:spPr bwMode="auto">
              <a:xfrm>
                <a:off x="14777" y="56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1" name="Oval 1169"/>
              <p:cNvSpPr>
                <a:spLocks noChangeArrowheads="1"/>
              </p:cNvSpPr>
              <p:nvPr/>
            </p:nvSpPr>
            <p:spPr bwMode="auto">
              <a:xfrm>
                <a:off x="14538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2" name="Freeform 1170"/>
              <p:cNvSpPr>
                <a:spLocks/>
              </p:cNvSpPr>
              <p:nvPr/>
            </p:nvSpPr>
            <p:spPr bwMode="auto">
              <a:xfrm>
                <a:off x="14304" y="577"/>
                <a:ext cx="16" cy="33"/>
              </a:xfrm>
              <a:custGeom>
                <a:avLst/>
                <a:gdLst>
                  <a:gd name="T0" fmla="*/ 3 w 7"/>
                  <a:gd name="T1" fmla="*/ 13 h 14"/>
                  <a:gd name="T2" fmla="*/ 5 w 7"/>
                  <a:gd name="T3" fmla="*/ 14 h 14"/>
                  <a:gd name="T4" fmla="*/ 6 w 7"/>
                  <a:gd name="T5" fmla="*/ 12 h 14"/>
                  <a:gd name="T6" fmla="*/ 3 w 7"/>
                  <a:gd name="T7" fmla="*/ 0 h 14"/>
                  <a:gd name="T8" fmla="*/ 0 w 7"/>
                  <a:gd name="T9" fmla="*/ 3 h 14"/>
                  <a:gd name="T10" fmla="*/ 3 w 7"/>
                  <a:gd name="T1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3" y="13"/>
                    </a:moveTo>
                    <a:cubicBezTo>
                      <a:pt x="3" y="14"/>
                      <a:pt x="4" y="14"/>
                      <a:pt x="5" y="14"/>
                    </a:cubicBezTo>
                    <a:cubicBezTo>
                      <a:pt x="6" y="14"/>
                      <a:pt x="7" y="13"/>
                      <a:pt x="6" y="12"/>
                    </a:cubicBezTo>
                    <a:cubicBezTo>
                      <a:pt x="6" y="11"/>
                      <a:pt x="4" y="5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6"/>
                      <a:pt x="2" y="12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3" name="Freeform 1171"/>
              <p:cNvSpPr>
                <a:spLocks/>
              </p:cNvSpPr>
              <p:nvPr/>
            </p:nvSpPr>
            <p:spPr bwMode="auto">
              <a:xfrm>
                <a:off x="14524" y="413"/>
                <a:ext cx="52" cy="112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7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1 w 22"/>
                  <a:gd name="T17" fmla="*/ 23 h 47"/>
                  <a:gd name="T18" fmla="*/ 11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7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4" name="Oval 1172"/>
              <p:cNvSpPr>
                <a:spLocks noChangeArrowheads="1"/>
              </p:cNvSpPr>
              <p:nvPr/>
            </p:nvSpPr>
            <p:spPr bwMode="auto">
              <a:xfrm>
                <a:off x="14668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5" name="Freeform 1173"/>
              <p:cNvSpPr>
                <a:spLocks/>
              </p:cNvSpPr>
              <p:nvPr/>
            </p:nvSpPr>
            <p:spPr bwMode="auto">
              <a:xfrm>
                <a:off x="14583" y="41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6" name="Freeform 1174"/>
              <p:cNvSpPr>
                <a:spLocks/>
              </p:cNvSpPr>
              <p:nvPr/>
            </p:nvSpPr>
            <p:spPr bwMode="auto">
              <a:xfrm>
                <a:off x="14342" y="539"/>
                <a:ext cx="21" cy="19"/>
              </a:xfrm>
              <a:custGeom>
                <a:avLst/>
                <a:gdLst>
                  <a:gd name="T0" fmla="*/ 5 w 9"/>
                  <a:gd name="T1" fmla="*/ 8 h 8"/>
                  <a:gd name="T2" fmla="*/ 9 w 9"/>
                  <a:gd name="T3" fmla="*/ 3 h 8"/>
                  <a:gd name="T4" fmla="*/ 8 w 9"/>
                  <a:gd name="T5" fmla="*/ 0 h 8"/>
                  <a:gd name="T6" fmla="*/ 4 w 9"/>
                  <a:gd name="T7" fmla="*/ 3 h 8"/>
                  <a:gd name="T8" fmla="*/ 0 w 9"/>
                  <a:gd name="T9" fmla="*/ 5 h 8"/>
                  <a:gd name="T10" fmla="*/ 5 w 9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7" y="8"/>
                      <a:pt x="9" y="6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3"/>
                      <a:pt x="2" y="4"/>
                      <a:pt x="0" y="5"/>
                    </a:cubicBezTo>
                    <a:cubicBezTo>
                      <a:pt x="1" y="7"/>
                      <a:pt x="3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7" name="Freeform 1175"/>
              <p:cNvSpPr>
                <a:spLocks/>
              </p:cNvSpPr>
              <p:nvPr/>
            </p:nvSpPr>
            <p:spPr bwMode="auto">
              <a:xfrm>
                <a:off x="14649" y="56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8" name="Oval 1176"/>
              <p:cNvSpPr>
                <a:spLocks noChangeArrowheads="1"/>
              </p:cNvSpPr>
              <p:nvPr/>
            </p:nvSpPr>
            <p:spPr bwMode="auto">
              <a:xfrm>
                <a:off x="14604" y="39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19" name="Oval 1177"/>
              <p:cNvSpPr>
                <a:spLocks noChangeArrowheads="1"/>
              </p:cNvSpPr>
              <p:nvPr/>
            </p:nvSpPr>
            <p:spPr bwMode="auto">
              <a:xfrm>
                <a:off x="14538" y="536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0" name="Freeform 1178"/>
              <p:cNvSpPr>
                <a:spLocks/>
              </p:cNvSpPr>
              <p:nvPr/>
            </p:nvSpPr>
            <p:spPr bwMode="auto">
              <a:xfrm>
                <a:off x="14275" y="586"/>
                <a:ext cx="38" cy="85"/>
              </a:xfrm>
              <a:custGeom>
                <a:avLst/>
                <a:gdLst>
                  <a:gd name="T0" fmla="*/ 2 w 16"/>
                  <a:gd name="T1" fmla="*/ 36 h 36"/>
                  <a:gd name="T2" fmla="*/ 5 w 16"/>
                  <a:gd name="T3" fmla="*/ 34 h 36"/>
                  <a:gd name="T4" fmla="*/ 5 w 16"/>
                  <a:gd name="T5" fmla="*/ 17 h 36"/>
                  <a:gd name="T6" fmla="*/ 6 w 16"/>
                  <a:gd name="T7" fmla="*/ 17 h 36"/>
                  <a:gd name="T8" fmla="*/ 6 w 16"/>
                  <a:gd name="T9" fmla="*/ 34 h 36"/>
                  <a:gd name="T10" fmla="*/ 8 w 16"/>
                  <a:gd name="T11" fmla="*/ 36 h 36"/>
                  <a:gd name="T12" fmla="*/ 10 w 16"/>
                  <a:gd name="T13" fmla="*/ 34 h 36"/>
                  <a:gd name="T14" fmla="*/ 10 w 16"/>
                  <a:gd name="T15" fmla="*/ 17 h 36"/>
                  <a:gd name="T16" fmla="*/ 16 w 16"/>
                  <a:gd name="T17" fmla="*/ 17 h 36"/>
                  <a:gd name="T18" fmla="*/ 11 w 16"/>
                  <a:gd name="T19" fmla="*/ 0 h 36"/>
                  <a:gd name="T20" fmla="*/ 0 w 16"/>
                  <a:gd name="T21" fmla="*/ 20 h 36"/>
                  <a:gd name="T22" fmla="*/ 0 w 16"/>
                  <a:gd name="T23" fmla="*/ 34 h 36"/>
                  <a:gd name="T24" fmla="*/ 2 w 1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36">
                    <a:moveTo>
                      <a:pt x="2" y="36"/>
                    </a:moveTo>
                    <a:cubicBezTo>
                      <a:pt x="3" y="36"/>
                      <a:pt x="5" y="35"/>
                      <a:pt x="5" y="34"/>
                    </a:cubicBezTo>
                    <a:cubicBezTo>
                      <a:pt x="5" y="32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32"/>
                      <a:pt x="6" y="34"/>
                    </a:cubicBezTo>
                    <a:cubicBezTo>
                      <a:pt x="6" y="35"/>
                      <a:pt x="7" y="36"/>
                      <a:pt x="8" y="36"/>
                    </a:cubicBezTo>
                    <a:cubicBezTo>
                      <a:pt x="9" y="36"/>
                      <a:pt x="10" y="35"/>
                      <a:pt x="10" y="34"/>
                    </a:cubicBezTo>
                    <a:cubicBezTo>
                      <a:pt x="10" y="33"/>
                      <a:pt x="10" y="25"/>
                      <a:pt x="10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8"/>
                      <a:pt x="12" y="3"/>
                      <a:pt x="11" y="0"/>
                    </a:cubicBezTo>
                    <a:cubicBezTo>
                      <a:pt x="6" y="6"/>
                      <a:pt x="2" y="12"/>
                      <a:pt x="0" y="20"/>
                    </a:cubicBezTo>
                    <a:cubicBezTo>
                      <a:pt x="0" y="27"/>
                      <a:pt x="0" y="33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1" name="Freeform 1179"/>
              <p:cNvSpPr>
                <a:spLocks/>
              </p:cNvSpPr>
              <p:nvPr/>
            </p:nvSpPr>
            <p:spPr bwMode="auto">
              <a:xfrm>
                <a:off x="14325" y="560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2" name="Oval 1180"/>
              <p:cNvSpPr>
                <a:spLocks noChangeArrowheads="1"/>
              </p:cNvSpPr>
              <p:nvPr/>
            </p:nvSpPr>
            <p:spPr bwMode="auto">
              <a:xfrm>
                <a:off x="14408" y="536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3" name="Oval 1181"/>
              <p:cNvSpPr>
                <a:spLocks noChangeArrowheads="1"/>
              </p:cNvSpPr>
              <p:nvPr/>
            </p:nvSpPr>
            <p:spPr bwMode="auto">
              <a:xfrm>
                <a:off x="14472" y="536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4" name="Freeform 1182"/>
              <p:cNvSpPr>
                <a:spLocks/>
              </p:cNvSpPr>
              <p:nvPr/>
            </p:nvSpPr>
            <p:spPr bwMode="auto">
              <a:xfrm>
                <a:off x="14387" y="560"/>
                <a:ext cx="63" cy="111"/>
              </a:xfrm>
              <a:custGeom>
                <a:avLst/>
                <a:gdLst>
                  <a:gd name="T0" fmla="*/ 27 w 27"/>
                  <a:gd name="T1" fmla="*/ 19 h 47"/>
                  <a:gd name="T2" fmla="*/ 23 w 27"/>
                  <a:gd name="T3" fmla="*/ 5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5 h 47"/>
                  <a:gd name="T10" fmla="*/ 0 w 27"/>
                  <a:gd name="T11" fmla="*/ 19 h 47"/>
                  <a:gd name="T12" fmla="*/ 1 w 27"/>
                  <a:gd name="T13" fmla="*/ 21 h 47"/>
                  <a:gd name="T14" fmla="*/ 4 w 27"/>
                  <a:gd name="T15" fmla="*/ 20 h 47"/>
                  <a:gd name="T16" fmla="*/ 8 w 27"/>
                  <a:gd name="T17" fmla="*/ 7 h 47"/>
                  <a:gd name="T18" fmla="*/ 9 w 27"/>
                  <a:gd name="T19" fmla="*/ 7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7 h 47"/>
                  <a:gd name="T46" fmla="*/ 19 w 27"/>
                  <a:gd name="T47" fmla="*/ 7 h 47"/>
                  <a:gd name="T48" fmla="*/ 23 w 27"/>
                  <a:gd name="T49" fmla="*/ 20 h 47"/>
                  <a:gd name="T50" fmla="*/ 25 w 27"/>
                  <a:gd name="T51" fmla="*/ 21 h 47"/>
                  <a:gd name="T52" fmla="*/ 27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9"/>
                    </a:moveTo>
                    <a:cubicBezTo>
                      <a:pt x="26" y="18"/>
                      <a:pt x="24" y="11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5" name="Freeform 1183"/>
              <p:cNvSpPr>
                <a:spLocks/>
              </p:cNvSpPr>
              <p:nvPr/>
            </p:nvSpPr>
            <p:spPr bwMode="auto">
              <a:xfrm>
                <a:off x="14458" y="560"/>
                <a:ext cx="52" cy="111"/>
              </a:xfrm>
              <a:custGeom>
                <a:avLst/>
                <a:gdLst>
                  <a:gd name="T0" fmla="*/ 22 w 22"/>
                  <a:gd name="T1" fmla="*/ 21 h 47"/>
                  <a:gd name="T2" fmla="*/ 22 w 22"/>
                  <a:gd name="T3" fmla="*/ 6 h 47"/>
                  <a:gd name="T4" fmla="*/ 16 w 22"/>
                  <a:gd name="T5" fmla="*/ 0 h 47"/>
                  <a:gd name="T6" fmla="*/ 6 w 22"/>
                  <a:gd name="T7" fmla="*/ 0 h 47"/>
                  <a:gd name="T8" fmla="*/ 0 w 22"/>
                  <a:gd name="T9" fmla="*/ 6 h 47"/>
                  <a:gd name="T10" fmla="*/ 0 w 22"/>
                  <a:gd name="T11" fmla="*/ 21 h 47"/>
                  <a:gd name="T12" fmla="*/ 2 w 22"/>
                  <a:gd name="T13" fmla="*/ 23 h 47"/>
                  <a:gd name="T14" fmla="*/ 4 w 22"/>
                  <a:gd name="T15" fmla="*/ 21 h 47"/>
                  <a:gd name="T16" fmla="*/ 4 w 22"/>
                  <a:gd name="T17" fmla="*/ 8 h 47"/>
                  <a:gd name="T18" fmla="*/ 5 w 22"/>
                  <a:gd name="T19" fmla="*/ 8 h 47"/>
                  <a:gd name="T20" fmla="*/ 5 w 22"/>
                  <a:gd name="T21" fmla="*/ 44 h 47"/>
                  <a:gd name="T22" fmla="*/ 8 w 22"/>
                  <a:gd name="T23" fmla="*/ 47 h 47"/>
                  <a:gd name="T24" fmla="*/ 11 w 22"/>
                  <a:gd name="T25" fmla="*/ 44 h 47"/>
                  <a:gd name="T26" fmla="*/ 11 w 22"/>
                  <a:gd name="T27" fmla="*/ 23 h 47"/>
                  <a:gd name="T28" fmla="*/ 12 w 22"/>
                  <a:gd name="T29" fmla="*/ 23 h 47"/>
                  <a:gd name="T30" fmla="*/ 12 w 22"/>
                  <a:gd name="T31" fmla="*/ 44 h 47"/>
                  <a:gd name="T32" fmla="*/ 14 w 22"/>
                  <a:gd name="T33" fmla="*/ 47 h 47"/>
                  <a:gd name="T34" fmla="*/ 17 w 22"/>
                  <a:gd name="T35" fmla="*/ 44 h 47"/>
                  <a:gd name="T36" fmla="*/ 17 w 22"/>
                  <a:gd name="T37" fmla="*/ 8 h 47"/>
                  <a:gd name="T38" fmla="*/ 18 w 22"/>
                  <a:gd name="T39" fmla="*/ 8 h 47"/>
                  <a:gd name="T40" fmla="*/ 18 w 22"/>
                  <a:gd name="T41" fmla="*/ 21 h 47"/>
                  <a:gd name="T42" fmla="*/ 20 w 22"/>
                  <a:gd name="T43" fmla="*/ 23 h 47"/>
                  <a:gd name="T44" fmla="*/ 22 w 22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2" y="21"/>
                    </a:move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6" name="Oval 1184"/>
              <p:cNvSpPr>
                <a:spLocks noChangeArrowheads="1"/>
              </p:cNvSpPr>
              <p:nvPr/>
            </p:nvSpPr>
            <p:spPr bwMode="auto">
              <a:xfrm>
                <a:off x="14668" y="39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7" name="Freeform 1185"/>
              <p:cNvSpPr>
                <a:spLocks/>
              </p:cNvSpPr>
              <p:nvPr/>
            </p:nvSpPr>
            <p:spPr bwMode="auto">
              <a:xfrm>
                <a:off x="14654" y="413"/>
                <a:ext cx="54" cy="112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0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8" name="Freeform 1186"/>
              <p:cNvSpPr>
                <a:spLocks/>
              </p:cNvSpPr>
              <p:nvPr/>
            </p:nvSpPr>
            <p:spPr bwMode="auto">
              <a:xfrm>
                <a:off x="14517" y="56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29" name="Freeform 1187"/>
              <p:cNvSpPr>
                <a:spLocks/>
              </p:cNvSpPr>
              <p:nvPr/>
            </p:nvSpPr>
            <p:spPr bwMode="auto">
              <a:xfrm>
                <a:off x="14453" y="41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9 h 47"/>
                  <a:gd name="T30" fmla="*/ 24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0" name="Freeform 1188"/>
              <p:cNvSpPr>
                <a:spLocks/>
              </p:cNvSpPr>
              <p:nvPr/>
            </p:nvSpPr>
            <p:spPr bwMode="auto">
              <a:xfrm>
                <a:off x="14699" y="300"/>
                <a:ext cx="14" cy="16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5 h 7"/>
                  <a:gd name="T4" fmla="*/ 4 w 6"/>
                  <a:gd name="T5" fmla="*/ 7 h 7"/>
                  <a:gd name="T6" fmla="*/ 5 w 6"/>
                  <a:gd name="T7" fmla="*/ 4 h 7"/>
                  <a:gd name="T8" fmla="*/ 4 w 6"/>
                  <a:gd name="T9" fmla="*/ 0 h 7"/>
                  <a:gd name="T10" fmla="*/ 0 w 6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1" y="3"/>
                      <a:pt x="2" y="5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5" y="6"/>
                      <a:pt x="6" y="5"/>
                      <a:pt x="5" y="4"/>
                    </a:cubicBezTo>
                    <a:cubicBezTo>
                      <a:pt x="5" y="4"/>
                      <a:pt x="5" y="2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1" name="Freeform 1189"/>
              <p:cNvSpPr>
                <a:spLocks/>
              </p:cNvSpPr>
              <p:nvPr/>
            </p:nvSpPr>
            <p:spPr bwMode="auto">
              <a:xfrm>
                <a:off x="14524" y="314"/>
                <a:ext cx="52" cy="64"/>
              </a:xfrm>
              <a:custGeom>
                <a:avLst/>
                <a:gdLst>
                  <a:gd name="T0" fmla="*/ 6 w 22"/>
                  <a:gd name="T1" fmla="*/ 8 h 27"/>
                  <a:gd name="T2" fmla="*/ 6 w 22"/>
                  <a:gd name="T3" fmla="*/ 25 h 27"/>
                  <a:gd name="T4" fmla="*/ 8 w 22"/>
                  <a:gd name="T5" fmla="*/ 27 h 27"/>
                  <a:gd name="T6" fmla="*/ 10 w 22"/>
                  <a:gd name="T7" fmla="*/ 25 h 27"/>
                  <a:gd name="T8" fmla="*/ 10 w 22"/>
                  <a:gd name="T9" fmla="*/ 8 h 27"/>
                  <a:gd name="T10" fmla="*/ 11 w 22"/>
                  <a:gd name="T11" fmla="*/ 8 h 27"/>
                  <a:gd name="T12" fmla="*/ 11 w 22"/>
                  <a:gd name="T13" fmla="*/ 25 h 27"/>
                  <a:gd name="T14" fmla="*/ 14 w 22"/>
                  <a:gd name="T15" fmla="*/ 27 h 27"/>
                  <a:gd name="T16" fmla="*/ 16 w 22"/>
                  <a:gd name="T17" fmla="*/ 25 h 27"/>
                  <a:gd name="T18" fmla="*/ 16 w 22"/>
                  <a:gd name="T19" fmla="*/ 8 h 27"/>
                  <a:gd name="T20" fmla="*/ 22 w 22"/>
                  <a:gd name="T21" fmla="*/ 8 h 27"/>
                  <a:gd name="T22" fmla="*/ 20 w 22"/>
                  <a:gd name="T23" fmla="*/ 0 h 27"/>
                  <a:gd name="T24" fmla="*/ 11 w 22"/>
                  <a:gd name="T25" fmla="*/ 1 h 27"/>
                  <a:gd name="T26" fmla="*/ 1 w 22"/>
                  <a:gd name="T27" fmla="*/ 4 h 27"/>
                  <a:gd name="T28" fmla="*/ 0 w 22"/>
                  <a:gd name="T29" fmla="*/ 8 h 27"/>
                  <a:gd name="T30" fmla="*/ 6 w 22"/>
                  <a:gd name="T3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7">
                    <a:moveTo>
                      <a:pt x="6" y="8"/>
                    </a:moveTo>
                    <a:cubicBezTo>
                      <a:pt x="6" y="16"/>
                      <a:pt x="6" y="24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23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23"/>
                      <a:pt x="11" y="25"/>
                    </a:cubicBezTo>
                    <a:cubicBezTo>
                      <a:pt x="11" y="26"/>
                      <a:pt x="12" y="27"/>
                      <a:pt x="14" y="27"/>
                    </a:cubicBezTo>
                    <a:cubicBezTo>
                      <a:pt x="15" y="27"/>
                      <a:pt x="16" y="26"/>
                      <a:pt x="16" y="25"/>
                    </a:cubicBezTo>
                    <a:cubicBezTo>
                      <a:pt x="16" y="24"/>
                      <a:pt x="16" y="16"/>
                      <a:pt x="16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5"/>
                      <a:pt x="20" y="2"/>
                      <a:pt x="20" y="0"/>
                    </a:cubicBezTo>
                    <a:cubicBezTo>
                      <a:pt x="16" y="0"/>
                      <a:pt x="14" y="1"/>
                      <a:pt x="11" y="1"/>
                    </a:cubicBezTo>
                    <a:cubicBezTo>
                      <a:pt x="7" y="2"/>
                      <a:pt x="4" y="3"/>
                      <a:pt x="1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2" name="Freeform 1190"/>
              <p:cNvSpPr>
                <a:spLocks/>
              </p:cNvSpPr>
              <p:nvPr/>
            </p:nvSpPr>
            <p:spPr bwMode="auto">
              <a:xfrm>
                <a:off x="14573" y="312"/>
                <a:ext cx="8" cy="4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3" name="Freeform 1191"/>
              <p:cNvSpPr>
                <a:spLocks/>
              </p:cNvSpPr>
              <p:nvPr/>
            </p:nvSpPr>
            <p:spPr bwMode="auto">
              <a:xfrm>
                <a:off x="14600" y="304"/>
                <a:ext cx="30" cy="74"/>
              </a:xfrm>
              <a:custGeom>
                <a:avLst/>
                <a:gdLst>
                  <a:gd name="T0" fmla="*/ 0 w 13"/>
                  <a:gd name="T1" fmla="*/ 28 h 31"/>
                  <a:gd name="T2" fmla="*/ 3 w 13"/>
                  <a:gd name="T3" fmla="*/ 31 h 31"/>
                  <a:gd name="T4" fmla="*/ 6 w 13"/>
                  <a:gd name="T5" fmla="*/ 28 h 31"/>
                  <a:gd name="T6" fmla="*/ 6 w 13"/>
                  <a:gd name="T7" fmla="*/ 7 h 31"/>
                  <a:gd name="T8" fmla="*/ 7 w 13"/>
                  <a:gd name="T9" fmla="*/ 7 h 31"/>
                  <a:gd name="T10" fmla="*/ 7 w 13"/>
                  <a:gd name="T11" fmla="*/ 28 h 31"/>
                  <a:gd name="T12" fmla="*/ 10 w 13"/>
                  <a:gd name="T13" fmla="*/ 31 h 31"/>
                  <a:gd name="T14" fmla="*/ 13 w 13"/>
                  <a:gd name="T15" fmla="*/ 28 h 31"/>
                  <a:gd name="T16" fmla="*/ 13 w 13"/>
                  <a:gd name="T17" fmla="*/ 0 h 31"/>
                  <a:gd name="T18" fmla="*/ 0 w 13"/>
                  <a:gd name="T19" fmla="*/ 2 h 31"/>
                  <a:gd name="T20" fmla="*/ 0 w 13"/>
                  <a:gd name="T21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1">
                    <a:moveTo>
                      <a:pt x="0" y="28"/>
                    </a:moveTo>
                    <a:cubicBezTo>
                      <a:pt x="0" y="29"/>
                      <a:pt x="2" y="31"/>
                      <a:pt x="3" y="31"/>
                    </a:cubicBezTo>
                    <a:cubicBezTo>
                      <a:pt x="5" y="31"/>
                      <a:pt x="6" y="29"/>
                      <a:pt x="6" y="28"/>
                    </a:cubicBezTo>
                    <a:cubicBezTo>
                      <a:pt x="6" y="26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26"/>
                      <a:pt x="7" y="28"/>
                    </a:cubicBezTo>
                    <a:cubicBezTo>
                      <a:pt x="7" y="29"/>
                      <a:pt x="8" y="31"/>
                      <a:pt x="10" y="31"/>
                    </a:cubicBezTo>
                    <a:cubicBezTo>
                      <a:pt x="11" y="31"/>
                      <a:pt x="13" y="29"/>
                      <a:pt x="13" y="28"/>
                    </a:cubicBezTo>
                    <a:cubicBezTo>
                      <a:pt x="13" y="26"/>
                      <a:pt x="13" y="10"/>
                      <a:pt x="13" y="0"/>
                    </a:cubicBezTo>
                    <a:cubicBezTo>
                      <a:pt x="8" y="1"/>
                      <a:pt x="4" y="1"/>
                      <a:pt x="0" y="2"/>
                    </a:cubicBezTo>
                    <a:cubicBezTo>
                      <a:pt x="0" y="12"/>
                      <a:pt x="0" y="26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4" name="Freeform 1192"/>
              <p:cNvSpPr>
                <a:spLocks/>
              </p:cNvSpPr>
              <p:nvPr/>
            </p:nvSpPr>
            <p:spPr bwMode="auto">
              <a:xfrm>
                <a:off x="14588" y="309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4 w 4"/>
                  <a:gd name="T3" fmla="*/ 3 h 5"/>
                  <a:gd name="T4" fmla="*/ 4 w 4"/>
                  <a:gd name="T5" fmla="*/ 0 h 5"/>
                  <a:gd name="T6" fmla="*/ 0 w 4"/>
                  <a:gd name="T7" fmla="*/ 0 h 5"/>
                  <a:gd name="T8" fmla="*/ 0 w 4"/>
                  <a:gd name="T9" fmla="*/ 3 h 5"/>
                  <a:gd name="T10" fmla="*/ 2 w 4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3" y="5"/>
                      <a:pt x="4" y="4"/>
                      <a:pt x="4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5" name="Freeform 1193"/>
              <p:cNvSpPr>
                <a:spLocks/>
              </p:cNvSpPr>
              <p:nvPr/>
            </p:nvSpPr>
            <p:spPr bwMode="auto">
              <a:xfrm>
                <a:off x="14633" y="304"/>
                <a:ext cx="9" cy="1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5 h 7"/>
                  <a:gd name="T6" fmla="*/ 4 w 4"/>
                  <a:gd name="T7" fmla="*/ 0 h 7"/>
                  <a:gd name="T8" fmla="*/ 0 w 4"/>
                  <a:gd name="T9" fmla="*/ 0 h 7"/>
                  <a:gd name="T10" fmla="*/ 0 w 4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cubicBezTo>
                      <a:pt x="0" y="6"/>
                      <a:pt x="1" y="7"/>
                      <a:pt x="2" y="7"/>
                    </a:cubicBezTo>
                    <a:cubicBezTo>
                      <a:pt x="3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4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6" name="Freeform 1194"/>
              <p:cNvSpPr>
                <a:spLocks/>
              </p:cNvSpPr>
              <p:nvPr/>
            </p:nvSpPr>
            <p:spPr bwMode="auto">
              <a:xfrm>
                <a:off x="14654" y="300"/>
                <a:ext cx="52" cy="78"/>
              </a:xfrm>
              <a:custGeom>
                <a:avLst/>
                <a:gdLst>
                  <a:gd name="T0" fmla="*/ 0 w 22"/>
                  <a:gd name="T1" fmla="*/ 14 h 33"/>
                  <a:gd name="T2" fmla="*/ 6 w 22"/>
                  <a:gd name="T3" fmla="*/ 14 h 33"/>
                  <a:gd name="T4" fmla="*/ 6 w 22"/>
                  <a:gd name="T5" fmla="*/ 31 h 33"/>
                  <a:gd name="T6" fmla="*/ 8 w 22"/>
                  <a:gd name="T7" fmla="*/ 33 h 33"/>
                  <a:gd name="T8" fmla="*/ 11 w 22"/>
                  <a:gd name="T9" fmla="*/ 31 h 33"/>
                  <a:gd name="T10" fmla="*/ 11 w 22"/>
                  <a:gd name="T11" fmla="*/ 14 h 33"/>
                  <a:gd name="T12" fmla="*/ 12 w 22"/>
                  <a:gd name="T13" fmla="*/ 14 h 33"/>
                  <a:gd name="T14" fmla="*/ 12 w 22"/>
                  <a:gd name="T15" fmla="*/ 31 h 33"/>
                  <a:gd name="T16" fmla="*/ 14 w 22"/>
                  <a:gd name="T17" fmla="*/ 33 h 33"/>
                  <a:gd name="T18" fmla="*/ 16 w 22"/>
                  <a:gd name="T19" fmla="*/ 31 h 33"/>
                  <a:gd name="T20" fmla="*/ 16 w 22"/>
                  <a:gd name="T21" fmla="*/ 14 h 33"/>
                  <a:gd name="T22" fmla="*/ 22 w 22"/>
                  <a:gd name="T23" fmla="*/ 14 h 33"/>
                  <a:gd name="T24" fmla="*/ 18 w 22"/>
                  <a:gd name="T25" fmla="*/ 0 h 33"/>
                  <a:gd name="T26" fmla="*/ 4 w 22"/>
                  <a:gd name="T27" fmla="*/ 1 h 33"/>
                  <a:gd name="T28" fmla="*/ 0 w 22"/>
                  <a:gd name="T2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33">
                    <a:moveTo>
                      <a:pt x="0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22"/>
                      <a:pt x="6" y="30"/>
                      <a:pt x="6" y="31"/>
                    </a:cubicBezTo>
                    <a:cubicBezTo>
                      <a:pt x="6" y="32"/>
                      <a:pt x="7" y="33"/>
                      <a:pt x="8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29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29"/>
                      <a:pt x="12" y="31"/>
                    </a:cubicBezTo>
                    <a:cubicBezTo>
                      <a:pt x="12" y="32"/>
                      <a:pt x="13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0"/>
                      <a:pt x="16" y="22"/>
                      <a:pt x="16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8"/>
                      <a:pt x="19" y="3"/>
                      <a:pt x="18" y="0"/>
                    </a:cubicBezTo>
                    <a:cubicBezTo>
                      <a:pt x="14" y="0"/>
                      <a:pt x="9" y="1"/>
                      <a:pt x="4" y="1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7" name="Freeform 1195"/>
              <p:cNvSpPr>
                <a:spLocks/>
              </p:cNvSpPr>
              <p:nvPr/>
            </p:nvSpPr>
            <p:spPr bwMode="auto">
              <a:xfrm>
                <a:off x="14649" y="302"/>
                <a:ext cx="12" cy="14"/>
              </a:xfrm>
              <a:custGeom>
                <a:avLst/>
                <a:gdLst>
                  <a:gd name="T0" fmla="*/ 1 w 5"/>
                  <a:gd name="T1" fmla="*/ 6 h 6"/>
                  <a:gd name="T2" fmla="*/ 3 w 5"/>
                  <a:gd name="T3" fmla="*/ 4 h 6"/>
                  <a:gd name="T4" fmla="*/ 5 w 5"/>
                  <a:gd name="T5" fmla="*/ 0 h 6"/>
                  <a:gd name="T6" fmla="*/ 1 w 5"/>
                  <a:gd name="T7" fmla="*/ 0 h 6"/>
                  <a:gd name="T8" fmla="*/ 0 w 5"/>
                  <a:gd name="T9" fmla="*/ 3 h 6"/>
                  <a:gd name="T10" fmla="*/ 1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2" y="6"/>
                      <a:pt x="3" y="5"/>
                      <a:pt x="3" y="4"/>
                    </a:cubicBezTo>
                    <a:cubicBezTo>
                      <a:pt x="4" y="4"/>
                      <a:pt x="4" y="2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8" name="Freeform 1196"/>
              <p:cNvSpPr>
                <a:spLocks/>
              </p:cNvSpPr>
              <p:nvPr/>
            </p:nvSpPr>
            <p:spPr bwMode="auto">
              <a:xfrm>
                <a:off x="14405" y="510"/>
                <a:ext cx="12" cy="15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3 h 6"/>
                  <a:gd name="T4" fmla="*/ 5 w 5"/>
                  <a:gd name="T5" fmla="*/ 0 h 6"/>
                  <a:gd name="T6" fmla="*/ 0 w 5"/>
                  <a:gd name="T7" fmla="*/ 5 h 6"/>
                  <a:gd name="T8" fmla="*/ 2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4" y="6"/>
                      <a:pt x="5" y="5"/>
                      <a:pt x="5" y="3"/>
                    </a:cubicBezTo>
                    <a:cubicBezTo>
                      <a:pt x="5" y="3"/>
                      <a:pt x="5" y="2"/>
                      <a:pt x="5" y="0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0" y="6"/>
                      <a:pt x="1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39" name="Freeform 1197"/>
              <p:cNvSpPr>
                <a:spLocks/>
              </p:cNvSpPr>
              <p:nvPr/>
            </p:nvSpPr>
            <p:spPr bwMode="auto">
              <a:xfrm>
                <a:off x="14588" y="560"/>
                <a:ext cx="54" cy="111"/>
              </a:xfrm>
              <a:custGeom>
                <a:avLst/>
                <a:gdLst>
                  <a:gd name="T0" fmla="*/ 23 w 23"/>
                  <a:gd name="T1" fmla="*/ 21 h 47"/>
                  <a:gd name="T2" fmla="*/ 23 w 23"/>
                  <a:gd name="T3" fmla="*/ 6 h 47"/>
                  <a:gd name="T4" fmla="*/ 17 w 23"/>
                  <a:gd name="T5" fmla="*/ 0 h 47"/>
                  <a:gd name="T6" fmla="*/ 6 w 23"/>
                  <a:gd name="T7" fmla="*/ 0 h 47"/>
                  <a:gd name="T8" fmla="*/ 0 w 23"/>
                  <a:gd name="T9" fmla="*/ 6 h 47"/>
                  <a:gd name="T10" fmla="*/ 0 w 23"/>
                  <a:gd name="T11" fmla="*/ 21 h 47"/>
                  <a:gd name="T12" fmla="*/ 2 w 23"/>
                  <a:gd name="T13" fmla="*/ 23 h 47"/>
                  <a:gd name="T14" fmla="*/ 4 w 23"/>
                  <a:gd name="T15" fmla="*/ 21 h 47"/>
                  <a:gd name="T16" fmla="*/ 4 w 23"/>
                  <a:gd name="T17" fmla="*/ 8 h 47"/>
                  <a:gd name="T18" fmla="*/ 5 w 23"/>
                  <a:gd name="T19" fmla="*/ 8 h 47"/>
                  <a:gd name="T20" fmla="*/ 5 w 23"/>
                  <a:gd name="T21" fmla="*/ 44 h 47"/>
                  <a:gd name="T22" fmla="*/ 8 w 23"/>
                  <a:gd name="T23" fmla="*/ 47 h 47"/>
                  <a:gd name="T24" fmla="*/ 11 w 23"/>
                  <a:gd name="T25" fmla="*/ 44 h 47"/>
                  <a:gd name="T26" fmla="*/ 11 w 23"/>
                  <a:gd name="T27" fmla="*/ 23 h 47"/>
                  <a:gd name="T28" fmla="*/ 12 w 23"/>
                  <a:gd name="T29" fmla="*/ 23 h 47"/>
                  <a:gd name="T30" fmla="*/ 12 w 23"/>
                  <a:gd name="T31" fmla="*/ 44 h 47"/>
                  <a:gd name="T32" fmla="*/ 15 w 23"/>
                  <a:gd name="T33" fmla="*/ 47 h 47"/>
                  <a:gd name="T34" fmla="*/ 18 w 23"/>
                  <a:gd name="T35" fmla="*/ 44 h 47"/>
                  <a:gd name="T36" fmla="*/ 18 w 23"/>
                  <a:gd name="T37" fmla="*/ 8 h 47"/>
                  <a:gd name="T38" fmla="*/ 19 w 23"/>
                  <a:gd name="T39" fmla="*/ 8 h 47"/>
                  <a:gd name="T40" fmla="*/ 19 w 23"/>
                  <a:gd name="T41" fmla="*/ 21 h 47"/>
                  <a:gd name="T42" fmla="*/ 21 w 23"/>
                  <a:gd name="T43" fmla="*/ 23 h 47"/>
                  <a:gd name="T44" fmla="*/ 23 w 23"/>
                  <a:gd name="T45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3" y="21"/>
                    </a:move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0" name="Freeform 1198"/>
              <p:cNvSpPr>
                <a:spLocks/>
              </p:cNvSpPr>
              <p:nvPr/>
            </p:nvSpPr>
            <p:spPr bwMode="auto">
              <a:xfrm>
                <a:off x="14488" y="359"/>
                <a:ext cx="10" cy="19"/>
              </a:xfrm>
              <a:custGeom>
                <a:avLst/>
                <a:gdLst>
                  <a:gd name="T0" fmla="*/ 4 w 4"/>
                  <a:gd name="T1" fmla="*/ 5 h 8"/>
                  <a:gd name="T2" fmla="*/ 4 w 4"/>
                  <a:gd name="T3" fmla="*/ 0 h 8"/>
                  <a:gd name="T4" fmla="*/ 1 w 4"/>
                  <a:gd name="T5" fmla="*/ 5 h 8"/>
                  <a:gd name="T6" fmla="*/ 0 w 4"/>
                  <a:gd name="T7" fmla="*/ 7 h 8"/>
                  <a:gd name="T8" fmla="*/ 1 w 4"/>
                  <a:gd name="T9" fmla="*/ 8 h 8"/>
                  <a:gd name="T10" fmla="*/ 4 w 4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5"/>
                    </a:moveTo>
                    <a:cubicBezTo>
                      <a:pt x="4" y="4"/>
                      <a:pt x="4" y="2"/>
                      <a:pt x="4" y="0"/>
                    </a:cubicBezTo>
                    <a:cubicBezTo>
                      <a:pt x="3" y="1"/>
                      <a:pt x="3" y="3"/>
                      <a:pt x="1" y="5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4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1" name="Freeform 1199"/>
              <p:cNvSpPr>
                <a:spLocks/>
              </p:cNvSpPr>
              <p:nvPr/>
            </p:nvSpPr>
            <p:spPr bwMode="auto">
              <a:xfrm>
                <a:off x="14415" y="451"/>
                <a:ext cx="19" cy="74"/>
              </a:xfrm>
              <a:custGeom>
                <a:avLst/>
                <a:gdLst>
                  <a:gd name="T0" fmla="*/ 1 w 8"/>
                  <a:gd name="T1" fmla="*/ 5 h 31"/>
                  <a:gd name="T2" fmla="*/ 1 w 8"/>
                  <a:gd name="T3" fmla="*/ 12 h 31"/>
                  <a:gd name="T4" fmla="*/ 1 w 8"/>
                  <a:gd name="T5" fmla="*/ 7 h 31"/>
                  <a:gd name="T6" fmla="*/ 2 w 8"/>
                  <a:gd name="T7" fmla="*/ 7 h 31"/>
                  <a:gd name="T8" fmla="*/ 2 w 8"/>
                  <a:gd name="T9" fmla="*/ 17 h 31"/>
                  <a:gd name="T10" fmla="*/ 2 w 8"/>
                  <a:gd name="T11" fmla="*/ 23 h 31"/>
                  <a:gd name="T12" fmla="*/ 2 w 8"/>
                  <a:gd name="T13" fmla="*/ 28 h 31"/>
                  <a:gd name="T14" fmla="*/ 5 w 8"/>
                  <a:gd name="T15" fmla="*/ 31 h 31"/>
                  <a:gd name="T16" fmla="*/ 8 w 8"/>
                  <a:gd name="T17" fmla="*/ 28 h 31"/>
                  <a:gd name="T18" fmla="*/ 8 w 8"/>
                  <a:gd name="T19" fmla="*/ 0 h 31"/>
                  <a:gd name="T20" fmla="*/ 1 w 8"/>
                  <a:gd name="T21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1">
                    <a:moveTo>
                      <a:pt x="1" y="5"/>
                    </a:moveTo>
                    <a:cubicBezTo>
                      <a:pt x="0" y="7"/>
                      <a:pt x="0" y="9"/>
                      <a:pt x="1" y="12"/>
                    </a:cubicBezTo>
                    <a:cubicBezTo>
                      <a:pt x="1" y="9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12"/>
                      <a:pt x="2" y="17"/>
                    </a:cubicBezTo>
                    <a:cubicBezTo>
                      <a:pt x="2" y="20"/>
                      <a:pt x="2" y="21"/>
                      <a:pt x="2" y="23"/>
                    </a:cubicBezTo>
                    <a:cubicBezTo>
                      <a:pt x="2" y="26"/>
                      <a:pt x="2" y="28"/>
                      <a:pt x="2" y="28"/>
                    </a:cubicBezTo>
                    <a:cubicBezTo>
                      <a:pt x="2" y="30"/>
                      <a:pt x="3" y="31"/>
                      <a:pt x="5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8" y="27"/>
                      <a:pt x="8" y="10"/>
                      <a:pt x="8" y="0"/>
                    </a:cubicBezTo>
                    <a:cubicBezTo>
                      <a:pt x="5" y="1"/>
                      <a:pt x="3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2" name="Oval 1200"/>
              <p:cNvSpPr>
                <a:spLocks noChangeArrowheads="1"/>
              </p:cNvSpPr>
              <p:nvPr/>
            </p:nvSpPr>
            <p:spPr bwMode="auto">
              <a:xfrm>
                <a:off x="14604" y="536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3" name="Freeform 1201"/>
              <p:cNvSpPr>
                <a:spLocks/>
              </p:cNvSpPr>
              <p:nvPr/>
            </p:nvSpPr>
            <p:spPr bwMode="auto">
              <a:xfrm>
                <a:off x="14472" y="390"/>
                <a:ext cx="23" cy="21"/>
              </a:xfrm>
              <a:custGeom>
                <a:avLst/>
                <a:gdLst>
                  <a:gd name="T0" fmla="*/ 5 w 10"/>
                  <a:gd name="T1" fmla="*/ 9 h 9"/>
                  <a:gd name="T2" fmla="*/ 10 w 10"/>
                  <a:gd name="T3" fmla="*/ 5 h 9"/>
                  <a:gd name="T4" fmla="*/ 5 w 10"/>
                  <a:gd name="T5" fmla="*/ 0 h 9"/>
                  <a:gd name="T6" fmla="*/ 3 w 10"/>
                  <a:gd name="T7" fmla="*/ 0 h 9"/>
                  <a:gd name="T8" fmla="*/ 0 w 10"/>
                  <a:gd name="T9" fmla="*/ 4 h 9"/>
                  <a:gd name="T10" fmla="*/ 0 w 10"/>
                  <a:gd name="T11" fmla="*/ 5 h 9"/>
                  <a:gd name="T12" fmla="*/ 5 w 10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7"/>
                      <a:pt x="3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044" name="Freeform 1202"/>
              <p:cNvSpPr>
                <a:spLocks/>
              </p:cNvSpPr>
              <p:nvPr/>
            </p:nvSpPr>
            <p:spPr bwMode="auto">
              <a:xfrm>
                <a:off x="14436" y="442"/>
                <a:ext cx="10" cy="26"/>
              </a:xfrm>
              <a:custGeom>
                <a:avLst/>
                <a:gdLst>
                  <a:gd name="T0" fmla="*/ 0 w 4"/>
                  <a:gd name="T1" fmla="*/ 9 h 11"/>
                  <a:gd name="T2" fmla="*/ 2 w 4"/>
                  <a:gd name="T3" fmla="*/ 11 h 11"/>
                  <a:gd name="T4" fmla="*/ 4 w 4"/>
                  <a:gd name="T5" fmla="*/ 9 h 11"/>
                  <a:gd name="T6" fmla="*/ 4 w 4"/>
                  <a:gd name="T7" fmla="*/ 0 h 11"/>
                  <a:gd name="T8" fmla="*/ 0 w 4"/>
                  <a:gd name="T9" fmla="*/ 3 h 11"/>
                  <a:gd name="T10" fmla="*/ 0 w 4"/>
                  <a:gd name="T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8"/>
                      <a:pt x="4" y="4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6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7" name="Group 1404"/>
            <p:cNvGrpSpPr>
              <a:grpSpLocks/>
            </p:cNvGrpSpPr>
            <p:nvPr/>
          </p:nvGrpSpPr>
          <p:grpSpPr bwMode="auto">
            <a:xfrm>
              <a:off x="19885026" y="957263"/>
              <a:ext cx="4159250" cy="1506538"/>
              <a:chOff x="12526" y="603"/>
              <a:chExt cx="2620" cy="949"/>
            </a:xfrm>
            <a:solidFill>
              <a:schemeClr val="tx1">
                <a:lumMod val="75000"/>
              </a:schemeClr>
            </a:solidFill>
          </p:grpSpPr>
          <p:sp>
            <p:nvSpPr>
              <p:cNvPr id="645" name="Freeform 1204"/>
              <p:cNvSpPr>
                <a:spLocks/>
              </p:cNvSpPr>
              <p:nvPr/>
            </p:nvSpPr>
            <p:spPr bwMode="auto">
              <a:xfrm>
                <a:off x="12974" y="652"/>
                <a:ext cx="9" cy="19"/>
              </a:xfrm>
              <a:custGeom>
                <a:avLst/>
                <a:gdLst>
                  <a:gd name="T0" fmla="*/ 2 w 4"/>
                  <a:gd name="T1" fmla="*/ 8 h 8"/>
                  <a:gd name="T2" fmla="*/ 4 w 4"/>
                  <a:gd name="T3" fmla="*/ 6 h 8"/>
                  <a:gd name="T4" fmla="*/ 4 w 4"/>
                  <a:gd name="T5" fmla="*/ 4 h 8"/>
                  <a:gd name="T6" fmla="*/ 0 w 4"/>
                  <a:gd name="T7" fmla="*/ 0 h 8"/>
                  <a:gd name="T8" fmla="*/ 0 w 4"/>
                  <a:gd name="T9" fmla="*/ 6 h 8"/>
                  <a:gd name="T10" fmla="*/ 2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3" y="8"/>
                      <a:pt x="4" y="7"/>
                      <a:pt x="4" y="6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3" y="3"/>
                      <a:pt x="1" y="1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6" name="Freeform 1205"/>
              <p:cNvSpPr>
                <a:spLocks/>
              </p:cNvSpPr>
              <p:nvPr/>
            </p:nvSpPr>
            <p:spPr bwMode="auto">
              <a:xfrm>
                <a:off x="12986" y="664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3 h 3"/>
                  <a:gd name="T6" fmla="*/ 0 w 4"/>
                  <a:gd name="T7" fmla="*/ 0 h 3"/>
                  <a:gd name="T8" fmla="*/ 0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7" name="Freeform 1206"/>
              <p:cNvSpPr>
                <a:spLocks/>
              </p:cNvSpPr>
              <p:nvPr/>
            </p:nvSpPr>
            <p:spPr bwMode="auto">
              <a:xfrm>
                <a:off x="12905" y="605"/>
                <a:ext cx="29" cy="66"/>
              </a:xfrm>
              <a:custGeom>
                <a:avLst/>
                <a:gdLst>
                  <a:gd name="T0" fmla="*/ 0 w 12"/>
                  <a:gd name="T1" fmla="*/ 25 h 28"/>
                  <a:gd name="T2" fmla="*/ 2 w 12"/>
                  <a:gd name="T3" fmla="*/ 28 h 28"/>
                  <a:gd name="T4" fmla="*/ 5 w 12"/>
                  <a:gd name="T5" fmla="*/ 25 h 28"/>
                  <a:gd name="T6" fmla="*/ 5 w 12"/>
                  <a:gd name="T7" fmla="*/ 4 h 28"/>
                  <a:gd name="T8" fmla="*/ 6 w 12"/>
                  <a:gd name="T9" fmla="*/ 4 h 28"/>
                  <a:gd name="T10" fmla="*/ 6 w 12"/>
                  <a:gd name="T11" fmla="*/ 25 h 28"/>
                  <a:gd name="T12" fmla="*/ 9 w 12"/>
                  <a:gd name="T13" fmla="*/ 28 h 28"/>
                  <a:gd name="T14" fmla="*/ 12 w 12"/>
                  <a:gd name="T15" fmla="*/ 25 h 28"/>
                  <a:gd name="T16" fmla="*/ 12 w 12"/>
                  <a:gd name="T17" fmla="*/ 7 h 28"/>
                  <a:gd name="T18" fmla="*/ 0 w 12"/>
                  <a:gd name="T19" fmla="*/ 0 h 28"/>
                  <a:gd name="T20" fmla="*/ 0 w 12"/>
                  <a:gd name="T2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8">
                    <a:moveTo>
                      <a:pt x="0" y="25"/>
                    </a:moveTo>
                    <a:cubicBezTo>
                      <a:pt x="0" y="27"/>
                      <a:pt x="1" y="28"/>
                      <a:pt x="2" y="28"/>
                    </a:cubicBezTo>
                    <a:cubicBezTo>
                      <a:pt x="4" y="28"/>
                      <a:pt x="5" y="27"/>
                      <a:pt x="5" y="25"/>
                    </a:cubicBezTo>
                    <a:cubicBezTo>
                      <a:pt x="5" y="23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23"/>
                      <a:pt x="6" y="25"/>
                    </a:cubicBezTo>
                    <a:cubicBezTo>
                      <a:pt x="6" y="27"/>
                      <a:pt x="8" y="28"/>
                      <a:pt x="9" y="28"/>
                    </a:cubicBezTo>
                    <a:cubicBezTo>
                      <a:pt x="11" y="28"/>
                      <a:pt x="12" y="27"/>
                      <a:pt x="12" y="25"/>
                    </a:cubicBezTo>
                    <a:cubicBezTo>
                      <a:pt x="12" y="24"/>
                      <a:pt x="12" y="16"/>
                      <a:pt x="12" y="7"/>
                    </a:cubicBezTo>
                    <a:cubicBezTo>
                      <a:pt x="7" y="4"/>
                      <a:pt x="3" y="1"/>
                      <a:pt x="0" y="0"/>
                    </a:cubicBezTo>
                    <a:cubicBezTo>
                      <a:pt x="0" y="10"/>
                      <a:pt x="0" y="24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8" name="Freeform 1207"/>
              <p:cNvSpPr>
                <a:spLocks/>
              </p:cNvSpPr>
              <p:nvPr/>
            </p:nvSpPr>
            <p:spPr bwMode="auto">
              <a:xfrm>
                <a:off x="12853" y="610"/>
                <a:ext cx="26" cy="61"/>
              </a:xfrm>
              <a:custGeom>
                <a:avLst/>
                <a:gdLst>
                  <a:gd name="T0" fmla="*/ 0 w 11"/>
                  <a:gd name="T1" fmla="*/ 7 h 26"/>
                  <a:gd name="T2" fmla="*/ 1 w 11"/>
                  <a:gd name="T3" fmla="*/ 7 h 26"/>
                  <a:gd name="T4" fmla="*/ 1 w 11"/>
                  <a:gd name="T5" fmla="*/ 24 h 26"/>
                  <a:gd name="T6" fmla="*/ 3 w 11"/>
                  <a:gd name="T7" fmla="*/ 26 h 26"/>
                  <a:gd name="T8" fmla="*/ 5 w 11"/>
                  <a:gd name="T9" fmla="*/ 24 h 26"/>
                  <a:gd name="T10" fmla="*/ 5 w 11"/>
                  <a:gd name="T11" fmla="*/ 7 h 26"/>
                  <a:gd name="T12" fmla="*/ 11 w 11"/>
                  <a:gd name="T13" fmla="*/ 7 h 26"/>
                  <a:gd name="T14" fmla="*/ 9 w 11"/>
                  <a:gd name="T15" fmla="*/ 0 h 26"/>
                  <a:gd name="T16" fmla="*/ 0 w 1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6">
                    <a:moveTo>
                      <a:pt x="0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22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5"/>
                      <a:pt x="5" y="24"/>
                    </a:cubicBezTo>
                    <a:cubicBezTo>
                      <a:pt x="5" y="23"/>
                      <a:pt x="5" y="15"/>
                      <a:pt x="5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4"/>
                      <a:pt x="10" y="2"/>
                      <a:pt x="9" y="0"/>
                    </a:cubicBezTo>
                    <a:cubicBezTo>
                      <a:pt x="6" y="1"/>
                      <a:pt x="3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9" name="Freeform 1208"/>
              <p:cNvSpPr>
                <a:spLocks/>
              </p:cNvSpPr>
              <p:nvPr/>
            </p:nvSpPr>
            <p:spPr bwMode="auto">
              <a:xfrm>
                <a:off x="12841" y="629"/>
                <a:ext cx="12" cy="42"/>
              </a:xfrm>
              <a:custGeom>
                <a:avLst/>
                <a:gdLst>
                  <a:gd name="T0" fmla="*/ 2 w 5"/>
                  <a:gd name="T1" fmla="*/ 18 h 18"/>
                  <a:gd name="T2" fmla="*/ 5 w 5"/>
                  <a:gd name="T3" fmla="*/ 16 h 18"/>
                  <a:gd name="T4" fmla="*/ 5 w 5"/>
                  <a:gd name="T5" fmla="*/ 0 h 18"/>
                  <a:gd name="T6" fmla="*/ 0 w 5"/>
                  <a:gd name="T7" fmla="*/ 7 h 18"/>
                  <a:gd name="T8" fmla="*/ 0 w 5"/>
                  <a:gd name="T9" fmla="*/ 16 h 18"/>
                  <a:gd name="T10" fmla="*/ 2 w 5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8">
                    <a:moveTo>
                      <a:pt x="2" y="18"/>
                    </a:moveTo>
                    <a:cubicBezTo>
                      <a:pt x="4" y="18"/>
                      <a:pt x="5" y="17"/>
                      <a:pt x="5" y="16"/>
                    </a:cubicBezTo>
                    <a:cubicBezTo>
                      <a:pt x="5" y="14"/>
                      <a:pt x="5" y="2"/>
                      <a:pt x="5" y="0"/>
                    </a:cubicBezTo>
                    <a:cubicBezTo>
                      <a:pt x="3" y="2"/>
                      <a:pt x="2" y="4"/>
                      <a:pt x="0" y="7"/>
                    </a:cubicBezTo>
                    <a:cubicBezTo>
                      <a:pt x="0" y="12"/>
                      <a:pt x="0" y="15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0" name="Freeform 1209"/>
              <p:cNvSpPr>
                <a:spLocks/>
              </p:cNvSpPr>
              <p:nvPr/>
            </p:nvSpPr>
            <p:spPr bwMode="auto">
              <a:xfrm>
                <a:off x="12891" y="603"/>
                <a:ext cx="12" cy="11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3 h 5"/>
                  <a:gd name="T4" fmla="*/ 5 w 5"/>
                  <a:gd name="T5" fmla="*/ 0 h 5"/>
                  <a:gd name="T6" fmla="*/ 3 w 5"/>
                  <a:gd name="T7" fmla="*/ 0 h 5"/>
                  <a:gd name="T8" fmla="*/ 0 w 5"/>
                  <a:gd name="T9" fmla="*/ 0 h 5"/>
                  <a:gd name="T10" fmla="*/ 0 w 5"/>
                  <a:gd name="T11" fmla="*/ 3 h 5"/>
                  <a:gd name="T12" fmla="*/ 3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4" y="5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1" name="Freeform 1210"/>
              <p:cNvSpPr>
                <a:spLocks/>
              </p:cNvSpPr>
              <p:nvPr/>
            </p:nvSpPr>
            <p:spPr bwMode="auto">
              <a:xfrm>
                <a:off x="12877" y="605"/>
                <a:ext cx="9" cy="5"/>
              </a:xfrm>
              <a:custGeom>
                <a:avLst/>
                <a:gdLst>
                  <a:gd name="T0" fmla="*/ 2 w 4"/>
                  <a:gd name="T1" fmla="*/ 2 h 2"/>
                  <a:gd name="T2" fmla="*/ 3 w 4"/>
                  <a:gd name="T3" fmla="*/ 0 h 2"/>
                  <a:gd name="T4" fmla="*/ 0 w 4"/>
                  <a:gd name="T5" fmla="*/ 1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3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2" name="Freeform 1211"/>
              <p:cNvSpPr>
                <a:spLocks/>
              </p:cNvSpPr>
              <p:nvPr/>
            </p:nvSpPr>
            <p:spPr bwMode="auto">
              <a:xfrm>
                <a:off x="14905" y="707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0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3" name="Oval 1212"/>
              <p:cNvSpPr>
                <a:spLocks noChangeArrowheads="1"/>
              </p:cNvSpPr>
              <p:nvPr/>
            </p:nvSpPr>
            <p:spPr bwMode="auto">
              <a:xfrm>
                <a:off x="14796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4" name="Freeform 1213"/>
              <p:cNvSpPr>
                <a:spLocks/>
              </p:cNvSpPr>
              <p:nvPr/>
            </p:nvSpPr>
            <p:spPr bwMode="auto">
              <a:xfrm>
                <a:off x="14713" y="1000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5" name="Oval 1214"/>
              <p:cNvSpPr>
                <a:spLocks noChangeArrowheads="1"/>
              </p:cNvSpPr>
              <p:nvPr/>
            </p:nvSpPr>
            <p:spPr bwMode="auto">
              <a:xfrm>
                <a:off x="14926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6" name="Oval 1215"/>
              <p:cNvSpPr>
                <a:spLocks noChangeArrowheads="1"/>
              </p:cNvSpPr>
              <p:nvPr/>
            </p:nvSpPr>
            <p:spPr bwMode="auto">
              <a:xfrm>
                <a:off x="14926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7" name="Oval 1216"/>
              <p:cNvSpPr>
                <a:spLocks noChangeArrowheads="1"/>
              </p:cNvSpPr>
              <p:nvPr/>
            </p:nvSpPr>
            <p:spPr bwMode="auto">
              <a:xfrm>
                <a:off x="14730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8" name="Freeform 1217"/>
              <p:cNvSpPr>
                <a:spLocks/>
              </p:cNvSpPr>
              <p:nvPr/>
            </p:nvSpPr>
            <p:spPr bwMode="auto">
              <a:xfrm>
                <a:off x="14775" y="1000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8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7 h 47"/>
                  <a:gd name="T16" fmla="*/ 9 w 27"/>
                  <a:gd name="T17" fmla="*/ 7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59" name="Freeform 1218"/>
              <p:cNvSpPr>
                <a:spLocks/>
              </p:cNvSpPr>
              <p:nvPr/>
            </p:nvSpPr>
            <p:spPr bwMode="auto">
              <a:xfrm>
                <a:off x="14779" y="853"/>
                <a:ext cx="55" cy="112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5 w 23"/>
                  <a:gd name="T11" fmla="*/ 8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0" name="Freeform 1219"/>
              <p:cNvSpPr>
                <a:spLocks/>
              </p:cNvSpPr>
              <p:nvPr/>
            </p:nvSpPr>
            <p:spPr bwMode="auto">
              <a:xfrm>
                <a:off x="15037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0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8 w 27"/>
                  <a:gd name="T27" fmla="*/ 44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1" name="Oval 1220"/>
              <p:cNvSpPr>
                <a:spLocks noChangeArrowheads="1"/>
              </p:cNvSpPr>
              <p:nvPr/>
            </p:nvSpPr>
            <p:spPr bwMode="auto">
              <a:xfrm>
                <a:off x="15056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2" name="Oval 1221"/>
              <p:cNvSpPr>
                <a:spLocks noChangeArrowheads="1"/>
              </p:cNvSpPr>
              <p:nvPr/>
            </p:nvSpPr>
            <p:spPr bwMode="auto">
              <a:xfrm>
                <a:off x="14992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3" name="Freeform 1222"/>
              <p:cNvSpPr>
                <a:spLocks/>
              </p:cNvSpPr>
              <p:nvPr/>
            </p:nvSpPr>
            <p:spPr bwMode="auto">
              <a:xfrm>
                <a:off x="14910" y="853"/>
                <a:ext cx="54" cy="112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5 w 23"/>
                  <a:gd name="T11" fmla="*/ 21 h 47"/>
                  <a:gd name="T12" fmla="*/ 5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4" name="Freeform 1223"/>
              <p:cNvSpPr>
                <a:spLocks/>
              </p:cNvSpPr>
              <p:nvPr/>
            </p:nvSpPr>
            <p:spPr bwMode="auto">
              <a:xfrm>
                <a:off x="14905" y="1000"/>
                <a:ext cx="64" cy="66"/>
              </a:xfrm>
              <a:custGeom>
                <a:avLst/>
                <a:gdLst>
                  <a:gd name="T0" fmla="*/ 20 w 27"/>
                  <a:gd name="T1" fmla="*/ 7 h 28"/>
                  <a:gd name="T2" fmla="*/ 23 w 27"/>
                  <a:gd name="T3" fmla="*/ 20 h 28"/>
                  <a:gd name="T4" fmla="*/ 26 w 27"/>
                  <a:gd name="T5" fmla="*/ 21 h 28"/>
                  <a:gd name="T6" fmla="*/ 27 w 27"/>
                  <a:gd name="T7" fmla="*/ 18 h 28"/>
                  <a:gd name="T8" fmla="*/ 23 w 27"/>
                  <a:gd name="T9" fmla="*/ 5 h 28"/>
                  <a:gd name="T10" fmla="*/ 18 w 27"/>
                  <a:gd name="T11" fmla="*/ 0 h 28"/>
                  <a:gd name="T12" fmla="*/ 10 w 27"/>
                  <a:gd name="T13" fmla="*/ 0 h 28"/>
                  <a:gd name="T14" fmla="*/ 5 w 27"/>
                  <a:gd name="T15" fmla="*/ 5 h 28"/>
                  <a:gd name="T16" fmla="*/ 0 w 27"/>
                  <a:gd name="T17" fmla="*/ 18 h 28"/>
                  <a:gd name="T18" fmla="*/ 2 w 27"/>
                  <a:gd name="T19" fmla="*/ 21 h 28"/>
                  <a:gd name="T20" fmla="*/ 4 w 27"/>
                  <a:gd name="T21" fmla="*/ 20 h 28"/>
                  <a:gd name="T22" fmla="*/ 8 w 27"/>
                  <a:gd name="T23" fmla="*/ 7 h 28"/>
                  <a:gd name="T24" fmla="*/ 9 w 27"/>
                  <a:gd name="T25" fmla="*/ 7 h 28"/>
                  <a:gd name="T26" fmla="*/ 3 w 27"/>
                  <a:gd name="T27" fmla="*/ 28 h 28"/>
                  <a:gd name="T28" fmla="*/ 5 w 27"/>
                  <a:gd name="T29" fmla="*/ 28 h 28"/>
                  <a:gd name="T30" fmla="*/ 5 w 27"/>
                  <a:gd name="T31" fmla="*/ 28 h 28"/>
                  <a:gd name="T32" fmla="*/ 24 w 27"/>
                  <a:gd name="T33" fmla="*/ 25 h 28"/>
                  <a:gd name="T34" fmla="*/ 19 w 27"/>
                  <a:gd name="T35" fmla="*/ 7 h 28"/>
                  <a:gd name="T36" fmla="*/ 20 w 27"/>
                  <a:gd name="T3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8">
                    <a:moveTo>
                      <a:pt x="20" y="7"/>
                    </a:move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6"/>
                      <a:pt x="16" y="26"/>
                      <a:pt x="24" y="2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5" name="Oval 1224"/>
              <p:cNvSpPr>
                <a:spLocks noChangeArrowheads="1"/>
              </p:cNvSpPr>
              <p:nvPr/>
            </p:nvSpPr>
            <p:spPr bwMode="auto">
              <a:xfrm>
                <a:off x="14926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6" name="Freeform 1225"/>
              <p:cNvSpPr>
                <a:spLocks/>
              </p:cNvSpPr>
              <p:nvPr/>
            </p:nvSpPr>
            <p:spPr bwMode="auto">
              <a:xfrm>
                <a:off x="14976" y="707"/>
                <a:ext cx="54" cy="109"/>
              </a:xfrm>
              <a:custGeom>
                <a:avLst/>
                <a:gdLst>
                  <a:gd name="T0" fmla="*/ 2 w 23"/>
                  <a:gd name="T1" fmla="*/ 23 h 46"/>
                  <a:gd name="T2" fmla="*/ 4 w 23"/>
                  <a:gd name="T3" fmla="*/ 20 h 46"/>
                  <a:gd name="T4" fmla="*/ 4 w 23"/>
                  <a:gd name="T5" fmla="*/ 7 h 46"/>
                  <a:gd name="T6" fmla="*/ 5 w 23"/>
                  <a:gd name="T7" fmla="*/ 7 h 46"/>
                  <a:gd name="T8" fmla="*/ 5 w 23"/>
                  <a:gd name="T9" fmla="*/ 44 h 46"/>
                  <a:gd name="T10" fmla="*/ 8 w 23"/>
                  <a:gd name="T11" fmla="*/ 46 h 46"/>
                  <a:gd name="T12" fmla="*/ 11 w 23"/>
                  <a:gd name="T13" fmla="*/ 44 h 46"/>
                  <a:gd name="T14" fmla="*/ 11 w 23"/>
                  <a:gd name="T15" fmla="*/ 23 h 46"/>
                  <a:gd name="T16" fmla="*/ 12 w 23"/>
                  <a:gd name="T17" fmla="*/ 23 h 46"/>
                  <a:gd name="T18" fmla="*/ 12 w 23"/>
                  <a:gd name="T19" fmla="*/ 44 h 46"/>
                  <a:gd name="T20" fmla="*/ 15 w 23"/>
                  <a:gd name="T21" fmla="*/ 46 h 46"/>
                  <a:gd name="T22" fmla="*/ 18 w 23"/>
                  <a:gd name="T23" fmla="*/ 44 h 46"/>
                  <a:gd name="T24" fmla="*/ 18 w 23"/>
                  <a:gd name="T25" fmla="*/ 7 h 46"/>
                  <a:gd name="T26" fmla="*/ 19 w 23"/>
                  <a:gd name="T27" fmla="*/ 7 h 46"/>
                  <a:gd name="T28" fmla="*/ 19 w 23"/>
                  <a:gd name="T29" fmla="*/ 20 h 46"/>
                  <a:gd name="T30" fmla="*/ 21 w 23"/>
                  <a:gd name="T31" fmla="*/ 23 h 46"/>
                  <a:gd name="T32" fmla="*/ 23 w 23"/>
                  <a:gd name="T33" fmla="*/ 20 h 46"/>
                  <a:gd name="T34" fmla="*/ 23 w 23"/>
                  <a:gd name="T35" fmla="*/ 6 h 46"/>
                  <a:gd name="T36" fmla="*/ 17 w 23"/>
                  <a:gd name="T37" fmla="*/ 0 h 46"/>
                  <a:gd name="T38" fmla="*/ 6 w 23"/>
                  <a:gd name="T39" fmla="*/ 0 h 46"/>
                  <a:gd name="T40" fmla="*/ 0 w 23"/>
                  <a:gd name="T41" fmla="*/ 6 h 46"/>
                  <a:gd name="T42" fmla="*/ 0 w 23"/>
                  <a:gd name="T43" fmla="*/ 20 h 46"/>
                  <a:gd name="T44" fmla="*/ 2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" y="23"/>
                    </a:move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7" name="Oval 1226"/>
              <p:cNvSpPr>
                <a:spLocks noChangeArrowheads="1"/>
              </p:cNvSpPr>
              <p:nvPr/>
            </p:nvSpPr>
            <p:spPr bwMode="auto">
              <a:xfrm>
                <a:off x="14992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8" name="Freeform 1227"/>
              <p:cNvSpPr>
                <a:spLocks/>
              </p:cNvSpPr>
              <p:nvPr/>
            </p:nvSpPr>
            <p:spPr bwMode="auto">
              <a:xfrm>
                <a:off x="15056" y="683"/>
                <a:ext cx="24" cy="21"/>
              </a:xfrm>
              <a:custGeom>
                <a:avLst/>
                <a:gdLst>
                  <a:gd name="T0" fmla="*/ 5 w 10"/>
                  <a:gd name="T1" fmla="*/ 9 h 9"/>
                  <a:gd name="T2" fmla="*/ 10 w 10"/>
                  <a:gd name="T3" fmla="*/ 4 h 9"/>
                  <a:gd name="T4" fmla="*/ 8 w 10"/>
                  <a:gd name="T5" fmla="*/ 0 h 9"/>
                  <a:gd name="T6" fmla="*/ 0 w 10"/>
                  <a:gd name="T7" fmla="*/ 4 h 9"/>
                  <a:gd name="T8" fmla="*/ 0 w 10"/>
                  <a:gd name="T9" fmla="*/ 4 h 9"/>
                  <a:gd name="T10" fmla="*/ 5 w 10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8" y="9"/>
                      <a:pt x="10" y="7"/>
                      <a:pt x="10" y="4"/>
                    </a:cubicBezTo>
                    <a:cubicBezTo>
                      <a:pt x="10" y="2"/>
                      <a:pt x="9" y="1"/>
                      <a:pt x="8" y="0"/>
                    </a:cubicBezTo>
                    <a:cubicBezTo>
                      <a:pt x="5" y="1"/>
                      <a:pt x="3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3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69" name="Freeform 1228"/>
              <p:cNvSpPr>
                <a:spLocks/>
              </p:cNvSpPr>
              <p:nvPr/>
            </p:nvSpPr>
            <p:spPr bwMode="auto">
              <a:xfrm>
                <a:off x="15123" y="830"/>
                <a:ext cx="11" cy="21"/>
              </a:xfrm>
              <a:custGeom>
                <a:avLst/>
                <a:gdLst>
                  <a:gd name="T0" fmla="*/ 0 w 5"/>
                  <a:gd name="T1" fmla="*/ 4 h 9"/>
                  <a:gd name="T2" fmla="*/ 3 w 5"/>
                  <a:gd name="T3" fmla="*/ 9 h 9"/>
                  <a:gd name="T4" fmla="*/ 4 w 5"/>
                  <a:gd name="T5" fmla="*/ 7 h 9"/>
                  <a:gd name="T6" fmla="*/ 5 w 5"/>
                  <a:gd name="T7" fmla="*/ 0 h 9"/>
                  <a:gd name="T8" fmla="*/ 5 w 5"/>
                  <a:gd name="T9" fmla="*/ 0 h 9"/>
                  <a:gd name="T10" fmla="*/ 0 w 5"/>
                  <a:gd name="T1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0" y="4"/>
                    </a:moveTo>
                    <a:cubicBezTo>
                      <a:pt x="0" y="6"/>
                      <a:pt x="1" y="8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5"/>
                      <a:pt x="4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0" name="Freeform 1229"/>
              <p:cNvSpPr>
                <a:spLocks/>
              </p:cNvSpPr>
              <p:nvPr/>
            </p:nvSpPr>
            <p:spPr bwMode="auto">
              <a:xfrm>
                <a:off x="15106" y="707"/>
                <a:ext cx="40" cy="109"/>
              </a:xfrm>
              <a:custGeom>
                <a:avLst/>
                <a:gdLst>
                  <a:gd name="T0" fmla="*/ 0 w 17"/>
                  <a:gd name="T1" fmla="*/ 6 h 46"/>
                  <a:gd name="T2" fmla="*/ 0 w 17"/>
                  <a:gd name="T3" fmla="*/ 20 h 46"/>
                  <a:gd name="T4" fmla="*/ 3 w 17"/>
                  <a:gd name="T5" fmla="*/ 23 h 46"/>
                  <a:gd name="T6" fmla="*/ 5 w 17"/>
                  <a:gd name="T7" fmla="*/ 20 h 46"/>
                  <a:gd name="T8" fmla="*/ 5 w 17"/>
                  <a:gd name="T9" fmla="*/ 7 h 46"/>
                  <a:gd name="T10" fmla="*/ 6 w 17"/>
                  <a:gd name="T11" fmla="*/ 7 h 46"/>
                  <a:gd name="T12" fmla="*/ 6 w 17"/>
                  <a:gd name="T13" fmla="*/ 44 h 46"/>
                  <a:gd name="T14" fmla="*/ 8 w 17"/>
                  <a:gd name="T15" fmla="*/ 46 h 46"/>
                  <a:gd name="T16" fmla="*/ 11 w 17"/>
                  <a:gd name="T17" fmla="*/ 44 h 46"/>
                  <a:gd name="T18" fmla="*/ 11 w 17"/>
                  <a:gd name="T19" fmla="*/ 23 h 46"/>
                  <a:gd name="T20" fmla="*/ 12 w 17"/>
                  <a:gd name="T21" fmla="*/ 23 h 46"/>
                  <a:gd name="T22" fmla="*/ 12 w 17"/>
                  <a:gd name="T23" fmla="*/ 44 h 46"/>
                  <a:gd name="T24" fmla="*/ 13 w 17"/>
                  <a:gd name="T25" fmla="*/ 45 h 46"/>
                  <a:gd name="T26" fmla="*/ 12 w 17"/>
                  <a:gd name="T27" fmla="*/ 0 h 46"/>
                  <a:gd name="T28" fmla="*/ 7 w 17"/>
                  <a:gd name="T29" fmla="*/ 0 h 46"/>
                  <a:gd name="T30" fmla="*/ 0 w 17"/>
                  <a:gd name="T31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46">
                    <a:moveTo>
                      <a:pt x="0" y="6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4"/>
                      <a:pt x="13" y="45"/>
                      <a:pt x="13" y="45"/>
                    </a:cubicBezTo>
                    <a:cubicBezTo>
                      <a:pt x="15" y="29"/>
                      <a:pt x="17" y="12"/>
                      <a:pt x="12" y="0"/>
                    </a:cubicBezTo>
                    <a:cubicBezTo>
                      <a:pt x="10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1" name="Freeform 1230"/>
              <p:cNvSpPr>
                <a:spLocks/>
              </p:cNvSpPr>
              <p:nvPr/>
            </p:nvSpPr>
            <p:spPr bwMode="auto">
              <a:xfrm>
                <a:off x="14841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2" name="Freeform 1231"/>
              <p:cNvSpPr>
                <a:spLocks/>
              </p:cNvSpPr>
              <p:nvPr/>
            </p:nvSpPr>
            <p:spPr bwMode="auto">
              <a:xfrm>
                <a:off x="15123" y="688"/>
                <a:ext cx="11" cy="16"/>
              </a:xfrm>
              <a:custGeom>
                <a:avLst/>
                <a:gdLst>
                  <a:gd name="T0" fmla="*/ 5 w 5"/>
                  <a:gd name="T1" fmla="*/ 7 h 7"/>
                  <a:gd name="T2" fmla="*/ 0 w 5"/>
                  <a:gd name="T3" fmla="*/ 0 h 7"/>
                  <a:gd name="T4" fmla="*/ 0 w 5"/>
                  <a:gd name="T5" fmla="*/ 2 h 7"/>
                  <a:gd name="T6" fmla="*/ 5 w 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4"/>
                      <a:pt x="2" y="2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2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3" name="Freeform 1232"/>
              <p:cNvSpPr>
                <a:spLocks/>
              </p:cNvSpPr>
              <p:nvPr/>
            </p:nvSpPr>
            <p:spPr bwMode="auto">
              <a:xfrm>
                <a:off x="14708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4" name="Oval 1233"/>
              <p:cNvSpPr>
                <a:spLocks noChangeArrowheads="1"/>
              </p:cNvSpPr>
              <p:nvPr/>
            </p:nvSpPr>
            <p:spPr bwMode="auto">
              <a:xfrm>
                <a:off x="14860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5" name="Oval 1234"/>
              <p:cNvSpPr>
                <a:spLocks noChangeArrowheads="1"/>
              </p:cNvSpPr>
              <p:nvPr/>
            </p:nvSpPr>
            <p:spPr bwMode="auto">
              <a:xfrm>
                <a:off x="14730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6" name="Oval 1235"/>
              <p:cNvSpPr>
                <a:spLocks noChangeArrowheads="1"/>
              </p:cNvSpPr>
              <p:nvPr/>
            </p:nvSpPr>
            <p:spPr bwMode="auto">
              <a:xfrm>
                <a:off x="14730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7" name="Freeform 1236"/>
              <p:cNvSpPr>
                <a:spLocks/>
              </p:cNvSpPr>
              <p:nvPr/>
            </p:nvSpPr>
            <p:spPr bwMode="auto">
              <a:xfrm>
                <a:off x="14713" y="707"/>
                <a:ext cx="55" cy="109"/>
              </a:xfrm>
              <a:custGeom>
                <a:avLst/>
                <a:gdLst>
                  <a:gd name="T0" fmla="*/ 21 w 23"/>
                  <a:gd name="T1" fmla="*/ 23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3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8 w 23"/>
                  <a:gd name="T37" fmla="*/ 44 h 46"/>
                  <a:gd name="T38" fmla="*/ 18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3"/>
                    </a:move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8" name="Freeform 1237"/>
              <p:cNvSpPr>
                <a:spLocks/>
              </p:cNvSpPr>
              <p:nvPr/>
            </p:nvSpPr>
            <p:spPr bwMode="auto">
              <a:xfrm>
                <a:off x="14992" y="681"/>
                <a:ext cx="22" cy="23"/>
              </a:xfrm>
              <a:custGeom>
                <a:avLst/>
                <a:gdLst>
                  <a:gd name="T0" fmla="*/ 0 w 9"/>
                  <a:gd name="T1" fmla="*/ 5 h 10"/>
                  <a:gd name="T2" fmla="*/ 4 w 9"/>
                  <a:gd name="T3" fmla="*/ 10 h 10"/>
                  <a:gd name="T4" fmla="*/ 9 w 9"/>
                  <a:gd name="T5" fmla="*/ 5 h 10"/>
                  <a:gd name="T6" fmla="*/ 9 w 9"/>
                  <a:gd name="T7" fmla="*/ 3 h 10"/>
                  <a:gd name="T8" fmla="*/ 5 w 9"/>
                  <a:gd name="T9" fmla="*/ 0 h 10"/>
                  <a:gd name="T10" fmla="*/ 4 w 9"/>
                  <a:gd name="T11" fmla="*/ 0 h 10"/>
                  <a:gd name="T12" fmla="*/ 0 w 9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5"/>
                    </a:moveTo>
                    <a:cubicBezTo>
                      <a:pt x="0" y="8"/>
                      <a:pt x="2" y="10"/>
                      <a:pt x="4" y="10"/>
                    </a:cubicBezTo>
                    <a:cubicBezTo>
                      <a:pt x="7" y="10"/>
                      <a:pt x="9" y="8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2"/>
                      <a:pt x="7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79" name="Freeform 1238"/>
              <p:cNvSpPr>
                <a:spLocks/>
              </p:cNvSpPr>
              <p:nvPr/>
            </p:nvSpPr>
            <p:spPr bwMode="auto">
              <a:xfrm>
                <a:off x="14846" y="1000"/>
                <a:ext cx="52" cy="109"/>
              </a:xfrm>
              <a:custGeom>
                <a:avLst/>
                <a:gdLst>
                  <a:gd name="T0" fmla="*/ 17 w 22"/>
                  <a:gd name="T1" fmla="*/ 8 h 46"/>
                  <a:gd name="T2" fmla="*/ 18 w 22"/>
                  <a:gd name="T3" fmla="*/ 8 h 46"/>
                  <a:gd name="T4" fmla="*/ 18 w 22"/>
                  <a:gd name="T5" fmla="*/ 21 h 46"/>
                  <a:gd name="T6" fmla="*/ 20 w 22"/>
                  <a:gd name="T7" fmla="*/ 23 h 46"/>
                  <a:gd name="T8" fmla="*/ 22 w 22"/>
                  <a:gd name="T9" fmla="*/ 21 h 46"/>
                  <a:gd name="T10" fmla="*/ 22 w 22"/>
                  <a:gd name="T11" fmla="*/ 6 h 46"/>
                  <a:gd name="T12" fmla="*/ 16 w 22"/>
                  <a:gd name="T13" fmla="*/ 0 h 46"/>
                  <a:gd name="T14" fmla="*/ 6 w 22"/>
                  <a:gd name="T15" fmla="*/ 0 h 46"/>
                  <a:gd name="T16" fmla="*/ 0 w 22"/>
                  <a:gd name="T17" fmla="*/ 6 h 46"/>
                  <a:gd name="T18" fmla="*/ 0 w 22"/>
                  <a:gd name="T19" fmla="*/ 21 h 46"/>
                  <a:gd name="T20" fmla="*/ 2 w 22"/>
                  <a:gd name="T21" fmla="*/ 23 h 46"/>
                  <a:gd name="T22" fmla="*/ 4 w 22"/>
                  <a:gd name="T23" fmla="*/ 21 h 46"/>
                  <a:gd name="T24" fmla="*/ 4 w 22"/>
                  <a:gd name="T25" fmla="*/ 8 h 46"/>
                  <a:gd name="T26" fmla="*/ 5 w 22"/>
                  <a:gd name="T27" fmla="*/ 8 h 46"/>
                  <a:gd name="T28" fmla="*/ 5 w 22"/>
                  <a:gd name="T29" fmla="*/ 44 h 46"/>
                  <a:gd name="T30" fmla="*/ 6 w 22"/>
                  <a:gd name="T31" fmla="*/ 46 h 46"/>
                  <a:gd name="T32" fmla="*/ 9 w 22"/>
                  <a:gd name="T33" fmla="*/ 46 h 46"/>
                  <a:gd name="T34" fmla="*/ 11 w 22"/>
                  <a:gd name="T35" fmla="*/ 44 h 46"/>
                  <a:gd name="T36" fmla="*/ 11 w 22"/>
                  <a:gd name="T37" fmla="*/ 23 h 46"/>
                  <a:gd name="T38" fmla="*/ 12 w 22"/>
                  <a:gd name="T39" fmla="*/ 23 h 46"/>
                  <a:gd name="T40" fmla="*/ 12 w 22"/>
                  <a:gd name="T41" fmla="*/ 44 h 46"/>
                  <a:gd name="T42" fmla="*/ 12 w 22"/>
                  <a:gd name="T43" fmla="*/ 46 h 46"/>
                  <a:gd name="T44" fmla="*/ 16 w 22"/>
                  <a:gd name="T45" fmla="*/ 46 h 46"/>
                  <a:gd name="T46" fmla="*/ 17 w 22"/>
                  <a:gd name="T47" fmla="*/ 44 h 46"/>
                  <a:gd name="T48" fmla="*/ 17 w 22"/>
                  <a:gd name="T4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46">
                    <a:moveTo>
                      <a:pt x="17" y="8"/>
                    </a:move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5"/>
                      <a:pt x="6" y="46"/>
                      <a:pt x="6" y="46"/>
                    </a:cubicBezTo>
                    <a:cubicBezTo>
                      <a:pt x="7" y="46"/>
                      <a:pt x="8" y="46"/>
                      <a:pt x="9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2" y="46"/>
                      <a:pt x="12" y="46"/>
                    </a:cubicBezTo>
                    <a:cubicBezTo>
                      <a:pt x="14" y="46"/>
                      <a:pt x="15" y="46"/>
                      <a:pt x="16" y="46"/>
                    </a:cubicBezTo>
                    <a:cubicBezTo>
                      <a:pt x="17" y="45"/>
                      <a:pt x="17" y="45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0" name="Oval 1239"/>
              <p:cNvSpPr>
                <a:spLocks noChangeArrowheads="1"/>
              </p:cNvSpPr>
              <p:nvPr/>
            </p:nvSpPr>
            <p:spPr bwMode="auto">
              <a:xfrm>
                <a:off x="14860" y="68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1" name="Oval 1240"/>
              <p:cNvSpPr>
                <a:spLocks noChangeArrowheads="1"/>
              </p:cNvSpPr>
              <p:nvPr/>
            </p:nvSpPr>
            <p:spPr bwMode="auto">
              <a:xfrm>
                <a:off x="14796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2" name="Freeform 1241"/>
              <p:cNvSpPr>
                <a:spLocks/>
              </p:cNvSpPr>
              <p:nvPr/>
            </p:nvSpPr>
            <p:spPr bwMode="auto">
              <a:xfrm>
                <a:off x="14971" y="853"/>
                <a:ext cx="62" cy="112"/>
              </a:xfrm>
              <a:custGeom>
                <a:avLst/>
                <a:gdLst>
                  <a:gd name="T0" fmla="*/ 17 w 26"/>
                  <a:gd name="T1" fmla="*/ 0 h 47"/>
                  <a:gd name="T2" fmla="*/ 10 w 26"/>
                  <a:gd name="T3" fmla="*/ 0 h 47"/>
                  <a:gd name="T4" fmla="*/ 4 w 26"/>
                  <a:gd name="T5" fmla="*/ 5 h 47"/>
                  <a:gd name="T6" fmla="*/ 0 w 26"/>
                  <a:gd name="T7" fmla="*/ 19 h 47"/>
                  <a:gd name="T8" fmla="*/ 1 w 26"/>
                  <a:gd name="T9" fmla="*/ 21 h 47"/>
                  <a:gd name="T10" fmla="*/ 4 w 26"/>
                  <a:gd name="T11" fmla="*/ 20 h 47"/>
                  <a:gd name="T12" fmla="*/ 8 w 26"/>
                  <a:gd name="T13" fmla="*/ 7 h 47"/>
                  <a:gd name="T14" fmla="*/ 9 w 26"/>
                  <a:gd name="T15" fmla="*/ 7 h 47"/>
                  <a:gd name="T16" fmla="*/ 2 w 26"/>
                  <a:gd name="T17" fmla="*/ 28 h 47"/>
                  <a:gd name="T18" fmla="*/ 9 w 26"/>
                  <a:gd name="T19" fmla="*/ 28 h 47"/>
                  <a:gd name="T20" fmla="*/ 9 w 26"/>
                  <a:gd name="T21" fmla="*/ 45 h 47"/>
                  <a:gd name="T22" fmla="*/ 11 w 26"/>
                  <a:gd name="T23" fmla="*/ 47 h 47"/>
                  <a:gd name="T24" fmla="*/ 13 w 26"/>
                  <a:gd name="T25" fmla="*/ 45 h 47"/>
                  <a:gd name="T26" fmla="*/ 13 w 26"/>
                  <a:gd name="T27" fmla="*/ 28 h 47"/>
                  <a:gd name="T28" fmla="*/ 14 w 26"/>
                  <a:gd name="T29" fmla="*/ 28 h 47"/>
                  <a:gd name="T30" fmla="*/ 14 w 26"/>
                  <a:gd name="T31" fmla="*/ 45 h 47"/>
                  <a:gd name="T32" fmla="*/ 16 w 26"/>
                  <a:gd name="T33" fmla="*/ 47 h 47"/>
                  <a:gd name="T34" fmla="*/ 19 w 26"/>
                  <a:gd name="T35" fmla="*/ 45 h 47"/>
                  <a:gd name="T36" fmla="*/ 19 w 26"/>
                  <a:gd name="T37" fmla="*/ 28 h 47"/>
                  <a:gd name="T38" fmla="*/ 21 w 26"/>
                  <a:gd name="T39" fmla="*/ 28 h 47"/>
                  <a:gd name="T40" fmla="*/ 22 w 26"/>
                  <a:gd name="T41" fmla="*/ 21 h 47"/>
                  <a:gd name="T42" fmla="*/ 18 w 26"/>
                  <a:gd name="T43" fmla="*/ 7 h 47"/>
                  <a:gd name="T44" fmla="*/ 19 w 26"/>
                  <a:gd name="T45" fmla="*/ 7 h 47"/>
                  <a:gd name="T46" fmla="*/ 23 w 26"/>
                  <a:gd name="T47" fmla="*/ 19 h 47"/>
                  <a:gd name="T48" fmla="*/ 26 w 26"/>
                  <a:gd name="T49" fmla="*/ 15 h 47"/>
                  <a:gd name="T50" fmla="*/ 23 w 26"/>
                  <a:gd name="T51" fmla="*/ 5 h 47"/>
                  <a:gd name="T52" fmla="*/ 17 w 26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19" y="28"/>
                      <a:pt x="20" y="28"/>
                      <a:pt x="21" y="28"/>
                    </a:cubicBezTo>
                    <a:cubicBezTo>
                      <a:pt x="21" y="26"/>
                      <a:pt x="22" y="23"/>
                      <a:pt x="22" y="21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7"/>
                      <a:pt x="23" y="19"/>
                    </a:cubicBezTo>
                    <a:cubicBezTo>
                      <a:pt x="24" y="18"/>
                      <a:pt x="25" y="17"/>
                      <a:pt x="26" y="15"/>
                    </a:cubicBezTo>
                    <a:cubicBezTo>
                      <a:pt x="25" y="13"/>
                      <a:pt x="24" y="8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3" name="Oval 1242"/>
              <p:cNvSpPr>
                <a:spLocks noChangeArrowheads="1"/>
              </p:cNvSpPr>
              <p:nvPr/>
            </p:nvSpPr>
            <p:spPr bwMode="auto">
              <a:xfrm>
                <a:off x="14796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4" name="Freeform 1243"/>
              <p:cNvSpPr>
                <a:spLocks/>
              </p:cNvSpPr>
              <p:nvPr/>
            </p:nvSpPr>
            <p:spPr bwMode="auto">
              <a:xfrm>
                <a:off x="14976" y="1000"/>
                <a:ext cx="47" cy="55"/>
              </a:xfrm>
              <a:custGeom>
                <a:avLst/>
                <a:gdLst>
                  <a:gd name="T0" fmla="*/ 6 w 20"/>
                  <a:gd name="T1" fmla="*/ 0 h 23"/>
                  <a:gd name="T2" fmla="*/ 0 w 20"/>
                  <a:gd name="T3" fmla="*/ 6 h 23"/>
                  <a:gd name="T4" fmla="*/ 0 w 20"/>
                  <a:gd name="T5" fmla="*/ 21 h 23"/>
                  <a:gd name="T6" fmla="*/ 2 w 20"/>
                  <a:gd name="T7" fmla="*/ 23 h 23"/>
                  <a:gd name="T8" fmla="*/ 4 w 20"/>
                  <a:gd name="T9" fmla="*/ 21 h 23"/>
                  <a:gd name="T10" fmla="*/ 4 w 20"/>
                  <a:gd name="T11" fmla="*/ 8 h 23"/>
                  <a:gd name="T12" fmla="*/ 5 w 20"/>
                  <a:gd name="T13" fmla="*/ 8 h 23"/>
                  <a:gd name="T14" fmla="*/ 5 w 20"/>
                  <a:gd name="T15" fmla="*/ 23 h 23"/>
                  <a:gd name="T16" fmla="*/ 13 w 20"/>
                  <a:gd name="T17" fmla="*/ 20 h 23"/>
                  <a:gd name="T18" fmla="*/ 18 w 20"/>
                  <a:gd name="T19" fmla="*/ 13 h 23"/>
                  <a:gd name="T20" fmla="*/ 18 w 20"/>
                  <a:gd name="T21" fmla="*/ 8 h 23"/>
                  <a:gd name="T22" fmla="*/ 19 w 20"/>
                  <a:gd name="T23" fmla="*/ 8 h 23"/>
                  <a:gd name="T24" fmla="*/ 19 w 20"/>
                  <a:gd name="T25" fmla="*/ 10 h 23"/>
                  <a:gd name="T26" fmla="*/ 20 w 20"/>
                  <a:gd name="T27" fmla="*/ 1 h 23"/>
                  <a:gd name="T28" fmla="*/ 17 w 20"/>
                  <a:gd name="T29" fmla="*/ 0 h 23"/>
                  <a:gd name="T30" fmla="*/ 6 w 20"/>
                  <a:gd name="T3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3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15"/>
                      <a:pt x="5" y="23"/>
                    </a:cubicBezTo>
                    <a:cubicBezTo>
                      <a:pt x="8" y="22"/>
                      <a:pt x="11" y="21"/>
                      <a:pt x="13" y="20"/>
                    </a:cubicBezTo>
                    <a:cubicBezTo>
                      <a:pt x="15" y="18"/>
                      <a:pt x="16" y="16"/>
                      <a:pt x="18" y="13"/>
                    </a:cubicBezTo>
                    <a:cubicBezTo>
                      <a:pt x="18" y="10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10"/>
                    </a:cubicBezTo>
                    <a:cubicBezTo>
                      <a:pt x="19" y="7"/>
                      <a:pt x="20" y="4"/>
                      <a:pt x="20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5" name="Freeform 1244"/>
              <p:cNvSpPr>
                <a:spLocks/>
              </p:cNvSpPr>
              <p:nvPr/>
            </p:nvSpPr>
            <p:spPr bwMode="auto">
              <a:xfrm>
                <a:off x="14775" y="707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6" name="Freeform 1245"/>
              <p:cNvSpPr>
                <a:spLocks/>
              </p:cNvSpPr>
              <p:nvPr/>
            </p:nvSpPr>
            <p:spPr bwMode="auto">
              <a:xfrm>
                <a:off x="15042" y="853"/>
                <a:ext cx="52" cy="67"/>
              </a:xfrm>
              <a:custGeom>
                <a:avLst/>
                <a:gdLst>
                  <a:gd name="T0" fmla="*/ 18 w 22"/>
                  <a:gd name="T1" fmla="*/ 8 h 28"/>
                  <a:gd name="T2" fmla="*/ 18 w 22"/>
                  <a:gd name="T3" fmla="*/ 21 h 28"/>
                  <a:gd name="T4" fmla="*/ 20 w 22"/>
                  <a:gd name="T5" fmla="*/ 23 h 28"/>
                  <a:gd name="T6" fmla="*/ 22 w 22"/>
                  <a:gd name="T7" fmla="*/ 21 h 28"/>
                  <a:gd name="T8" fmla="*/ 22 w 22"/>
                  <a:gd name="T9" fmla="*/ 6 h 28"/>
                  <a:gd name="T10" fmla="*/ 16 w 22"/>
                  <a:gd name="T11" fmla="*/ 0 h 28"/>
                  <a:gd name="T12" fmla="*/ 6 w 22"/>
                  <a:gd name="T13" fmla="*/ 0 h 28"/>
                  <a:gd name="T14" fmla="*/ 0 w 22"/>
                  <a:gd name="T15" fmla="*/ 6 h 28"/>
                  <a:gd name="T16" fmla="*/ 0 w 22"/>
                  <a:gd name="T17" fmla="*/ 12 h 28"/>
                  <a:gd name="T18" fmla="*/ 4 w 22"/>
                  <a:gd name="T19" fmla="*/ 10 h 28"/>
                  <a:gd name="T20" fmla="*/ 4 w 22"/>
                  <a:gd name="T21" fmla="*/ 8 h 28"/>
                  <a:gd name="T22" fmla="*/ 5 w 22"/>
                  <a:gd name="T23" fmla="*/ 8 h 28"/>
                  <a:gd name="T24" fmla="*/ 5 w 22"/>
                  <a:gd name="T25" fmla="*/ 10 h 28"/>
                  <a:gd name="T26" fmla="*/ 6 w 22"/>
                  <a:gd name="T27" fmla="*/ 10 h 28"/>
                  <a:gd name="T28" fmla="*/ 11 w 22"/>
                  <a:gd name="T29" fmla="*/ 23 h 28"/>
                  <a:gd name="T30" fmla="*/ 12 w 22"/>
                  <a:gd name="T31" fmla="*/ 23 h 28"/>
                  <a:gd name="T32" fmla="*/ 12 w 22"/>
                  <a:gd name="T33" fmla="*/ 25 h 28"/>
                  <a:gd name="T34" fmla="*/ 17 w 22"/>
                  <a:gd name="T35" fmla="*/ 28 h 28"/>
                  <a:gd name="T36" fmla="*/ 17 w 22"/>
                  <a:gd name="T37" fmla="*/ 8 h 28"/>
                  <a:gd name="T38" fmla="*/ 18 w 22"/>
                  <a:gd name="T39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8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9"/>
                      <a:pt x="0" y="12"/>
                    </a:cubicBezTo>
                    <a:cubicBezTo>
                      <a:pt x="1" y="11"/>
                      <a:pt x="2" y="11"/>
                      <a:pt x="4" y="10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6"/>
                      <a:pt x="9" y="20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4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7" y="1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7" name="Freeform 1246"/>
              <p:cNvSpPr>
                <a:spLocks/>
              </p:cNvSpPr>
              <p:nvPr/>
            </p:nvSpPr>
            <p:spPr bwMode="auto">
              <a:xfrm>
                <a:off x="15101" y="853"/>
                <a:ext cx="29" cy="50"/>
              </a:xfrm>
              <a:custGeom>
                <a:avLst/>
                <a:gdLst>
                  <a:gd name="T0" fmla="*/ 5 w 12"/>
                  <a:gd name="T1" fmla="*/ 5 h 21"/>
                  <a:gd name="T2" fmla="*/ 1 w 12"/>
                  <a:gd name="T3" fmla="*/ 19 h 21"/>
                  <a:gd name="T4" fmla="*/ 2 w 12"/>
                  <a:gd name="T5" fmla="*/ 21 h 21"/>
                  <a:gd name="T6" fmla="*/ 3 w 12"/>
                  <a:gd name="T7" fmla="*/ 21 h 21"/>
                  <a:gd name="T8" fmla="*/ 4 w 12"/>
                  <a:gd name="T9" fmla="*/ 18 h 21"/>
                  <a:gd name="T10" fmla="*/ 8 w 12"/>
                  <a:gd name="T11" fmla="*/ 7 h 21"/>
                  <a:gd name="T12" fmla="*/ 9 w 12"/>
                  <a:gd name="T13" fmla="*/ 7 h 21"/>
                  <a:gd name="T14" fmla="*/ 7 w 12"/>
                  <a:gd name="T15" fmla="*/ 14 h 21"/>
                  <a:gd name="T16" fmla="*/ 12 w 12"/>
                  <a:gd name="T17" fmla="*/ 0 h 21"/>
                  <a:gd name="T18" fmla="*/ 10 w 12"/>
                  <a:gd name="T19" fmla="*/ 0 h 21"/>
                  <a:gd name="T20" fmla="*/ 5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5" y="5"/>
                    </a:move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15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9"/>
                      <a:pt x="8" y="12"/>
                      <a:pt x="7" y="14"/>
                    </a:cubicBezTo>
                    <a:cubicBezTo>
                      <a:pt x="9" y="10"/>
                      <a:pt x="11" y="5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8" name="Freeform 1247"/>
              <p:cNvSpPr>
                <a:spLocks/>
              </p:cNvSpPr>
              <p:nvPr/>
            </p:nvSpPr>
            <p:spPr bwMode="auto">
              <a:xfrm>
                <a:off x="14846" y="707"/>
                <a:ext cx="52" cy="109"/>
              </a:xfrm>
              <a:custGeom>
                <a:avLst/>
                <a:gdLst>
                  <a:gd name="T0" fmla="*/ 2 w 22"/>
                  <a:gd name="T1" fmla="*/ 23 h 46"/>
                  <a:gd name="T2" fmla="*/ 4 w 22"/>
                  <a:gd name="T3" fmla="*/ 20 h 46"/>
                  <a:gd name="T4" fmla="*/ 4 w 22"/>
                  <a:gd name="T5" fmla="*/ 7 h 46"/>
                  <a:gd name="T6" fmla="*/ 5 w 22"/>
                  <a:gd name="T7" fmla="*/ 7 h 46"/>
                  <a:gd name="T8" fmla="*/ 5 w 22"/>
                  <a:gd name="T9" fmla="*/ 44 h 46"/>
                  <a:gd name="T10" fmla="*/ 8 w 22"/>
                  <a:gd name="T11" fmla="*/ 46 h 46"/>
                  <a:gd name="T12" fmla="*/ 11 w 22"/>
                  <a:gd name="T13" fmla="*/ 44 h 46"/>
                  <a:gd name="T14" fmla="*/ 11 w 22"/>
                  <a:gd name="T15" fmla="*/ 23 h 46"/>
                  <a:gd name="T16" fmla="*/ 12 w 22"/>
                  <a:gd name="T17" fmla="*/ 23 h 46"/>
                  <a:gd name="T18" fmla="*/ 12 w 22"/>
                  <a:gd name="T19" fmla="*/ 44 h 46"/>
                  <a:gd name="T20" fmla="*/ 14 w 22"/>
                  <a:gd name="T21" fmla="*/ 46 h 46"/>
                  <a:gd name="T22" fmla="*/ 17 w 22"/>
                  <a:gd name="T23" fmla="*/ 44 h 46"/>
                  <a:gd name="T24" fmla="*/ 17 w 22"/>
                  <a:gd name="T25" fmla="*/ 7 h 46"/>
                  <a:gd name="T26" fmla="*/ 18 w 22"/>
                  <a:gd name="T27" fmla="*/ 7 h 46"/>
                  <a:gd name="T28" fmla="*/ 18 w 22"/>
                  <a:gd name="T29" fmla="*/ 20 h 46"/>
                  <a:gd name="T30" fmla="*/ 20 w 22"/>
                  <a:gd name="T31" fmla="*/ 23 h 46"/>
                  <a:gd name="T32" fmla="*/ 22 w 22"/>
                  <a:gd name="T33" fmla="*/ 20 h 46"/>
                  <a:gd name="T34" fmla="*/ 22 w 22"/>
                  <a:gd name="T35" fmla="*/ 6 h 46"/>
                  <a:gd name="T36" fmla="*/ 16 w 22"/>
                  <a:gd name="T37" fmla="*/ 0 h 46"/>
                  <a:gd name="T38" fmla="*/ 6 w 22"/>
                  <a:gd name="T39" fmla="*/ 0 h 46"/>
                  <a:gd name="T40" fmla="*/ 0 w 22"/>
                  <a:gd name="T41" fmla="*/ 6 h 46"/>
                  <a:gd name="T42" fmla="*/ 0 w 22"/>
                  <a:gd name="T43" fmla="*/ 20 h 46"/>
                  <a:gd name="T44" fmla="*/ 2 w 22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" y="23"/>
                    </a:move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89" name="Oval 1248"/>
              <p:cNvSpPr>
                <a:spLocks noChangeArrowheads="1"/>
              </p:cNvSpPr>
              <p:nvPr/>
            </p:nvSpPr>
            <p:spPr bwMode="auto">
              <a:xfrm>
                <a:off x="14860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0" name="Freeform 1249"/>
              <p:cNvSpPr>
                <a:spLocks/>
              </p:cNvSpPr>
              <p:nvPr/>
            </p:nvSpPr>
            <p:spPr bwMode="auto">
              <a:xfrm>
                <a:off x="14192" y="1000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1" name="Freeform 1250"/>
              <p:cNvSpPr>
                <a:spLocks/>
              </p:cNvSpPr>
              <p:nvPr/>
            </p:nvSpPr>
            <p:spPr bwMode="auto">
              <a:xfrm>
                <a:off x="14252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4 w 27"/>
                  <a:gd name="T17" fmla="*/ 45 h 47"/>
                  <a:gd name="T18" fmla="*/ 14 w 27"/>
                  <a:gd name="T19" fmla="*/ 28 h 47"/>
                  <a:gd name="T20" fmla="*/ 15 w 27"/>
                  <a:gd name="T21" fmla="*/ 28 h 47"/>
                  <a:gd name="T22" fmla="*/ 15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2" name="Oval 1251"/>
              <p:cNvSpPr>
                <a:spLocks noChangeArrowheads="1"/>
              </p:cNvSpPr>
              <p:nvPr/>
            </p:nvSpPr>
            <p:spPr bwMode="auto">
              <a:xfrm>
                <a:off x="14273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3" name="Oval 1252"/>
              <p:cNvSpPr>
                <a:spLocks noChangeArrowheads="1"/>
              </p:cNvSpPr>
              <p:nvPr/>
            </p:nvSpPr>
            <p:spPr bwMode="auto">
              <a:xfrm>
                <a:off x="14209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4" name="Freeform 1253"/>
              <p:cNvSpPr>
                <a:spLocks/>
              </p:cNvSpPr>
              <p:nvPr/>
            </p:nvSpPr>
            <p:spPr bwMode="auto">
              <a:xfrm>
                <a:off x="14188" y="889"/>
                <a:ext cx="12" cy="14"/>
              </a:xfrm>
              <a:custGeom>
                <a:avLst/>
                <a:gdLst>
                  <a:gd name="T0" fmla="*/ 1 w 5"/>
                  <a:gd name="T1" fmla="*/ 6 h 6"/>
                  <a:gd name="T2" fmla="*/ 4 w 5"/>
                  <a:gd name="T3" fmla="*/ 5 h 6"/>
                  <a:gd name="T4" fmla="*/ 5 w 5"/>
                  <a:gd name="T5" fmla="*/ 0 h 6"/>
                  <a:gd name="T6" fmla="*/ 1 w 5"/>
                  <a:gd name="T7" fmla="*/ 1 h 6"/>
                  <a:gd name="T8" fmla="*/ 0 w 5"/>
                  <a:gd name="T9" fmla="*/ 4 h 6"/>
                  <a:gd name="T10" fmla="*/ 1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2" y="6"/>
                      <a:pt x="3" y="6"/>
                      <a:pt x="4" y="5"/>
                    </a:cubicBezTo>
                    <a:cubicBezTo>
                      <a:pt x="4" y="4"/>
                      <a:pt x="4" y="2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5" name="Freeform 1254"/>
              <p:cNvSpPr>
                <a:spLocks/>
              </p:cNvSpPr>
              <p:nvPr/>
            </p:nvSpPr>
            <p:spPr bwMode="auto">
              <a:xfrm>
                <a:off x="14273" y="681"/>
                <a:ext cx="24" cy="16"/>
              </a:xfrm>
              <a:custGeom>
                <a:avLst/>
                <a:gdLst>
                  <a:gd name="T0" fmla="*/ 5 w 10"/>
                  <a:gd name="T1" fmla="*/ 0 h 7"/>
                  <a:gd name="T2" fmla="*/ 0 w 10"/>
                  <a:gd name="T3" fmla="*/ 5 h 7"/>
                  <a:gd name="T4" fmla="*/ 1 w 10"/>
                  <a:gd name="T5" fmla="*/ 7 h 7"/>
                  <a:gd name="T6" fmla="*/ 9 w 10"/>
                  <a:gd name="T7" fmla="*/ 7 h 7"/>
                  <a:gd name="T8" fmla="*/ 10 w 10"/>
                  <a:gd name="T9" fmla="*/ 5 h 7"/>
                  <a:gd name="T10" fmla="*/ 5 w 1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3" y="7"/>
                      <a:pt x="6" y="7"/>
                      <a:pt x="9" y="7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6" name="Freeform 1255"/>
              <p:cNvSpPr>
                <a:spLocks/>
              </p:cNvSpPr>
              <p:nvPr/>
            </p:nvSpPr>
            <p:spPr bwMode="auto">
              <a:xfrm>
                <a:off x="14339" y="681"/>
                <a:ext cx="22" cy="14"/>
              </a:xfrm>
              <a:custGeom>
                <a:avLst/>
                <a:gdLst>
                  <a:gd name="T0" fmla="*/ 5 w 9"/>
                  <a:gd name="T1" fmla="*/ 0 h 6"/>
                  <a:gd name="T2" fmla="*/ 0 w 9"/>
                  <a:gd name="T3" fmla="*/ 5 h 6"/>
                  <a:gd name="T4" fmla="*/ 0 w 9"/>
                  <a:gd name="T5" fmla="*/ 6 h 6"/>
                  <a:gd name="T6" fmla="*/ 9 w 9"/>
                  <a:gd name="T7" fmla="*/ 5 h 6"/>
                  <a:gd name="T8" fmla="*/ 9 w 9"/>
                  <a:gd name="T9" fmla="*/ 5 h 6"/>
                  <a:gd name="T10" fmla="*/ 5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6"/>
                      <a:pt x="6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7" name="Freeform 1256"/>
              <p:cNvSpPr>
                <a:spLocks/>
              </p:cNvSpPr>
              <p:nvPr/>
            </p:nvSpPr>
            <p:spPr bwMode="auto">
              <a:xfrm>
                <a:off x="14439" y="745"/>
                <a:ext cx="9" cy="11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2 h 5"/>
                  <a:gd name="T4" fmla="*/ 3 w 4"/>
                  <a:gd name="T5" fmla="*/ 0 h 5"/>
                  <a:gd name="T6" fmla="*/ 0 w 4"/>
                  <a:gd name="T7" fmla="*/ 4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1"/>
                      <a:pt x="2" y="3"/>
                      <a:pt x="0" y="4"/>
                    </a:cubicBezTo>
                    <a:cubicBezTo>
                      <a:pt x="1" y="4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8" name="Freeform 1257"/>
              <p:cNvSpPr>
                <a:spLocks/>
              </p:cNvSpPr>
              <p:nvPr/>
            </p:nvSpPr>
            <p:spPr bwMode="auto">
              <a:xfrm>
                <a:off x="14585" y="707"/>
                <a:ext cx="55" cy="109"/>
              </a:xfrm>
              <a:custGeom>
                <a:avLst/>
                <a:gdLst>
                  <a:gd name="T0" fmla="*/ 21 w 23"/>
                  <a:gd name="T1" fmla="*/ 23 h 46"/>
                  <a:gd name="T2" fmla="*/ 23 w 23"/>
                  <a:gd name="T3" fmla="*/ 20 h 46"/>
                  <a:gd name="T4" fmla="*/ 23 w 23"/>
                  <a:gd name="T5" fmla="*/ 6 h 46"/>
                  <a:gd name="T6" fmla="*/ 17 w 23"/>
                  <a:gd name="T7" fmla="*/ 0 h 46"/>
                  <a:gd name="T8" fmla="*/ 6 w 23"/>
                  <a:gd name="T9" fmla="*/ 0 h 46"/>
                  <a:gd name="T10" fmla="*/ 0 w 23"/>
                  <a:gd name="T11" fmla="*/ 6 h 46"/>
                  <a:gd name="T12" fmla="*/ 0 w 23"/>
                  <a:gd name="T13" fmla="*/ 20 h 46"/>
                  <a:gd name="T14" fmla="*/ 2 w 23"/>
                  <a:gd name="T15" fmla="*/ 23 h 46"/>
                  <a:gd name="T16" fmla="*/ 4 w 23"/>
                  <a:gd name="T17" fmla="*/ 20 h 46"/>
                  <a:gd name="T18" fmla="*/ 4 w 23"/>
                  <a:gd name="T19" fmla="*/ 7 h 46"/>
                  <a:gd name="T20" fmla="*/ 5 w 23"/>
                  <a:gd name="T21" fmla="*/ 7 h 46"/>
                  <a:gd name="T22" fmla="*/ 5 w 23"/>
                  <a:gd name="T23" fmla="*/ 44 h 46"/>
                  <a:gd name="T24" fmla="*/ 8 w 23"/>
                  <a:gd name="T25" fmla="*/ 46 h 46"/>
                  <a:gd name="T26" fmla="*/ 11 w 23"/>
                  <a:gd name="T27" fmla="*/ 44 h 46"/>
                  <a:gd name="T28" fmla="*/ 11 w 23"/>
                  <a:gd name="T29" fmla="*/ 23 h 46"/>
                  <a:gd name="T30" fmla="*/ 12 w 23"/>
                  <a:gd name="T31" fmla="*/ 23 h 46"/>
                  <a:gd name="T32" fmla="*/ 12 w 23"/>
                  <a:gd name="T33" fmla="*/ 44 h 46"/>
                  <a:gd name="T34" fmla="*/ 15 w 23"/>
                  <a:gd name="T35" fmla="*/ 46 h 46"/>
                  <a:gd name="T36" fmla="*/ 17 w 23"/>
                  <a:gd name="T37" fmla="*/ 44 h 46"/>
                  <a:gd name="T38" fmla="*/ 17 w 23"/>
                  <a:gd name="T39" fmla="*/ 7 h 46"/>
                  <a:gd name="T40" fmla="*/ 19 w 23"/>
                  <a:gd name="T41" fmla="*/ 7 h 46"/>
                  <a:gd name="T42" fmla="*/ 19 w 23"/>
                  <a:gd name="T43" fmla="*/ 20 h 46"/>
                  <a:gd name="T44" fmla="*/ 21 w 23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21" y="23"/>
                    </a:move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99" name="Freeform 1258"/>
              <p:cNvSpPr>
                <a:spLocks/>
              </p:cNvSpPr>
              <p:nvPr/>
            </p:nvSpPr>
            <p:spPr bwMode="auto">
              <a:xfrm>
                <a:off x="14405" y="681"/>
                <a:ext cx="22" cy="19"/>
              </a:xfrm>
              <a:custGeom>
                <a:avLst/>
                <a:gdLst>
                  <a:gd name="T0" fmla="*/ 9 w 9"/>
                  <a:gd name="T1" fmla="*/ 5 h 8"/>
                  <a:gd name="T2" fmla="*/ 4 w 9"/>
                  <a:gd name="T3" fmla="*/ 0 h 8"/>
                  <a:gd name="T4" fmla="*/ 0 w 9"/>
                  <a:gd name="T5" fmla="*/ 5 h 8"/>
                  <a:gd name="T6" fmla="*/ 0 w 9"/>
                  <a:gd name="T7" fmla="*/ 6 h 8"/>
                  <a:gd name="T8" fmla="*/ 7 w 9"/>
                  <a:gd name="T9" fmla="*/ 8 h 8"/>
                  <a:gd name="T10" fmla="*/ 9 w 9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9" y="5"/>
                    </a:move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3" y="7"/>
                      <a:pt x="6" y="7"/>
                      <a:pt x="7" y="8"/>
                    </a:cubicBezTo>
                    <a:cubicBezTo>
                      <a:pt x="8" y="8"/>
                      <a:pt x="9" y="6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0" name="Oval 1259"/>
              <p:cNvSpPr>
                <a:spLocks noChangeArrowheads="1"/>
              </p:cNvSpPr>
              <p:nvPr/>
            </p:nvSpPr>
            <p:spPr bwMode="auto">
              <a:xfrm>
                <a:off x="14602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1" name="Freeform 1260"/>
              <p:cNvSpPr>
                <a:spLocks/>
              </p:cNvSpPr>
              <p:nvPr/>
            </p:nvSpPr>
            <p:spPr bwMode="auto">
              <a:xfrm>
                <a:off x="14644" y="707"/>
                <a:ext cx="67" cy="111"/>
              </a:xfrm>
              <a:custGeom>
                <a:avLst/>
                <a:gdLst>
                  <a:gd name="T0" fmla="*/ 23 w 28"/>
                  <a:gd name="T1" fmla="*/ 4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4 h 47"/>
                  <a:gd name="T8" fmla="*/ 1 w 28"/>
                  <a:gd name="T9" fmla="*/ 18 h 47"/>
                  <a:gd name="T10" fmla="*/ 2 w 28"/>
                  <a:gd name="T11" fmla="*/ 20 h 47"/>
                  <a:gd name="T12" fmla="*/ 4 w 28"/>
                  <a:gd name="T13" fmla="*/ 19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4 h 47"/>
                  <a:gd name="T24" fmla="*/ 11 w 28"/>
                  <a:gd name="T25" fmla="*/ 47 h 47"/>
                  <a:gd name="T26" fmla="*/ 14 w 28"/>
                  <a:gd name="T27" fmla="*/ 44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4 h 47"/>
                  <a:gd name="T34" fmla="*/ 17 w 28"/>
                  <a:gd name="T35" fmla="*/ 47 h 47"/>
                  <a:gd name="T36" fmla="*/ 19 w 28"/>
                  <a:gd name="T37" fmla="*/ 44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19 h 47"/>
                  <a:gd name="T48" fmla="*/ 26 w 28"/>
                  <a:gd name="T49" fmla="*/ 20 h 47"/>
                  <a:gd name="T50" fmla="*/ 27 w 28"/>
                  <a:gd name="T51" fmla="*/ 18 h 47"/>
                  <a:gd name="T52" fmla="*/ 23 w 28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2" name="Oval 1261"/>
              <p:cNvSpPr>
                <a:spLocks noChangeArrowheads="1"/>
              </p:cNvSpPr>
              <p:nvPr/>
            </p:nvSpPr>
            <p:spPr bwMode="auto">
              <a:xfrm>
                <a:off x="14666" y="681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3" name="Oval 1262"/>
              <p:cNvSpPr>
                <a:spLocks noChangeArrowheads="1"/>
              </p:cNvSpPr>
              <p:nvPr/>
            </p:nvSpPr>
            <p:spPr bwMode="auto">
              <a:xfrm>
                <a:off x="14602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4" name="Freeform 1263"/>
              <p:cNvSpPr>
                <a:spLocks/>
              </p:cNvSpPr>
              <p:nvPr/>
            </p:nvSpPr>
            <p:spPr bwMode="auto">
              <a:xfrm>
                <a:off x="14403" y="756"/>
                <a:ext cx="38" cy="62"/>
              </a:xfrm>
              <a:custGeom>
                <a:avLst/>
                <a:gdLst>
                  <a:gd name="T0" fmla="*/ 3 w 16"/>
                  <a:gd name="T1" fmla="*/ 26 h 26"/>
                  <a:gd name="T2" fmla="*/ 5 w 16"/>
                  <a:gd name="T3" fmla="*/ 23 h 26"/>
                  <a:gd name="T4" fmla="*/ 5 w 16"/>
                  <a:gd name="T5" fmla="*/ 7 h 26"/>
                  <a:gd name="T6" fmla="*/ 6 w 16"/>
                  <a:gd name="T7" fmla="*/ 7 h 26"/>
                  <a:gd name="T8" fmla="*/ 6 w 16"/>
                  <a:gd name="T9" fmla="*/ 23 h 26"/>
                  <a:gd name="T10" fmla="*/ 8 w 16"/>
                  <a:gd name="T11" fmla="*/ 26 h 26"/>
                  <a:gd name="T12" fmla="*/ 10 w 16"/>
                  <a:gd name="T13" fmla="*/ 23 h 26"/>
                  <a:gd name="T14" fmla="*/ 10 w 16"/>
                  <a:gd name="T15" fmla="*/ 7 h 26"/>
                  <a:gd name="T16" fmla="*/ 16 w 16"/>
                  <a:gd name="T17" fmla="*/ 7 h 26"/>
                  <a:gd name="T18" fmla="*/ 14 w 16"/>
                  <a:gd name="T19" fmla="*/ 0 h 26"/>
                  <a:gd name="T20" fmla="*/ 0 w 16"/>
                  <a:gd name="T21" fmla="*/ 8 h 26"/>
                  <a:gd name="T22" fmla="*/ 0 w 16"/>
                  <a:gd name="T23" fmla="*/ 23 h 26"/>
                  <a:gd name="T24" fmla="*/ 3 w 16"/>
                  <a:gd name="T2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6">
                    <a:moveTo>
                      <a:pt x="3" y="26"/>
                    </a:moveTo>
                    <a:cubicBezTo>
                      <a:pt x="4" y="26"/>
                      <a:pt x="5" y="25"/>
                      <a:pt x="5" y="23"/>
                    </a:cubicBezTo>
                    <a:cubicBezTo>
                      <a:pt x="5" y="22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22"/>
                      <a:pt x="6" y="23"/>
                    </a:cubicBezTo>
                    <a:cubicBezTo>
                      <a:pt x="6" y="25"/>
                      <a:pt x="7" y="26"/>
                      <a:pt x="8" y="26"/>
                    </a:cubicBezTo>
                    <a:cubicBezTo>
                      <a:pt x="9" y="26"/>
                      <a:pt x="10" y="25"/>
                      <a:pt x="10" y="23"/>
                    </a:cubicBezTo>
                    <a:cubicBezTo>
                      <a:pt x="10" y="22"/>
                      <a:pt x="10" y="15"/>
                      <a:pt x="10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4"/>
                      <a:pt x="15" y="2"/>
                      <a:pt x="14" y="0"/>
                    </a:cubicBezTo>
                    <a:cubicBezTo>
                      <a:pt x="11" y="3"/>
                      <a:pt x="6" y="6"/>
                      <a:pt x="0" y="8"/>
                    </a:cubicBezTo>
                    <a:cubicBezTo>
                      <a:pt x="0" y="15"/>
                      <a:pt x="0" y="23"/>
                      <a:pt x="0" y="23"/>
                    </a:cubicBezTo>
                    <a:cubicBezTo>
                      <a:pt x="0" y="25"/>
                      <a:pt x="1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5" name="Freeform 1264"/>
              <p:cNvSpPr>
                <a:spLocks/>
              </p:cNvSpPr>
              <p:nvPr/>
            </p:nvSpPr>
            <p:spPr bwMode="auto">
              <a:xfrm>
                <a:off x="14581" y="853"/>
                <a:ext cx="63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6" name="Oval 1265"/>
              <p:cNvSpPr>
                <a:spLocks noChangeArrowheads="1"/>
              </p:cNvSpPr>
              <p:nvPr/>
            </p:nvSpPr>
            <p:spPr bwMode="auto">
              <a:xfrm>
                <a:off x="14666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7" name="Freeform 1266"/>
              <p:cNvSpPr>
                <a:spLocks/>
              </p:cNvSpPr>
              <p:nvPr/>
            </p:nvSpPr>
            <p:spPr bwMode="auto">
              <a:xfrm>
                <a:off x="14351" y="790"/>
                <a:ext cx="14" cy="26"/>
              </a:xfrm>
              <a:custGeom>
                <a:avLst/>
                <a:gdLst>
                  <a:gd name="T0" fmla="*/ 0 w 6"/>
                  <a:gd name="T1" fmla="*/ 2 h 11"/>
                  <a:gd name="T2" fmla="*/ 0 w 6"/>
                  <a:gd name="T3" fmla="*/ 9 h 11"/>
                  <a:gd name="T4" fmla="*/ 3 w 6"/>
                  <a:gd name="T5" fmla="*/ 11 h 11"/>
                  <a:gd name="T6" fmla="*/ 6 w 6"/>
                  <a:gd name="T7" fmla="*/ 9 h 11"/>
                  <a:gd name="T8" fmla="*/ 6 w 6"/>
                  <a:gd name="T9" fmla="*/ 0 h 11"/>
                  <a:gd name="T10" fmla="*/ 2 w 6"/>
                  <a:gd name="T11" fmla="*/ 1 h 11"/>
                  <a:gd name="T12" fmla="*/ 0 w 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0" y="2"/>
                    </a:moveTo>
                    <a:cubicBezTo>
                      <a:pt x="0" y="5"/>
                      <a:pt x="0" y="8"/>
                      <a:pt x="0" y="9"/>
                    </a:cubicBezTo>
                    <a:cubicBezTo>
                      <a:pt x="0" y="10"/>
                      <a:pt x="1" y="11"/>
                      <a:pt x="3" y="11"/>
                    </a:cubicBezTo>
                    <a:cubicBezTo>
                      <a:pt x="4" y="11"/>
                      <a:pt x="6" y="10"/>
                      <a:pt x="6" y="9"/>
                    </a:cubicBezTo>
                    <a:cubicBezTo>
                      <a:pt x="6" y="8"/>
                      <a:pt x="6" y="4"/>
                      <a:pt x="6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8" name="Freeform 1267"/>
              <p:cNvSpPr>
                <a:spLocks/>
              </p:cNvSpPr>
              <p:nvPr/>
            </p:nvSpPr>
            <p:spPr bwMode="auto">
              <a:xfrm>
                <a:off x="14652" y="853"/>
                <a:ext cx="52" cy="112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8 h 47"/>
                  <a:gd name="T10" fmla="*/ 5 w 22"/>
                  <a:gd name="T11" fmla="*/ 8 h 47"/>
                  <a:gd name="T12" fmla="*/ 5 w 22"/>
                  <a:gd name="T13" fmla="*/ 44 h 47"/>
                  <a:gd name="T14" fmla="*/ 8 w 22"/>
                  <a:gd name="T15" fmla="*/ 47 h 47"/>
                  <a:gd name="T16" fmla="*/ 11 w 22"/>
                  <a:gd name="T17" fmla="*/ 44 h 47"/>
                  <a:gd name="T18" fmla="*/ 11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8 h 47"/>
                  <a:gd name="T30" fmla="*/ 18 w 22"/>
                  <a:gd name="T31" fmla="*/ 8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09" name="Freeform 1268"/>
              <p:cNvSpPr>
                <a:spLocks/>
              </p:cNvSpPr>
              <p:nvPr/>
            </p:nvSpPr>
            <p:spPr bwMode="auto">
              <a:xfrm>
                <a:off x="14585" y="1000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6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7 w 23"/>
                  <a:gd name="T31" fmla="*/ 44 h 47"/>
                  <a:gd name="T32" fmla="*/ 17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6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0" name="Freeform 1269"/>
              <p:cNvSpPr>
                <a:spLocks/>
              </p:cNvSpPr>
              <p:nvPr/>
            </p:nvSpPr>
            <p:spPr bwMode="auto">
              <a:xfrm>
                <a:off x="14192" y="877"/>
                <a:ext cx="55" cy="88"/>
              </a:xfrm>
              <a:custGeom>
                <a:avLst/>
                <a:gdLst>
                  <a:gd name="T0" fmla="*/ 4 w 23"/>
                  <a:gd name="T1" fmla="*/ 5 h 37"/>
                  <a:gd name="T2" fmla="*/ 0 w 23"/>
                  <a:gd name="T3" fmla="*/ 18 h 37"/>
                  <a:gd name="T4" fmla="*/ 6 w 23"/>
                  <a:gd name="T5" fmla="*/ 18 h 37"/>
                  <a:gd name="T6" fmla="*/ 6 w 23"/>
                  <a:gd name="T7" fmla="*/ 35 h 37"/>
                  <a:gd name="T8" fmla="*/ 9 w 23"/>
                  <a:gd name="T9" fmla="*/ 37 h 37"/>
                  <a:gd name="T10" fmla="*/ 11 w 23"/>
                  <a:gd name="T11" fmla="*/ 35 h 37"/>
                  <a:gd name="T12" fmla="*/ 11 w 23"/>
                  <a:gd name="T13" fmla="*/ 18 h 37"/>
                  <a:gd name="T14" fmla="*/ 12 w 23"/>
                  <a:gd name="T15" fmla="*/ 18 h 37"/>
                  <a:gd name="T16" fmla="*/ 12 w 23"/>
                  <a:gd name="T17" fmla="*/ 35 h 37"/>
                  <a:gd name="T18" fmla="*/ 14 w 23"/>
                  <a:gd name="T19" fmla="*/ 37 h 37"/>
                  <a:gd name="T20" fmla="*/ 16 w 23"/>
                  <a:gd name="T21" fmla="*/ 35 h 37"/>
                  <a:gd name="T22" fmla="*/ 16 w 23"/>
                  <a:gd name="T23" fmla="*/ 18 h 37"/>
                  <a:gd name="T24" fmla="*/ 23 w 23"/>
                  <a:gd name="T25" fmla="*/ 18 h 37"/>
                  <a:gd name="T26" fmla="*/ 17 w 23"/>
                  <a:gd name="T27" fmla="*/ 0 h 37"/>
                  <a:gd name="T28" fmla="*/ 9 w 23"/>
                  <a:gd name="T29" fmla="*/ 3 h 37"/>
                  <a:gd name="T30" fmla="*/ 4 w 23"/>
                  <a:gd name="T3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37">
                    <a:moveTo>
                      <a:pt x="4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26"/>
                      <a:pt x="6" y="34"/>
                      <a:pt x="6" y="35"/>
                    </a:cubicBezTo>
                    <a:cubicBezTo>
                      <a:pt x="6" y="36"/>
                      <a:pt x="7" y="37"/>
                      <a:pt x="9" y="37"/>
                    </a:cubicBezTo>
                    <a:cubicBezTo>
                      <a:pt x="10" y="37"/>
                      <a:pt x="11" y="36"/>
                      <a:pt x="11" y="35"/>
                    </a:cubicBezTo>
                    <a:cubicBezTo>
                      <a:pt x="11" y="33"/>
                      <a:pt x="11" y="18"/>
                      <a:pt x="11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33"/>
                      <a:pt x="12" y="35"/>
                    </a:cubicBezTo>
                    <a:cubicBezTo>
                      <a:pt x="12" y="36"/>
                      <a:pt x="13" y="37"/>
                      <a:pt x="14" y="37"/>
                    </a:cubicBezTo>
                    <a:cubicBezTo>
                      <a:pt x="15" y="37"/>
                      <a:pt x="16" y="36"/>
                      <a:pt x="16" y="35"/>
                    </a:cubicBezTo>
                    <a:cubicBezTo>
                      <a:pt x="16" y="34"/>
                      <a:pt x="16" y="26"/>
                      <a:pt x="16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0" y="8"/>
                      <a:pt x="18" y="3"/>
                      <a:pt x="17" y="0"/>
                    </a:cubicBezTo>
                    <a:cubicBezTo>
                      <a:pt x="14" y="1"/>
                      <a:pt x="12" y="2"/>
                      <a:pt x="9" y="3"/>
                    </a:cubicBezTo>
                    <a:cubicBezTo>
                      <a:pt x="7" y="4"/>
                      <a:pt x="6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1" name="Oval 1270"/>
              <p:cNvSpPr>
                <a:spLocks noChangeArrowheads="1"/>
              </p:cNvSpPr>
              <p:nvPr/>
            </p:nvSpPr>
            <p:spPr bwMode="auto">
              <a:xfrm>
                <a:off x="14602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2" name="Freeform 1271"/>
              <p:cNvSpPr>
                <a:spLocks/>
              </p:cNvSpPr>
              <p:nvPr/>
            </p:nvSpPr>
            <p:spPr bwMode="auto">
              <a:xfrm>
                <a:off x="14644" y="1000"/>
                <a:ext cx="67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8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7 h 47"/>
                  <a:gd name="T16" fmla="*/ 9 w 28"/>
                  <a:gd name="T17" fmla="*/ 7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7 h 47"/>
                  <a:gd name="T44" fmla="*/ 20 w 28"/>
                  <a:gd name="T45" fmla="*/ 7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8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5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3" name="Freeform 1272"/>
              <p:cNvSpPr>
                <a:spLocks/>
              </p:cNvSpPr>
              <p:nvPr/>
            </p:nvSpPr>
            <p:spPr bwMode="auto">
              <a:xfrm>
                <a:off x="14235" y="872"/>
                <a:ext cx="17" cy="31"/>
              </a:xfrm>
              <a:custGeom>
                <a:avLst/>
                <a:gdLst>
                  <a:gd name="T0" fmla="*/ 3 w 7"/>
                  <a:gd name="T1" fmla="*/ 12 h 13"/>
                  <a:gd name="T2" fmla="*/ 5 w 7"/>
                  <a:gd name="T3" fmla="*/ 13 h 13"/>
                  <a:gd name="T4" fmla="*/ 6 w 7"/>
                  <a:gd name="T5" fmla="*/ 11 h 13"/>
                  <a:gd name="T6" fmla="*/ 3 w 7"/>
                  <a:gd name="T7" fmla="*/ 0 h 13"/>
                  <a:gd name="T8" fmla="*/ 0 w 7"/>
                  <a:gd name="T9" fmla="*/ 2 h 13"/>
                  <a:gd name="T10" fmla="*/ 3 w 7"/>
                  <a:gd name="T1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3" y="12"/>
                    </a:moveTo>
                    <a:cubicBezTo>
                      <a:pt x="3" y="13"/>
                      <a:pt x="4" y="13"/>
                      <a:pt x="5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0"/>
                      <a:pt x="5" y="5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" y="5"/>
                      <a:pt x="3" y="11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4" name="Freeform 1273"/>
              <p:cNvSpPr>
                <a:spLocks/>
              </p:cNvSpPr>
              <p:nvPr/>
            </p:nvSpPr>
            <p:spPr bwMode="auto">
              <a:xfrm>
                <a:off x="14337" y="797"/>
                <a:ext cx="12" cy="19"/>
              </a:xfrm>
              <a:custGeom>
                <a:avLst/>
                <a:gdLst>
                  <a:gd name="T0" fmla="*/ 2 w 5"/>
                  <a:gd name="T1" fmla="*/ 8 h 8"/>
                  <a:gd name="T2" fmla="*/ 5 w 5"/>
                  <a:gd name="T3" fmla="*/ 6 h 8"/>
                  <a:gd name="T4" fmla="*/ 5 w 5"/>
                  <a:gd name="T5" fmla="*/ 0 h 8"/>
                  <a:gd name="T6" fmla="*/ 0 w 5"/>
                  <a:gd name="T7" fmla="*/ 3 h 8"/>
                  <a:gd name="T8" fmla="*/ 0 w 5"/>
                  <a:gd name="T9" fmla="*/ 6 h 8"/>
                  <a:gd name="T10" fmla="*/ 2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4" y="8"/>
                      <a:pt x="5" y="7"/>
                      <a:pt x="5" y="6"/>
                    </a:cubicBezTo>
                    <a:cubicBezTo>
                      <a:pt x="5" y="5"/>
                      <a:pt x="5" y="3"/>
                      <a:pt x="5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5" name="Freeform 1274"/>
              <p:cNvSpPr>
                <a:spLocks/>
              </p:cNvSpPr>
              <p:nvPr/>
            </p:nvSpPr>
            <p:spPr bwMode="auto">
              <a:xfrm>
                <a:off x="14278" y="835"/>
                <a:ext cx="19" cy="16"/>
              </a:xfrm>
              <a:custGeom>
                <a:avLst/>
                <a:gdLst>
                  <a:gd name="T0" fmla="*/ 8 w 8"/>
                  <a:gd name="T1" fmla="*/ 2 h 7"/>
                  <a:gd name="T2" fmla="*/ 7 w 8"/>
                  <a:gd name="T3" fmla="*/ 0 h 7"/>
                  <a:gd name="T4" fmla="*/ 0 w 8"/>
                  <a:gd name="T5" fmla="*/ 6 h 7"/>
                  <a:gd name="T6" fmla="*/ 3 w 8"/>
                  <a:gd name="T7" fmla="*/ 7 h 7"/>
                  <a:gd name="T8" fmla="*/ 8 w 8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2"/>
                    </a:moveTo>
                    <a:cubicBezTo>
                      <a:pt x="8" y="2"/>
                      <a:pt x="8" y="1"/>
                      <a:pt x="7" y="0"/>
                    </a:cubicBezTo>
                    <a:cubicBezTo>
                      <a:pt x="5" y="2"/>
                      <a:pt x="2" y="4"/>
                      <a:pt x="0" y="6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6" y="7"/>
                      <a:pt x="8" y="5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6" name="Freeform 1275"/>
              <p:cNvSpPr>
                <a:spLocks/>
              </p:cNvSpPr>
              <p:nvPr/>
            </p:nvSpPr>
            <p:spPr bwMode="auto">
              <a:xfrm>
                <a:off x="14259" y="853"/>
                <a:ext cx="52" cy="112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2 w 22"/>
                  <a:gd name="T19" fmla="*/ 23 h 47"/>
                  <a:gd name="T20" fmla="*/ 12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6 h 47"/>
                  <a:gd name="T38" fmla="*/ 16 w 22"/>
                  <a:gd name="T39" fmla="*/ 0 h 47"/>
                  <a:gd name="T40" fmla="*/ 6 w 22"/>
                  <a:gd name="T41" fmla="*/ 0 h 47"/>
                  <a:gd name="T42" fmla="*/ 5 w 22"/>
                  <a:gd name="T43" fmla="*/ 0 h 47"/>
                  <a:gd name="T44" fmla="*/ 0 w 22"/>
                  <a:gd name="T45" fmla="*/ 4 h 47"/>
                  <a:gd name="T46" fmla="*/ 0 w 22"/>
                  <a:gd name="T47" fmla="*/ 6 h 47"/>
                  <a:gd name="T48" fmla="*/ 0 w 22"/>
                  <a:gd name="T49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7" name="Freeform 1276"/>
              <p:cNvSpPr>
                <a:spLocks/>
              </p:cNvSpPr>
              <p:nvPr/>
            </p:nvSpPr>
            <p:spPr bwMode="auto">
              <a:xfrm>
                <a:off x="14384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7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8" name="Oval 1277"/>
              <p:cNvSpPr>
                <a:spLocks noChangeArrowheads="1"/>
              </p:cNvSpPr>
              <p:nvPr/>
            </p:nvSpPr>
            <p:spPr bwMode="auto">
              <a:xfrm>
                <a:off x="14405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19" name="Oval 1278"/>
              <p:cNvSpPr>
                <a:spLocks noChangeArrowheads="1"/>
              </p:cNvSpPr>
              <p:nvPr/>
            </p:nvSpPr>
            <p:spPr bwMode="auto">
              <a:xfrm>
                <a:off x="14469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0" name="Freeform 1279"/>
              <p:cNvSpPr>
                <a:spLocks/>
              </p:cNvSpPr>
              <p:nvPr/>
            </p:nvSpPr>
            <p:spPr bwMode="auto">
              <a:xfrm>
                <a:off x="14389" y="853"/>
                <a:ext cx="54" cy="112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1" name="Freeform 1280"/>
              <p:cNvSpPr>
                <a:spLocks/>
              </p:cNvSpPr>
              <p:nvPr/>
            </p:nvSpPr>
            <p:spPr bwMode="auto">
              <a:xfrm>
                <a:off x="14450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2" name="Oval 1281"/>
              <p:cNvSpPr>
                <a:spLocks noChangeArrowheads="1"/>
              </p:cNvSpPr>
              <p:nvPr/>
            </p:nvSpPr>
            <p:spPr bwMode="auto">
              <a:xfrm>
                <a:off x="14469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3" name="Oval 1282"/>
              <p:cNvSpPr>
                <a:spLocks noChangeArrowheads="1"/>
              </p:cNvSpPr>
              <p:nvPr/>
            </p:nvSpPr>
            <p:spPr bwMode="auto">
              <a:xfrm>
                <a:off x="14405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4" name="Oval 1283"/>
              <p:cNvSpPr>
                <a:spLocks noChangeArrowheads="1"/>
              </p:cNvSpPr>
              <p:nvPr/>
            </p:nvSpPr>
            <p:spPr bwMode="auto">
              <a:xfrm>
                <a:off x="14666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5" name="Freeform 1284"/>
              <p:cNvSpPr>
                <a:spLocks/>
              </p:cNvSpPr>
              <p:nvPr/>
            </p:nvSpPr>
            <p:spPr bwMode="auto">
              <a:xfrm>
                <a:off x="14318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6" name="Freeform 1285"/>
              <p:cNvSpPr>
                <a:spLocks/>
              </p:cNvSpPr>
              <p:nvPr/>
            </p:nvSpPr>
            <p:spPr bwMode="auto">
              <a:xfrm>
                <a:off x="14323" y="1000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7" name="Oval 1286"/>
              <p:cNvSpPr>
                <a:spLocks noChangeArrowheads="1"/>
              </p:cNvSpPr>
              <p:nvPr/>
            </p:nvSpPr>
            <p:spPr bwMode="auto">
              <a:xfrm>
                <a:off x="14339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8" name="Oval 1287"/>
              <p:cNvSpPr>
                <a:spLocks noChangeArrowheads="1"/>
              </p:cNvSpPr>
              <p:nvPr/>
            </p:nvSpPr>
            <p:spPr bwMode="auto">
              <a:xfrm>
                <a:off x="14536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29" name="Oval 1288"/>
              <p:cNvSpPr>
                <a:spLocks noChangeArrowheads="1"/>
              </p:cNvSpPr>
              <p:nvPr/>
            </p:nvSpPr>
            <p:spPr bwMode="auto">
              <a:xfrm>
                <a:off x="1446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0" name="Freeform 1289"/>
              <p:cNvSpPr>
                <a:spLocks/>
              </p:cNvSpPr>
              <p:nvPr/>
            </p:nvSpPr>
            <p:spPr bwMode="auto">
              <a:xfrm>
                <a:off x="14514" y="1000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8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8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1" name="Freeform 1290"/>
              <p:cNvSpPr>
                <a:spLocks/>
              </p:cNvSpPr>
              <p:nvPr/>
            </p:nvSpPr>
            <p:spPr bwMode="auto">
              <a:xfrm>
                <a:off x="14519" y="853"/>
                <a:ext cx="54" cy="112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2" name="Oval 1291"/>
              <p:cNvSpPr>
                <a:spLocks noChangeArrowheads="1"/>
              </p:cNvSpPr>
              <p:nvPr/>
            </p:nvSpPr>
            <p:spPr bwMode="auto">
              <a:xfrm>
                <a:off x="14339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3" name="Freeform 1292"/>
              <p:cNvSpPr>
                <a:spLocks/>
              </p:cNvSpPr>
              <p:nvPr/>
            </p:nvSpPr>
            <p:spPr bwMode="auto">
              <a:xfrm>
                <a:off x="14455" y="1000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6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2 w 22"/>
                  <a:gd name="T25" fmla="*/ 23 h 47"/>
                  <a:gd name="T26" fmla="*/ 12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6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4" name="Oval 1293"/>
              <p:cNvSpPr>
                <a:spLocks noChangeArrowheads="1"/>
              </p:cNvSpPr>
              <p:nvPr/>
            </p:nvSpPr>
            <p:spPr bwMode="auto">
              <a:xfrm>
                <a:off x="14536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5" name="Oval 1294"/>
              <p:cNvSpPr>
                <a:spLocks noChangeArrowheads="1"/>
              </p:cNvSpPr>
              <p:nvPr/>
            </p:nvSpPr>
            <p:spPr bwMode="auto">
              <a:xfrm>
                <a:off x="14536" y="681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6" name="Freeform 1295"/>
              <p:cNvSpPr>
                <a:spLocks/>
              </p:cNvSpPr>
              <p:nvPr/>
            </p:nvSpPr>
            <p:spPr bwMode="auto">
              <a:xfrm>
                <a:off x="14514" y="707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7" name="Freeform 1296"/>
              <p:cNvSpPr>
                <a:spLocks/>
              </p:cNvSpPr>
              <p:nvPr/>
            </p:nvSpPr>
            <p:spPr bwMode="auto">
              <a:xfrm>
                <a:off x="14455" y="707"/>
                <a:ext cx="52" cy="109"/>
              </a:xfrm>
              <a:custGeom>
                <a:avLst/>
                <a:gdLst>
                  <a:gd name="T0" fmla="*/ 20 w 22"/>
                  <a:gd name="T1" fmla="*/ 23 h 46"/>
                  <a:gd name="T2" fmla="*/ 22 w 22"/>
                  <a:gd name="T3" fmla="*/ 20 h 46"/>
                  <a:gd name="T4" fmla="*/ 22 w 22"/>
                  <a:gd name="T5" fmla="*/ 6 h 46"/>
                  <a:gd name="T6" fmla="*/ 16 w 22"/>
                  <a:gd name="T7" fmla="*/ 0 h 46"/>
                  <a:gd name="T8" fmla="*/ 6 w 22"/>
                  <a:gd name="T9" fmla="*/ 0 h 46"/>
                  <a:gd name="T10" fmla="*/ 0 w 22"/>
                  <a:gd name="T11" fmla="*/ 6 h 46"/>
                  <a:gd name="T12" fmla="*/ 0 w 22"/>
                  <a:gd name="T13" fmla="*/ 20 h 46"/>
                  <a:gd name="T14" fmla="*/ 2 w 22"/>
                  <a:gd name="T15" fmla="*/ 23 h 46"/>
                  <a:gd name="T16" fmla="*/ 4 w 22"/>
                  <a:gd name="T17" fmla="*/ 20 h 46"/>
                  <a:gd name="T18" fmla="*/ 4 w 22"/>
                  <a:gd name="T19" fmla="*/ 7 h 46"/>
                  <a:gd name="T20" fmla="*/ 5 w 22"/>
                  <a:gd name="T21" fmla="*/ 7 h 46"/>
                  <a:gd name="T22" fmla="*/ 5 w 22"/>
                  <a:gd name="T23" fmla="*/ 44 h 46"/>
                  <a:gd name="T24" fmla="*/ 8 w 22"/>
                  <a:gd name="T25" fmla="*/ 46 h 46"/>
                  <a:gd name="T26" fmla="*/ 10 w 22"/>
                  <a:gd name="T27" fmla="*/ 44 h 46"/>
                  <a:gd name="T28" fmla="*/ 10 w 22"/>
                  <a:gd name="T29" fmla="*/ 23 h 46"/>
                  <a:gd name="T30" fmla="*/ 12 w 22"/>
                  <a:gd name="T31" fmla="*/ 23 h 46"/>
                  <a:gd name="T32" fmla="*/ 12 w 22"/>
                  <a:gd name="T33" fmla="*/ 44 h 46"/>
                  <a:gd name="T34" fmla="*/ 14 w 22"/>
                  <a:gd name="T35" fmla="*/ 46 h 46"/>
                  <a:gd name="T36" fmla="*/ 17 w 22"/>
                  <a:gd name="T37" fmla="*/ 44 h 46"/>
                  <a:gd name="T38" fmla="*/ 17 w 22"/>
                  <a:gd name="T39" fmla="*/ 7 h 46"/>
                  <a:gd name="T40" fmla="*/ 18 w 22"/>
                  <a:gd name="T41" fmla="*/ 7 h 46"/>
                  <a:gd name="T42" fmla="*/ 18 w 22"/>
                  <a:gd name="T43" fmla="*/ 20 h 46"/>
                  <a:gd name="T44" fmla="*/ 20 w 22"/>
                  <a:gd name="T4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0" y="23"/>
                    </a:move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7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8" name="Freeform 1297"/>
              <p:cNvSpPr>
                <a:spLocks/>
              </p:cNvSpPr>
              <p:nvPr/>
            </p:nvSpPr>
            <p:spPr bwMode="auto">
              <a:xfrm>
                <a:off x="13830" y="1066"/>
                <a:ext cx="12" cy="45"/>
              </a:xfrm>
              <a:custGeom>
                <a:avLst/>
                <a:gdLst>
                  <a:gd name="T0" fmla="*/ 0 w 5"/>
                  <a:gd name="T1" fmla="*/ 16 h 19"/>
                  <a:gd name="T2" fmla="*/ 3 w 5"/>
                  <a:gd name="T3" fmla="*/ 19 h 19"/>
                  <a:gd name="T4" fmla="*/ 5 w 5"/>
                  <a:gd name="T5" fmla="*/ 16 h 19"/>
                  <a:gd name="T6" fmla="*/ 5 w 5"/>
                  <a:gd name="T7" fmla="*/ 0 h 19"/>
                  <a:gd name="T8" fmla="*/ 0 w 5"/>
                  <a:gd name="T9" fmla="*/ 2 h 19"/>
                  <a:gd name="T10" fmla="*/ 0 w 5"/>
                  <a:gd name="T11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9">
                    <a:moveTo>
                      <a:pt x="0" y="16"/>
                    </a:moveTo>
                    <a:cubicBezTo>
                      <a:pt x="0" y="18"/>
                      <a:pt x="1" y="19"/>
                      <a:pt x="3" y="19"/>
                    </a:cubicBezTo>
                    <a:cubicBezTo>
                      <a:pt x="4" y="19"/>
                      <a:pt x="5" y="18"/>
                      <a:pt x="5" y="16"/>
                    </a:cubicBezTo>
                    <a:cubicBezTo>
                      <a:pt x="5" y="15"/>
                      <a:pt x="5" y="8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7"/>
                      <a:pt x="0" y="15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39" name="Freeform 1298"/>
              <p:cNvSpPr>
                <a:spLocks/>
              </p:cNvSpPr>
              <p:nvPr/>
            </p:nvSpPr>
            <p:spPr bwMode="auto">
              <a:xfrm>
                <a:off x="13814" y="1071"/>
                <a:ext cx="14" cy="40"/>
              </a:xfrm>
              <a:custGeom>
                <a:avLst/>
                <a:gdLst>
                  <a:gd name="T0" fmla="*/ 3 w 6"/>
                  <a:gd name="T1" fmla="*/ 17 h 17"/>
                  <a:gd name="T2" fmla="*/ 6 w 6"/>
                  <a:gd name="T3" fmla="*/ 14 h 17"/>
                  <a:gd name="T4" fmla="*/ 6 w 6"/>
                  <a:gd name="T5" fmla="*/ 0 h 17"/>
                  <a:gd name="T6" fmla="*/ 0 w 6"/>
                  <a:gd name="T7" fmla="*/ 1 h 17"/>
                  <a:gd name="T8" fmla="*/ 0 w 6"/>
                  <a:gd name="T9" fmla="*/ 14 h 17"/>
                  <a:gd name="T10" fmla="*/ 3 w 6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7">
                    <a:moveTo>
                      <a:pt x="3" y="17"/>
                    </a:moveTo>
                    <a:cubicBezTo>
                      <a:pt x="4" y="17"/>
                      <a:pt x="6" y="16"/>
                      <a:pt x="6" y="14"/>
                    </a:cubicBezTo>
                    <a:cubicBezTo>
                      <a:pt x="6" y="13"/>
                      <a:pt x="6" y="5"/>
                      <a:pt x="6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8"/>
                      <a:pt x="0" y="13"/>
                      <a:pt x="0" y="14"/>
                    </a:cubicBezTo>
                    <a:cubicBezTo>
                      <a:pt x="0" y="16"/>
                      <a:pt x="1" y="17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0" name="Freeform 1299"/>
              <p:cNvSpPr>
                <a:spLocks/>
              </p:cNvSpPr>
              <p:nvPr/>
            </p:nvSpPr>
            <p:spPr bwMode="auto">
              <a:xfrm>
                <a:off x="13764" y="1081"/>
                <a:ext cx="12" cy="30"/>
              </a:xfrm>
              <a:custGeom>
                <a:avLst/>
                <a:gdLst>
                  <a:gd name="T0" fmla="*/ 0 w 5"/>
                  <a:gd name="T1" fmla="*/ 11 h 13"/>
                  <a:gd name="T2" fmla="*/ 2 w 5"/>
                  <a:gd name="T3" fmla="*/ 13 h 13"/>
                  <a:gd name="T4" fmla="*/ 5 w 5"/>
                  <a:gd name="T5" fmla="*/ 11 h 13"/>
                  <a:gd name="T6" fmla="*/ 5 w 5"/>
                  <a:gd name="T7" fmla="*/ 0 h 13"/>
                  <a:gd name="T8" fmla="*/ 0 w 5"/>
                  <a:gd name="T9" fmla="*/ 0 h 13"/>
                  <a:gd name="T10" fmla="*/ 0 w 5"/>
                  <a:gd name="T1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0" y="11"/>
                    </a:move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5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4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1" name="Freeform 1300"/>
              <p:cNvSpPr>
                <a:spLocks/>
              </p:cNvSpPr>
              <p:nvPr/>
            </p:nvSpPr>
            <p:spPr bwMode="auto">
              <a:xfrm>
                <a:off x="13868" y="1050"/>
                <a:ext cx="52" cy="61"/>
              </a:xfrm>
              <a:custGeom>
                <a:avLst/>
                <a:gdLst>
                  <a:gd name="T0" fmla="*/ 6 w 22"/>
                  <a:gd name="T1" fmla="*/ 7 h 26"/>
                  <a:gd name="T2" fmla="*/ 6 w 22"/>
                  <a:gd name="T3" fmla="*/ 24 h 26"/>
                  <a:gd name="T4" fmla="*/ 8 w 22"/>
                  <a:gd name="T5" fmla="*/ 26 h 26"/>
                  <a:gd name="T6" fmla="*/ 10 w 22"/>
                  <a:gd name="T7" fmla="*/ 24 h 26"/>
                  <a:gd name="T8" fmla="*/ 10 w 22"/>
                  <a:gd name="T9" fmla="*/ 7 h 26"/>
                  <a:gd name="T10" fmla="*/ 11 w 22"/>
                  <a:gd name="T11" fmla="*/ 7 h 26"/>
                  <a:gd name="T12" fmla="*/ 11 w 22"/>
                  <a:gd name="T13" fmla="*/ 24 h 26"/>
                  <a:gd name="T14" fmla="*/ 14 w 22"/>
                  <a:gd name="T15" fmla="*/ 26 h 26"/>
                  <a:gd name="T16" fmla="*/ 16 w 22"/>
                  <a:gd name="T17" fmla="*/ 24 h 26"/>
                  <a:gd name="T18" fmla="*/ 16 w 22"/>
                  <a:gd name="T19" fmla="*/ 7 h 26"/>
                  <a:gd name="T20" fmla="*/ 22 w 22"/>
                  <a:gd name="T21" fmla="*/ 7 h 26"/>
                  <a:gd name="T22" fmla="*/ 20 w 22"/>
                  <a:gd name="T23" fmla="*/ 0 h 26"/>
                  <a:gd name="T24" fmla="*/ 15 w 22"/>
                  <a:gd name="T25" fmla="*/ 1 h 26"/>
                  <a:gd name="T26" fmla="*/ 1 w 22"/>
                  <a:gd name="T27" fmla="*/ 4 h 26"/>
                  <a:gd name="T28" fmla="*/ 0 w 22"/>
                  <a:gd name="T29" fmla="*/ 7 h 26"/>
                  <a:gd name="T30" fmla="*/ 6 w 22"/>
                  <a:gd name="T3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6" y="7"/>
                    </a:moveTo>
                    <a:cubicBezTo>
                      <a:pt x="6" y="15"/>
                      <a:pt x="6" y="23"/>
                      <a:pt x="6" y="24"/>
                    </a:cubicBezTo>
                    <a:cubicBezTo>
                      <a:pt x="6" y="25"/>
                      <a:pt x="7" y="26"/>
                      <a:pt x="8" y="26"/>
                    </a:cubicBezTo>
                    <a:cubicBezTo>
                      <a:pt x="9" y="26"/>
                      <a:pt x="10" y="25"/>
                      <a:pt x="10" y="24"/>
                    </a:cubicBezTo>
                    <a:cubicBezTo>
                      <a:pt x="10" y="22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22"/>
                      <a:pt x="11" y="24"/>
                    </a:cubicBezTo>
                    <a:cubicBezTo>
                      <a:pt x="11" y="25"/>
                      <a:pt x="12" y="26"/>
                      <a:pt x="14" y="26"/>
                    </a:cubicBezTo>
                    <a:cubicBezTo>
                      <a:pt x="15" y="26"/>
                      <a:pt x="16" y="25"/>
                      <a:pt x="16" y="24"/>
                    </a:cubicBezTo>
                    <a:cubicBezTo>
                      <a:pt x="16" y="23"/>
                      <a:pt x="16" y="15"/>
                      <a:pt x="16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4"/>
                      <a:pt x="21" y="2"/>
                      <a:pt x="20" y="0"/>
                    </a:cubicBezTo>
                    <a:cubicBezTo>
                      <a:pt x="18" y="0"/>
                      <a:pt x="17" y="0"/>
                      <a:pt x="15" y="1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2" name="Freeform 1301"/>
              <p:cNvSpPr>
                <a:spLocks/>
              </p:cNvSpPr>
              <p:nvPr/>
            </p:nvSpPr>
            <p:spPr bwMode="auto">
              <a:xfrm>
                <a:off x="13918" y="1048"/>
                <a:ext cx="7" cy="2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3" name="Freeform 1302"/>
              <p:cNvSpPr>
                <a:spLocks/>
              </p:cNvSpPr>
              <p:nvPr/>
            </p:nvSpPr>
            <p:spPr bwMode="auto">
              <a:xfrm>
                <a:off x="13684" y="1076"/>
                <a:ext cx="12" cy="35"/>
              </a:xfrm>
              <a:custGeom>
                <a:avLst/>
                <a:gdLst>
                  <a:gd name="T0" fmla="*/ 2 w 5"/>
                  <a:gd name="T1" fmla="*/ 15 h 15"/>
                  <a:gd name="T2" fmla="*/ 5 w 5"/>
                  <a:gd name="T3" fmla="*/ 12 h 15"/>
                  <a:gd name="T4" fmla="*/ 5 w 5"/>
                  <a:gd name="T5" fmla="*/ 1 h 15"/>
                  <a:gd name="T6" fmla="*/ 0 w 5"/>
                  <a:gd name="T7" fmla="*/ 0 h 15"/>
                  <a:gd name="T8" fmla="*/ 0 w 5"/>
                  <a:gd name="T9" fmla="*/ 12 h 15"/>
                  <a:gd name="T10" fmla="*/ 2 w 5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2" y="15"/>
                    </a:moveTo>
                    <a:cubicBezTo>
                      <a:pt x="4" y="15"/>
                      <a:pt x="5" y="14"/>
                      <a:pt x="5" y="12"/>
                    </a:cubicBezTo>
                    <a:cubicBezTo>
                      <a:pt x="5" y="11"/>
                      <a:pt x="5" y="6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ubicBezTo>
                      <a:pt x="0" y="6"/>
                      <a:pt x="0" y="11"/>
                      <a:pt x="0" y="12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4" name="Freeform 1303"/>
              <p:cNvSpPr>
                <a:spLocks/>
              </p:cNvSpPr>
              <p:nvPr/>
            </p:nvSpPr>
            <p:spPr bwMode="auto">
              <a:xfrm>
                <a:off x="13752" y="1081"/>
                <a:ext cx="10" cy="30"/>
              </a:xfrm>
              <a:custGeom>
                <a:avLst/>
                <a:gdLst>
                  <a:gd name="T0" fmla="*/ 2 w 4"/>
                  <a:gd name="T1" fmla="*/ 13 h 13"/>
                  <a:gd name="T2" fmla="*/ 4 w 4"/>
                  <a:gd name="T3" fmla="*/ 11 h 13"/>
                  <a:gd name="T4" fmla="*/ 4 w 4"/>
                  <a:gd name="T5" fmla="*/ 0 h 13"/>
                  <a:gd name="T6" fmla="*/ 0 w 4"/>
                  <a:gd name="T7" fmla="*/ 1 h 13"/>
                  <a:gd name="T8" fmla="*/ 0 w 4"/>
                  <a:gd name="T9" fmla="*/ 11 h 13"/>
                  <a:gd name="T10" fmla="*/ 2 w 4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3">
                    <a:moveTo>
                      <a:pt x="2" y="13"/>
                    </a:moveTo>
                    <a:cubicBezTo>
                      <a:pt x="3" y="13"/>
                      <a:pt x="4" y="12"/>
                      <a:pt x="4" y="11"/>
                    </a:cubicBezTo>
                    <a:cubicBezTo>
                      <a:pt x="4" y="10"/>
                      <a:pt x="4" y="5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6"/>
                      <a:pt x="0" y="10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5" name="Freeform 1304"/>
              <p:cNvSpPr>
                <a:spLocks/>
              </p:cNvSpPr>
              <p:nvPr/>
            </p:nvSpPr>
            <p:spPr bwMode="auto">
              <a:xfrm>
                <a:off x="13698" y="1078"/>
                <a:ext cx="14" cy="33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11 h 14"/>
                  <a:gd name="T4" fmla="*/ 3 w 6"/>
                  <a:gd name="T5" fmla="*/ 14 h 14"/>
                  <a:gd name="T6" fmla="*/ 6 w 6"/>
                  <a:gd name="T7" fmla="*/ 11 h 14"/>
                  <a:gd name="T8" fmla="*/ 6 w 6"/>
                  <a:gd name="T9" fmla="*/ 1 h 14"/>
                  <a:gd name="T10" fmla="*/ 0 w 6"/>
                  <a:gd name="T11" fmla="*/ 0 h 14"/>
                  <a:gd name="T12" fmla="*/ 0 w 6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cubicBezTo>
                      <a:pt x="0" y="5"/>
                      <a:pt x="0" y="10"/>
                      <a:pt x="0" y="11"/>
                    </a:cubicBezTo>
                    <a:cubicBezTo>
                      <a:pt x="0" y="13"/>
                      <a:pt x="2" y="14"/>
                      <a:pt x="3" y="14"/>
                    </a:cubicBezTo>
                    <a:cubicBezTo>
                      <a:pt x="5" y="14"/>
                      <a:pt x="6" y="13"/>
                      <a:pt x="6" y="11"/>
                    </a:cubicBezTo>
                    <a:cubicBezTo>
                      <a:pt x="6" y="10"/>
                      <a:pt x="6" y="6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6" name="Freeform 1305"/>
              <p:cNvSpPr>
                <a:spLocks/>
              </p:cNvSpPr>
              <p:nvPr/>
            </p:nvSpPr>
            <p:spPr bwMode="auto">
              <a:xfrm>
                <a:off x="14079" y="906"/>
                <a:ext cx="38" cy="59"/>
              </a:xfrm>
              <a:custGeom>
                <a:avLst/>
                <a:gdLst>
                  <a:gd name="T0" fmla="*/ 2 w 16"/>
                  <a:gd name="T1" fmla="*/ 25 h 25"/>
                  <a:gd name="T2" fmla="*/ 5 w 16"/>
                  <a:gd name="T3" fmla="*/ 23 h 25"/>
                  <a:gd name="T4" fmla="*/ 5 w 16"/>
                  <a:gd name="T5" fmla="*/ 6 h 25"/>
                  <a:gd name="T6" fmla="*/ 6 w 16"/>
                  <a:gd name="T7" fmla="*/ 6 h 25"/>
                  <a:gd name="T8" fmla="*/ 6 w 16"/>
                  <a:gd name="T9" fmla="*/ 23 h 25"/>
                  <a:gd name="T10" fmla="*/ 8 w 16"/>
                  <a:gd name="T11" fmla="*/ 25 h 25"/>
                  <a:gd name="T12" fmla="*/ 10 w 16"/>
                  <a:gd name="T13" fmla="*/ 23 h 25"/>
                  <a:gd name="T14" fmla="*/ 10 w 16"/>
                  <a:gd name="T15" fmla="*/ 6 h 25"/>
                  <a:gd name="T16" fmla="*/ 16 w 16"/>
                  <a:gd name="T17" fmla="*/ 6 h 25"/>
                  <a:gd name="T18" fmla="*/ 14 w 16"/>
                  <a:gd name="T19" fmla="*/ 0 h 25"/>
                  <a:gd name="T20" fmla="*/ 0 w 16"/>
                  <a:gd name="T21" fmla="*/ 7 h 25"/>
                  <a:gd name="T22" fmla="*/ 0 w 16"/>
                  <a:gd name="T23" fmla="*/ 23 h 25"/>
                  <a:gd name="T24" fmla="*/ 2 w 16"/>
                  <a:gd name="T2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5">
                    <a:moveTo>
                      <a:pt x="2" y="25"/>
                    </a:moveTo>
                    <a:cubicBezTo>
                      <a:pt x="4" y="25"/>
                      <a:pt x="5" y="24"/>
                      <a:pt x="5" y="23"/>
                    </a:cubicBezTo>
                    <a:cubicBezTo>
                      <a:pt x="5" y="21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21"/>
                      <a:pt x="6" y="23"/>
                    </a:cubicBezTo>
                    <a:cubicBezTo>
                      <a:pt x="6" y="24"/>
                      <a:pt x="7" y="25"/>
                      <a:pt x="8" y="25"/>
                    </a:cubicBezTo>
                    <a:cubicBezTo>
                      <a:pt x="9" y="25"/>
                      <a:pt x="10" y="24"/>
                      <a:pt x="10" y="23"/>
                    </a:cubicBezTo>
                    <a:cubicBezTo>
                      <a:pt x="10" y="22"/>
                      <a:pt x="10" y="14"/>
                      <a:pt x="10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5" y="2"/>
                      <a:pt x="14" y="0"/>
                    </a:cubicBezTo>
                    <a:cubicBezTo>
                      <a:pt x="9" y="1"/>
                      <a:pt x="4" y="4"/>
                      <a:pt x="0" y="7"/>
                    </a:cubicBezTo>
                    <a:cubicBezTo>
                      <a:pt x="0" y="14"/>
                      <a:pt x="0" y="22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7" name="Freeform 1306"/>
              <p:cNvSpPr>
                <a:spLocks/>
              </p:cNvSpPr>
              <p:nvPr/>
            </p:nvSpPr>
            <p:spPr bwMode="auto">
              <a:xfrm>
                <a:off x="14174" y="891"/>
                <a:ext cx="9" cy="1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5 h 7"/>
                  <a:gd name="T6" fmla="*/ 4 w 4"/>
                  <a:gd name="T7" fmla="*/ 0 h 7"/>
                  <a:gd name="T8" fmla="*/ 0 w 4"/>
                  <a:gd name="T9" fmla="*/ 1 h 7"/>
                  <a:gd name="T10" fmla="*/ 0 w 4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cubicBezTo>
                      <a:pt x="0" y="6"/>
                      <a:pt x="1" y="7"/>
                      <a:pt x="2" y="7"/>
                    </a:cubicBezTo>
                    <a:cubicBezTo>
                      <a:pt x="3" y="7"/>
                      <a:pt x="4" y="6"/>
                      <a:pt x="4" y="5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3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8" name="Freeform 1307"/>
              <p:cNvSpPr>
                <a:spLocks/>
              </p:cNvSpPr>
              <p:nvPr/>
            </p:nvSpPr>
            <p:spPr bwMode="auto">
              <a:xfrm>
                <a:off x="13998" y="1000"/>
                <a:ext cx="60" cy="111"/>
              </a:xfrm>
              <a:custGeom>
                <a:avLst/>
                <a:gdLst>
                  <a:gd name="T0" fmla="*/ 6 w 25"/>
                  <a:gd name="T1" fmla="*/ 10 h 47"/>
                  <a:gd name="T2" fmla="*/ 0 w 25"/>
                  <a:gd name="T3" fmla="*/ 28 h 47"/>
                  <a:gd name="T4" fmla="*/ 6 w 25"/>
                  <a:gd name="T5" fmla="*/ 28 h 47"/>
                  <a:gd name="T6" fmla="*/ 6 w 25"/>
                  <a:gd name="T7" fmla="*/ 45 h 47"/>
                  <a:gd name="T8" fmla="*/ 9 w 25"/>
                  <a:gd name="T9" fmla="*/ 47 h 47"/>
                  <a:gd name="T10" fmla="*/ 11 w 25"/>
                  <a:gd name="T11" fmla="*/ 45 h 47"/>
                  <a:gd name="T12" fmla="*/ 11 w 25"/>
                  <a:gd name="T13" fmla="*/ 28 h 47"/>
                  <a:gd name="T14" fmla="*/ 12 w 25"/>
                  <a:gd name="T15" fmla="*/ 28 h 47"/>
                  <a:gd name="T16" fmla="*/ 12 w 25"/>
                  <a:gd name="T17" fmla="*/ 45 h 47"/>
                  <a:gd name="T18" fmla="*/ 14 w 25"/>
                  <a:gd name="T19" fmla="*/ 47 h 47"/>
                  <a:gd name="T20" fmla="*/ 16 w 25"/>
                  <a:gd name="T21" fmla="*/ 45 h 47"/>
                  <a:gd name="T22" fmla="*/ 16 w 25"/>
                  <a:gd name="T23" fmla="*/ 28 h 47"/>
                  <a:gd name="T24" fmla="*/ 23 w 25"/>
                  <a:gd name="T25" fmla="*/ 28 h 47"/>
                  <a:gd name="T26" fmla="*/ 16 w 25"/>
                  <a:gd name="T27" fmla="*/ 7 h 47"/>
                  <a:gd name="T28" fmla="*/ 17 w 25"/>
                  <a:gd name="T29" fmla="*/ 7 h 47"/>
                  <a:gd name="T30" fmla="*/ 21 w 25"/>
                  <a:gd name="T31" fmla="*/ 20 h 47"/>
                  <a:gd name="T32" fmla="*/ 23 w 25"/>
                  <a:gd name="T33" fmla="*/ 21 h 47"/>
                  <a:gd name="T34" fmla="*/ 24 w 25"/>
                  <a:gd name="T35" fmla="*/ 18 h 47"/>
                  <a:gd name="T36" fmla="*/ 20 w 25"/>
                  <a:gd name="T37" fmla="*/ 5 h 47"/>
                  <a:gd name="T38" fmla="*/ 15 w 25"/>
                  <a:gd name="T39" fmla="*/ 0 h 47"/>
                  <a:gd name="T40" fmla="*/ 6 w 25"/>
                  <a:gd name="T41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47">
                    <a:moveTo>
                      <a:pt x="6" y="1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36"/>
                      <a:pt x="6" y="44"/>
                      <a:pt x="6" y="45"/>
                    </a:cubicBezTo>
                    <a:cubicBezTo>
                      <a:pt x="6" y="46"/>
                      <a:pt x="7" y="47"/>
                      <a:pt x="9" y="47"/>
                    </a:cubicBezTo>
                    <a:cubicBezTo>
                      <a:pt x="10" y="47"/>
                      <a:pt x="11" y="46"/>
                      <a:pt x="11" y="45"/>
                    </a:cubicBezTo>
                    <a:cubicBezTo>
                      <a:pt x="11" y="43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43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6" y="36"/>
                      <a:pt x="16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21" y="18"/>
                      <a:pt x="21" y="20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4" y="20"/>
                      <a:pt x="25" y="19"/>
                      <a:pt x="24" y="18"/>
                    </a:cubicBezTo>
                    <a:cubicBezTo>
                      <a:pt x="24" y="18"/>
                      <a:pt x="22" y="10"/>
                      <a:pt x="20" y="5"/>
                    </a:cubicBezTo>
                    <a:cubicBezTo>
                      <a:pt x="20" y="2"/>
                      <a:pt x="18" y="0"/>
                      <a:pt x="15" y="0"/>
                    </a:cubicBezTo>
                    <a:cubicBezTo>
                      <a:pt x="13" y="3"/>
                      <a:pt x="11" y="7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49" name="Freeform 1308"/>
              <p:cNvSpPr>
                <a:spLocks/>
              </p:cNvSpPr>
              <p:nvPr/>
            </p:nvSpPr>
            <p:spPr bwMode="auto">
              <a:xfrm>
                <a:off x="14129" y="898"/>
                <a:ext cx="11" cy="10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4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0" name="Freeform 1309"/>
              <p:cNvSpPr>
                <a:spLocks/>
              </p:cNvSpPr>
              <p:nvPr/>
            </p:nvSpPr>
            <p:spPr bwMode="auto">
              <a:xfrm>
                <a:off x="13932" y="1045"/>
                <a:ext cx="10" cy="1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1" name="Oval 1310"/>
              <p:cNvSpPr>
                <a:spLocks noChangeArrowheads="1"/>
              </p:cNvSpPr>
              <p:nvPr/>
            </p:nvSpPr>
            <p:spPr bwMode="auto">
              <a:xfrm>
                <a:off x="1407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2" name="Freeform 1311"/>
              <p:cNvSpPr>
                <a:spLocks/>
              </p:cNvSpPr>
              <p:nvPr/>
            </p:nvSpPr>
            <p:spPr bwMode="auto">
              <a:xfrm>
                <a:off x="14065" y="100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3" name="Freeform 1312"/>
              <p:cNvSpPr>
                <a:spLocks/>
              </p:cNvSpPr>
              <p:nvPr/>
            </p:nvSpPr>
            <p:spPr bwMode="auto">
              <a:xfrm>
                <a:off x="14143" y="894"/>
                <a:ext cx="28" cy="71"/>
              </a:xfrm>
              <a:custGeom>
                <a:avLst/>
                <a:gdLst>
                  <a:gd name="T0" fmla="*/ 0 w 12"/>
                  <a:gd name="T1" fmla="*/ 27 h 30"/>
                  <a:gd name="T2" fmla="*/ 2 w 12"/>
                  <a:gd name="T3" fmla="*/ 30 h 30"/>
                  <a:gd name="T4" fmla="*/ 5 w 12"/>
                  <a:gd name="T5" fmla="*/ 27 h 30"/>
                  <a:gd name="T6" fmla="*/ 5 w 12"/>
                  <a:gd name="T7" fmla="*/ 6 h 30"/>
                  <a:gd name="T8" fmla="*/ 6 w 12"/>
                  <a:gd name="T9" fmla="*/ 6 h 30"/>
                  <a:gd name="T10" fmla="*/ 6 w 12"/>
                  <a:gd name="T11" fmla="*/ 27 h 30"/>
                  <a:gd name="T12" fmla="*/ 9 w 12"/>
                  <a:gd name="T13" fmla="*/ 30 h 30"/>
                  <a:gd name="T14" fmla="*/ 12 w 12"/>
                  <a:gd name="T15" fmla="*/ 27 h 30"/>
                  <a:gd name="T16" fmla="*/ 12 w 12"/>
                  <a:gd name="T17" fmla="*/ 0 h 30"/>
                  <a:gd name="T18" fmla="*/ 0 w 12"/>
                  <a:gd name="T19" fmla="*/ 2 h 30"/>
                  <a:gd name="T20" fmla="*/ 0 w 12"/>
                  <a:gd name="T21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0">
                    <a:moveTo>
                      <a:pt x="0" y="27"/>
                    </a:move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7"/>
                    </a:cubicBezTo>
                    <a:cubicBezTo>
                      <a:pt x="5" y="25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25"/>
                      <a:pt x="6" y="27"/>
                    </a:cubicBezTo>
                    <a:cubicBezTo>
                      <a:pt x="6" y="29"/>
                      <a:pt x="8" y="30"/>
                      <a:pt x="9" y="30"/>
                    </a:cubicBezTo>
                    <a:cubicBezTo>
                      <a:pt x="11" y="30"/>
                      <a:pt x="12" y="29"/>
                      <a:pt x="12" y="27"/>
                    </a:cubicBezTo>
                    <a:cubicBezTo>
                      <a:pt x="12" y="26"/>
                      <a:pt x="12" y="11"/>
                      <a:pt x="12" y="0"/>
                    </a:cubicBezTo>
                    <a:cubicBezTo>
                      <a:pt x="8" y="1"/>
                      <a:pt x="3" y="2"/>
                      <a:pt x="0" y="2"/>
                    </a:cubicBezTo>
                    <a:cubicBezTo>
                      <a:pt x="0" y="12"/>
                      <a:pt x="0" y="26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4" name="Freeform 1313"/>
              <p:cNvSpPr>
                <a:spLocks/>
              </p:cNvSpPr>
              <p:nvPr/>
            </p:nvSpPr>
            <p:spPr bwMode="auto">
              <a:xfrm>
                <a:off x="13994" y="1026"/>
                <a:ext cx="14" cy="24"/>
              </a:xfrm>
              <a:custGeom>
                <a:avLst/>
                <a:gdLst>
                  <a:gd name="T0" fmla="*/ 1 w 6"/>
                  <a:gd name="T1" fmla="*/ 10 h 10"/>
                  <a:gd name="T2" fmla="*/ 4 w 6"/>
                  <a:gd name="T3" fmla="*/ 9 h 10"/>
                  <a:gd name="T4" fmla="*/ 6 w 6"/>
                  <a:gd name="T5" fmla="*/ 0 h 10"/>
                  <a:gd name="T6" fmla="*/ 5 w 6"/>
                  <a:gd name="T7" fmla="*/ 1 h 10"/>
                  <a:gd name="T8" fmla="*/ 1 w 6"/>
                  <a:gd name="T9" fmla="*/ 2 h 10"/>
                  <a:gd name="T10" fmla="*/ 0 w 6"/>
                  <a:gd name="T11" fmla="*/ 7 h 10"/>
                  <a:gd name="T12" fmla="*/ 1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10"/>
                    </a:moveTo>
                    <a:cubicBezTo>
                      <a:pt x="2" y="10"/>
                      <a:pt x="3" y="9"/>
                      <a:pt x="4" y="9"/>
                    </a:cubicBezTo>
                    <a:cubicBezTo>
                      <a:pt x="4" y="8"/>
                      <a:pt x="5" y="3"/>
                      <a:pt x="6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1"/>
                      <a:pt x="3" y="2"/>
                      <a:pt x="1" y="2"/>
                    </a:cubicBezTo>
                    <a:cubicBezTo>
                      <a:pt x="1" y="5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5" name="Freeform 1314"/>
              <p:cNvSpPr>
                <a:spLocks/>
              </p:cNvSpPr>
              <p:nvPr/>
            </p:nvSpPr>
            <p:spPr bwMode="auto">
              <a:xfrm>
                <a:off x="13977" y="1036"/>
                <a:ext cx="10" cy="19"/>
              </a:xfrm>
              <a:custGeom>
                <a:avLst/>
                <a:gdLst>
                  <a:gd name="T0" fmla="*/ 0 w 4"/>
                  <a:gd name="T1" fmla="*/ 6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0 h 8"/>
                  <a:gd name="T8" fmla="*/ 0 w 4"/>
                  <a:gd name="T9" fmla="*/ 1 h 8"/>
                  <a:gd name="T10" fmla="*/ 0 w 4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0" y="6"/>
                    </a:moveTo>
                    <a:cubicBezTo>
                      <a:pt x="0" y="7"/>
                      <a:pt x="1" y="8"/>
                      <a:pt x="2" y="8"/>
                    </a:cubicBezTo>
                    <a:cubicBezTo>
                      <a:pt x="3" y="8"/>
                      <a:pt x="4" y="7"/>
                      <a:pt x="4" y="6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6" name="Oval 1315"/>
              <p:cNvSpPr>
                <a:spLocks noChangeArrowheads="1"/>
              </p:cNvSpPr>
              <p:nvPr/>
            </p:nvSpPr>
            <p:spPr bwMode="auto">
              <a:xfrm>
                <a:off x="14145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7" name="Freeform 1316"/>
              <p:cNvSpPr>
                <a:spLocks/>
              </p:cNvSpPr>
              <p:nvPr/>
            </p:nvSpPr>
            <p:spPr bwMode="auto">
              <a:xfrm>
                <a:off x="14124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8" name="Freeform 1317"/>
              <p:cNvSpPr>
                <a:spLocks/>
              </p:cNvSpPr>
              <p:nvPr/>
            </p:nvSpPr>
            <p:spPr bwMode="auto">
              <a:xfrm>
                <a:off x="13944" y="1040"/>
                <a:ext cx="31" cy="71"/>
              </a:xfrm>
              <a:custGeom>
                <a:avLst/>
                <a:gdLst>
                  <a:gd name="T0" fmla="*/ 0 w 13"/>
                  <a:gd name="T1" fmla="*/ 27 h 30"/>
                  <a:gd name="T2" fmla="*/ 3 w 13"/>
                  <a:gd name="T3" fmla="*/ 30 h 30"/>
                  <a:gd name="T4" fmla="*/ 6 w 13"/>
                  <a:gd name="T5" fmla="*/ 27 h 30"/>
                  <a:gd name="T6" fmla="*/ 6 w 13"/>
                  <a:gd name="T7" fmla="*/ 6 h 30"/>
                  <a:gd name="T8" fmla="*/ 7 w 13"/>
                  <a:gd name="T9" fmla="*/ 6 h 30"/>
                  <a:gd name="T10" fmla="*/ 7 w 13"/>
                  <a:gd name="T11" fmla="*/ 27 h 30"/>
                  <a:gd name="T12" fmla="*/ 10 w 13"/>
                  <a:gd name="T13" fmla="*/ 30 h 30"/>
                  <a:gd name="T14" fmla="*/ 13 w 13"/>
                  <a:gd name="T15" fmla="*/ 27 h 30"/>
                  <a:gd name="T16" fmla="*/ 13 w 13"/>
                  <a:gd name="T17" fmla="*/ 0 h 30"/>
                  <a:gd name="T18" fmla="*/ 0 w 13"/>
                  <a:gd name="T19" fmla="*/ 2 h 30"/>
                  <a:gd name="T20" fmla="*/ 0 w 13"/>
                  <a:gd name="T21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0">
                    <a:moveTo>
                      <a:pt x="0" y="27"/>
                    </a:moveTo>
                    <a:cubicBezTo>
                      <a:pt x="0" y="29"/>
                      <a:pt x="2" y="30"/>
                      <a:pt x="3" y="30"/>
                    </a:cubicBezTo>
                    <a:cubicBezTo>
                      <a:pt x="5" y="30"/>
                      <a:pt x="6" y="29"/>
                      <a:pt x="6" y="27"/>
                    </a:cubicBezTo>
                    <a:cubicBezTo>
                      <a:pt x="6" y="2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25"/>
                      <a:pt x="7" y="27"/>
                    </a:cubicBezTo>
                    <a:cubicBezTo>
                      <a:pt x="7" y="29"/>
                      <a:pt x="8" y="30"/>
                      <a:pt x="10" y="30"/>
                    </a:cubicBezTo>
                    <a:cubicBezTo>
                      <a:pt x="11" y="30"/>
                      <a:pt x="13" y="29"/>
                      <a:pt x="13" y="27"/>
                    </a:cubicBezTo>
                    <a:cubicBezTo>
                      <a:pt x="13" y="26"/>
                      <a:pt x="13" y="10"/>
                      <a:pt x="13" y="0"/>
                    </a:cubicBezTo>
                    <a:cubicBezTo>
                      <a:pt x="9" y="1"/>
                      <a:pt x="5" y="1"/>
                      <a:pt x="0" y="2"/>
                    </a:cubicBezTo>
                    <a:cubicBezTo>
                      <a:pt x="0" y="12"/>
                      <a:pt x="0" y="26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59" name="Freeform 1318"/>
              <p:cNvSpPr>
                <a:spLocks/>
              </p:cNvSpPr>
              <p:nvPr/>
            </p:nvSpPr>
            <p:spPr bwMode="auto">
              <a:xfrm>
                <a:off x="13227" y="917"/>
                <a:ext cx="14" cy="48"/>
              </a:xfrm>
              <a:custGeom>
                <a:avLst/>
                <a:gdLst>
                  <a:gd name="T0" fmla="*/ 3 w 6"/>
                  <a:gd name="T1" fmla="*/ 20 h 20"/>
                  <a:gd name="T2" fmla="*/ 6 w 6"/>
                  <a:gd name="T3" fmla="*/ 17 h 20"/>
                  <a:gd name="T4" fmla="*/ 6 w 6"/>
                  <a:gd name="T5" fmla="*/ 5 h 20"/>
                  <a:gd name="T6" fmla="*/ 4 w 6"/>
                  <a:gd name="T7" fmla="*/ 3 h 20"/>
                  <a:gd name="T8" fmla="*/ 0 w 6"/>
                  <a:gd name="T9" fmla="*/ 0 h 20"/>
                  <a:gd name="T10" fmla="*/ 0 w 6"/>
                  <a:gd name="T11" fmla="*/ 17 h 20"/>
                  <a:gd name="T12" fmla="*/ 3 w 6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3" y="20"/>
                    </a:moveTo>
                    <a:cubicBezTo>
                      <a:pt x="4" y="20"/>
                      <a:pt x="6" y="19"/>
                      <a:pt x="6" y="17"/>
                    </a:cubicBezTo>
                    <a:cubicBezTo>
                      <a:pt x="6" y="16"/>
                      <a:pt x="6" y="10"/>
                      <a:pt x="6" y="5"/>
                    </a:cubicBezTo>
                    <a:cubicBezTo>
                      <a:pt x="5" y="4"/>
                      <a:pt x="4" y="4"/>
                      <a:pt x="4" y="3"/>
                    </a:cubicBezTo>
                    <a:cubicBezTo>
                      <a:pt x="3" y="2"/>
                      <a:pt x="1" y="1"/>
                      <a:pt x="0" y="0"/>
                    </a:cubicBezTo>
                    <a:cubicBezTo>
                      <a:pt x="0" y="8"/>
                      <a:pt x="0" y="16"/>
                      <a:pt x="0" y="17"/>
                    </a:cubicBezTo>
                    <a:cubicBezTo>
                      <a:pt x="0" y="19"/>
                      <a:pt x="1" y="20"/>
                      <a:pt x="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0" name="Freeform 1319"/>
              <p:cNvSpPr>
                <a:spLocks/>
              </p:cNvSpPr>
              <p:nvPr/>
            </p:nvSpPr>
            <p:spPr bwMode="auto">
              <a:xfrm>
                <a:off x="13149" y="887"/>
                <a:ext cx="54" cy="78"/>
              </a:xfrm>
              <a:custGeom>
                <a:avLst/>
                <a:gdLst>
                  <a:gd name="T0" fmla="*/ 0 w 23"/>
                  <a:gd name="T1" fmla="*/ 14 h 33"/>
                  <a:gd name="T2" fmla="*/ 6 w 23"/>
                  <a:gd name="T3" fmla="*/ 14 h 33"/>
                  <a:gd name="T4" fmla="*/ 6 w 23"/>
                  <a:gd name="T5" fmla="*/ 31 h 33"/>
                  <a:gd name="T6" fmla="*/ 9 w 23"/>
                  <a:gd name="T7" fmla="*/ 33 h 33"/>
                  <a:gd name="T8" fmla="*/ 11 w 23"/>
                  <a:gd name="T9" fmla="*/ 31 h 33"/>
                  <a:gd name="T10" fmla="*/ 11 w 23"/>
                  <a:gd name="T11" fmla="*/ 14 h 33"/>
                  <a:gd name="T12" fmla="*/ 12 w 23"/>
                  <a:gd name="T13" fmla="*/ 14 h 33"/>
                  <a:gd name="T14" fmla="*/ 12 w 23"/>
                  <a:gd name="T15" fmla="*/ 31 h 33"/>
                  <a:gd name="T16" fmla="*/ 14 w 23"/>
                  <a:gd name="T17" fmla="*/ 33 h 33"/>
                  <a:gd name="T18" fmla="*/ 17 w 23"/>
                  <a:gd name="T19" fmla="*/ 31 h 33"/>
                  <a:gd name="T20" fmla="*/ 17 w 23"/>
                  <a:gd name="T21" fmla="*/ 14 h 33"/>
                  <a:gd name="T22" fmla="*/ 23 w 23"/>
                  <a:gd name="T23" fmla="*/ 14 h 33"/>
                  <a:gd name="T24" fmla="*/ 20 w 23"/>
                  <a:gd name="T25" fmla="*/ 6 h 33"/>
                  <a:gd name="T26" fmla="*/ 4 w 23"/>
                  <a:gd name="T27" fmla="*/ 0 h 33"/>
                  <a:gd name="T28" fmla="*/ 0 w 23"/>
                  <a:gd name="T2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33">
                    <a:moveTo>
                      <a:pt x="0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22"/>
                      <a:pt x="6" y="30"/>
                      <a:pt x="6" y="31"/>
                    </a:cubicBezTo>
                    <a:cubicBezTo>
                      <a:pt x="6" y="32"/>
                      <a:pt x="7" y="33"/>
                      <a:pt x="9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29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29"/>
                      <a:pt x="12" y="31"/>
                    </a:cubicBezTo>
                    <a:cubicBezTo>
                      <a:pt x="12" y="32"/>
                      <a:pt x="13" y="33"/>
                      <a:pt x="14" y="33"/>
                    </a:cubicBezTo>
                    <a:cubicBezTo>
                      <a:pt x="16" y="33"/>
                      <a:pt x="17" y="32"/>
                      <a:pt x="17" y="31"/>
                    </a:cubicBezTo>
                    <a:cubicBezTo>
                      <a:pt x="17" y="30"/>
                      <a:pt x="17" y="22"/>
                      <a:pt x="17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1"/>
                      <a:pt x="21" y="9"/>
                      <a:pt x="20" y="6"/>
                    </a:cubicBezTo>
                    <a:cubicBezTo>
                      <a:pt x="15" y="4"/>
                      <a:pt x="10" y="2"/>
                      <a:pt x="4" y="0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1" name="Freeform 1320"/>
              <p:cNvSpPr>
                <a:spLocks/>
              </p:cNvSpPr>
              <p:nvPr/>
            </p:nvSpPr>
            <p:spPr bwMode="auto">
              <a:xfrm>
                <a:off x="13345" y="1036"/>
                <a:ext cx="55" cy="75"/>
              </a:xfrm>
              <a:custGeom>
                <a:avLst/>
                <a:gdLst>
                  <a:gd name="T0" fmla="*/ 0 w 23"/>
                  <a:gd name="T1" fmla="*/ 13 h 32"/>
                  <a:gd name="T2" fmla="*/ 7 w 23"/>
                  <a:gd name="T3" fmla="*/ 13 h 32"/>
                  <a:gd name="T4" fmla="*/ 7 w 23"/>
                  <a:gd name="T5" fmla="*/ 30 h 32"/>
                  <a:gd name="T6" fmla="*/ 9 w 23"/>
                  <a:gd name="T7" fmla="*/ 32 h 32"/>
                  <a:gd name="T8" fmla="*/ 11 w 23"/>
                  <a:gd name="T9" fmla="*/ 30 h 32"/>
                  <a:gd name="T10" fmla="*/ 11 w 23"/>
                  <a:gd name="T11" fmla="*/ 13 h 32"/>
                  <a:gd name="T12" fmla="*/ 12 w 23"/>
                  <a:gd name="T13" fmla="*/ 13 h 32"/>
                  <a:gd name="T14" fmla="*/ 12 w 23"/>
                  <a:gd name="T15" fmla="*/ 30 h 32"/>
                  <a:gd name="T16" fmla="*/ 14 w 23"/>
                  <a:gd name="T17" fmla="*/ 32 h 32"/>
                  <a:gd name="T18" fmla="*/ 17 w 23"/>
                  <a:gd name="T19" fmla="*/ 30 h 32"/>
                  <a:gd name="T20" fmla="*/ 17 w 23"/>
                  <a:gd name="T21" fmla="*/ 13 h 32"/>
                  <a:gd name="T22" fmla="*/ 23 w 23"/>
                  <a:gd name="T23" fmla="*/ 13 h 32"/>
                  <a:gd name="T24" fmla="*/ 19 w 23"/>
                  <a:gd name="T25" fmla="*/ 1 h 32"/>
                  <a:gd name="T26" fmla="*/ 4 w 23"/>
                  <a:gd name="T27" fmla="*/ 0 h 32"/>
                  <a:gd name="T28" fmla="*/ 0 w 23"/>
                  <a:gd name="T29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32">
                    <a:moveTo>
                      <a:pt x="0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21"/>
                      <a:pt x="7" y="29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0" y="32"/>
                      <a:pt x="11" y="31"/>
                      <a:pt x="11" y="30"/>
                    </a:cubicBezTo>
                    <a:cubicBezTo>
                      <a:pt x="11" y="28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28"/>
                      <a:pt x="12" y="30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2"/>
                      <a:pt x="17" y="31"/>
                      <a:pt x="17" y="30"/>
                    </a:cubicBezTo>
                    <a:cubicBezTo>
                      <a:pt x="17" y="29"/>
                      <a:pt x="17" y="21"/>
                      <a:pt x="1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8"/>
                      <a:pt x="20" y="4"/>
                      <a:pt x="19" y="1"/>
                    </a:cubicBezTo>
                    <a:cubicBezTo>
                      <a:pt x="14" y="1"/>
                      <a:pt x="9" y="1"/>
                      <a:pt x="4" y="0"/>
                    </a:cubicBez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2" name="Freeform 1321"/>
              <p:cNvSpPr>
                <a:spLocks/>
              </p:cNvSpPr>
              <p:nvPr/>
            </p:nvSpPr>
            <p:spPr bwMode="auto">
              <a:xfrm>
                <a:off x="13144" y="884"/>
                <a:ext cx="12" cy="19"/>
              </a:xfrm>
              <a:custGeom>
                <a:avLst/>
                <a:gdLst>
                  <a:gd name="T0" fmla="*/ 1 w 5"/>
                  <a:gd name="T1" fmla="*/ 8 h 8"/>
                  <a:gd name="T2" fmla="*/ 4 w 5"/>
                  <a:gd name="T3" fmla="*/ 7 h 8"/>
                  <a:gd name="T4" fmla="*/ 5 w 5"/>
                  <a:gd name="T5" fmla="*/ 1 h 8"/>
                  <a:gd name="T6" fmla="*/ 2 w 5"/>
                  <a:gd name="T7" fmla="*/ 0 h 8"/>
                  <a:gd name="T8" fmla="*/ 0 w 5"/>
                  <a:gd name="T9" fmla="*/ 6 h 8"/>
                  <a:gd name="T10" fmla="*/ 1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1" y="8"/>
                    </a:moveTo>
                    <a:cubicBezTo>
                      <a:pt x="2" y="8"/>
                      <a:pt x="3" y="8"/>
                      <a:pt x="4" y="7"/>
                    </a:cubicBezTo>
                    <a:cubicBezTo>
                      <a:pt x="4" y="6"/>
                      <a:pt x="5" y="4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7"/>
                      <a:pt x="0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3" name="Freeform 1322"/>
              <p:cNvSpPr>
                <a:spLocks/>
              </p:cNvSpPr>
              <p:nvPr/>
            </p:nvSpPr>
            <p:spPr bwMode="auto">
              <a:xfrm>
                <a:off x="13244" y="932"/>
                <a:ext cx="11" cy="33"/>
              </a:xfrm>
              <a:custGeom>
                <a:avLst/>
                <a:gdLst>
                  <a:gd name="T0" fmla="*/ 0 w 5"/>
                  <a:gd name="T1" fmla="*/ 11 h 14"/>
                  <a:gd name="T2" fmla="*/ 3 w 5"/>
                  <a:gd name="T3" fmla="*/ 14 h 14"/>
                  <a:gd name="T4" fmla="*/ 5 w 5"/>
                  <a:gd name="T5" fmla="*/ 11 h 14"/>
                  <a:gd name="T6" fmla="*/ 5 w 5"/>
                  <a:gd name="T7" fmla="*/ 8 h 14"/>
                  <a:gd name="T8" fmla="*/ 0 w 5"/>
                  <a:gd name="T9" fmla="*/ 0 h 14"/>
                  <a:gd name="T10" fmla="*/ 0 w 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0" y="11"/>
                    </a:moveTo>
                    <a:cubicBezTo>
                      <a:pt x="0" y="13"/>
                      <a:pt x="1" y="14"/>
                      <a:pt x="3" y="14"/>
                    </a:cubicBezTo>
                    <a:cubicBezTo>
                      <a:pt x="4" y="14"/>
                      <a:pt x="5" y="13"/>
                      <a:pt x="5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4" y="6"/>
                      <a:pt x="2" y="3"/>
                      <a:pt x="0" y="0"/>
                    </a:cubicBezTo>
                    <a:cubicBezTo>
                      <a:pt x="0" y="5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4" name="Freeform 1323"/>
              <p:cNvSpPr>
                <a:spLocks/>
              </p:cNvSpPr>
              <p:nvPr/>
            </p:nvSpPr>
            <p:spPr bwMode="auto">
              <a:xfrm>
                <a:off x="13279" y="1003"/>
                <a:ext cx="43" cy="108"/>
              </a:xfrm>
              <a:custGeom>
                <a:avLst/>
                <a:gdLst>
                  <a:gd name="T0" fmla="*/ 0 w 18"/>
                  <a:gd name="T1" fmla="*/ 5 h 46"/>
                  <a:gd name="T2" fmla="*/ 0 w 18"/>
                  <a:gd name="T3" fmla="*/ 20 h 46"/>
                  <a:gd name="T4" fmla="*/ 3 w 18"/>
                  <a:gd name="T5" fmla="*/ 22 h 46"/>
                  <a:gd name="T6" fmla="*/ 5 w 18"/>
                  <a:gd name="T7" fmla="*/ 20 h 46"/>
                  <a:gd name="T8" fmla="*/ 5 w 18"/>
                  <a:gd name="T9" fmla="*/ 7 h 46"/>
                  <a:gd name="T10" fmla="*/ 6 w 18"/>
                  <a:gd name="T11" fmla="*/ 7 h 46"/>
                  <a:gd name="T12" fmla="*/ 6 w 18"/>
                  <a:gd name="T13" fmla="*/ 43 h 46"/>
                  <a:gd name="T14" fmla="*/ 8 w 18"/>
                  <a:gd name="T15" fmla="*/ 46 h 46"/>
                  <a:gd name="T16" fmla="*/ 11 w 18"/>
                  <a:gd name="T17" fmla="*/ 43 h 46"/>
                  <a:gd name="T18" fmla="*/ 11 w 18"/>
                  <a:gd name="T19" fmla="*/ 22 h 46"/>
                  <a:gd name="T20" fmla="*/ 12 w 18"/>
                  <a:gd name="T21" fmla="*/ 22 h 46"/>
                  <a:gd name="T22" fmla="*/ 12 w 18"/>
                  <a:gd name="T23" fmla="*/ 43 h 46"/>
                  <a:gd name="T24" fmla="*/ 15 w 18"/>
                  <a:gd name="T25" fmla="*/ 46 h 46"/>
                  <a:gd name="T26" fmla="*/ 18 w 18"/>
                  <a:gd name="T27" fmla="*/ 43 h 46"/>
                  <a:gd name="T28" fmla="*/ 18 w 18"/>
                  <a:gd name="T29" fmla="*/ 10 h 46"/>
                  <a:gd name="T30" fmla="*/ 6 w 18"/>
                  <a:gd name="T31" fmla="*/ 2 h 46"/>
                  <a:gd name="T32" fmla="*/ 3 w 18"/>
                  <a:gd name="T33" fmla="*/ 0 h 46"/>
                  <a:gd name="T34" fmla="*/ 0 w 18"/>
                  <a:gd name="T35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6">
                    <a:moveTo>
                      <a:pt x="0" y="5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8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3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3"/>
                    </a:cubicBezTo>
                    <a:cubicBezTo>
                      <a:pt x="11" y="4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41"/>
                      <a:pt x="12" y="43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3"/>
                    </a:cubicBezTo>
                    <a:cubicBezTo>
                      <a:pt x="18" y="41"/>
                      <a:pt x="18" y="19"/>
                      <a:pt x="18" y="10"/>
                    </a:cubicBezTo>
                    <a:cubicBezTo>
                      <a:pt x="14" y="8"/>
                      <a:pt x="10" y="6"/>
                      <a:pt x="6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2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5" name="Freeform 1324"/>
              <p:cNvSpPr>
                <a:spLocks/>
              </p:cNvSpPr>
              <p:nvPr/>
            </p:nvSpPr>
            <p:spPr bwMode="auto">
              <a:xfrm>
                <a:off x="13324" y="1029"/>
                <a:ext cx="9" cy="26"/>
              </a:xfrm>
              <a:custGeom>
                <a:avLst/>
                <a:gdLst>
                  <a:gd name="T0" fmla="*/ 0 w 4"/>
                  <a:gd name="T1" fmla="*/ 9 h 11"/>
                  <a:gd name="T2" fmla="*/ 2 w 4"/>
                  <a:gd name="T3" fmla="*/ 11 h 11"/>
                  <a:gd name="T4" fmla="*/ 4 w 4"/>
                  <a:gd name="T5" fmla="*/ 9 h 11"/>
                  <a:gd name="T6" fmla="*/ 4 w 4"/>
                  <a:gd name="T7" fmla="*/ 1 h 11"/>
                  <a:gd name="T8" fmla="*/ 0 w 4"/>
                  <a:gd name="T9" fmla="*/ 0 h 11"/>
                  <a:gd name="T10" fmla="*/ 0 w 4"/>
                  <a:gd name="T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0" y="9"/>
                    </a:moveTo>
                    <a:cubicBezTo>
                      <a:pt x="0" y="10"/>
                      <a:pt x="1" y="11"/>
                      <a:pt x="2" y="11"/>
                    </a:cubicBezTo>
                    <a:cubicBezTo>
                      <a:pt x="3" y="11"/>
                      <a:pt x="4" y="10"/>
                      <a:pt x="4" y="9"/>
                    </a:cubicBezTo>
                    <a:cubicBezTo>
                      <a:pt x="4" y="8"/>
                      <a:pt x="4" y="5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3"/>
                      <a:pt x="0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6" name="Freeform 1325"/>
              <p:cNvSpPr>
                <a:spLocks/>
              </p:cNvSpPr>
              <p:nvPr/>
            </p:nvSpPr>
            <p:spPr bwMode="auto">
              <a:xfrm>
                <a:off x="13341" y="1033"/>
                <a:ext cx="11" cy="17"/>
              </a:xfrm>
              <a:custGeom>
                <a:avLst/>
                <a:gdLst>
                  <a:gd name="T0" fmla="*/ 1 w 5"/>
                  <a:gd name="T1" fmla="*/ 7 h 7"/>
                  <a:gd name="T2" fmla="*/ 4 w 5"/>
                  <a:gd name="T3" fmla="*/ 6 h 7"/>
                  <a:gd name="T4" fmla="*/ 5 w 5"/>
                  <a:gd name="T5" fmla="*/ 1 h 7"/>
                  <a:gd name="T6" fmla="*/ 1 w 5"/>
                  <a:gd name="T7" fmla="*/ 0 h 7"/>
                  <a:gd name="T8" fmla="*/ 0 w 5"/>
                  <a:gd name="T9" fmla="*/ 4 h 7"/>
                  <a:gd name="T10" fmla="*/ 1 w 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7"/>
                    </a:moveTo>
                    <a:cubicBezTo>
                      <a:pt x="2" y="7"/>
                      <a:pt x="4" y="6"/>
                      <a:pt x="4" y="6"/>
                    </a:cubicBezTo>
                    <a:cubicBezTo>
                      <a:pt x="4" y="5"/>
                      <a:pt x="5" y="3"/>
                      <a:pt x="5" y="1"/>
                    </a:cubicBezTo>
                    <a:cubicBezTo>
                      <a:pt x="4" y="1"/>
                      <a:pt x="3" y="1"/>
                      <a:pt x="1" y="0"/>
                    </a:cubicBezTo>
                    <a:cubicBezTo>
                      <a:pt x="1" y="2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7" name="Freeform 1326"/>
              <p:cNvSpPr>
                <a:spLocks/>
              </p:cNvSpPr>
              <p:nvPr/>
            </p:nvSpPr>
            <p:spPr bwMode="auto">
              <a:xfrm>
                <a:off x="13393" y="1038"/>
                <a:ext cx="11" cy="12"/>
              </a:xfrm>
              <a:custGeom>
                <a:avLst/>
                <a:gdLst>
                  <a:gd name="T0" fmla="*/ 1 w 5"/>
                  <a:gd name="T1" fmla="*/ 4 h 5"/>
                  <a:gd name="T2" fmla="*/ 4 w 5"/>
                  <a:gd name="T3" fmla="*/ 5 h 5"/>
                  <a:gd name="T4" fmla="*/ 5 w 5"/>
                  <a:gd name="T5" fmla="*/ 2 h 5"/>
                  <a:gd name="T6" fmla="*/ 4 w 5"/>
                  <a:gd name="T7" fmla="*/ 0 h 5"/>
                  <a:gd name="T8" fmla="*/ 0 w 5"/>
                  <a:gd name="T9" fmla="*/ 0 h 5"/>
                  <a:gd name="T10" fmla="*/ 1 w 5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1" y="4"/>
                      <a:pt x="3" y="5"/>
                      <a:pt x="4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2"/>
                      <a:pt x="4" y="1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1" y="2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8" name="Freeform 1327"/>
              <p:cNvSpPr>
                <a:spLocks/>
              </p:cNvSpPr>
              <p:nvPr/>
            </p:nvSpPr>
            <p:spPr bwMode="auto">
              <a:xfrm>
                <a:off x="13608" y="1059"/>
                <a:ext cx="38" cy="52"/>
              </a:xfrm>
              <a:custGeom>
                <a:avLst/>
                <a:gdLst>
                  <a:gd name="T0" fmla="*/ 6 w 16"/>
                  <a:gd name="T1" fmla="*/ 3 h 22"/>
                  <a:gd name="T2" fmla="*/ 6 w 16"/>
                  <a:gd name="T3" fmla="*/ 20 h 22"/>
                  <a:gd name="T4" fmla="*/ 9 w 16"/>
                  <a:gd name="T5" fmla="*/ 22 h 22"/>
                  <a:gd name="T6" fmla="*/ 11 w 16"/>
                  <a:gd name="T7" fmla="*/ 20 h 22"/>
                  <a:gd name="T8" fmla="*/ 11 w 16"/>
                  <a:gd name="T9" fmla="*/ 3 h 22"/>
                  <a:gd name="T10" fmla="*/ 12 w 16"/>
                  <a:gd name="T11" fmla="*/ 3 h 22"/>
                  <a:gd name="T12" fmla="*/ 12 w 16"/>
                  <a:gd name="T13" fmla="*/ 20 h 22"/>
                  <a:gd name="T14" fmla="*/ 14 w 16"/>
                  <a:gd name="T15" fmla="*/ 22 h 22"/>
                  <a:gd name="T16" fmla="*/ 16 w 16"/>
                  <a:gd name="T17" fmla="*/ 20 h 22"/>
                  <a:gd name="T18" fmla="*/ 16 w 16"/>
                  <a:gd name="T19" fmla="*/ 4 h 22"/>
                  <a:gd name="T20" fmla="*/ 1 w 16"/>
                  <a:gd name="T21" fmla="*/ 0 h 22"/>
                  <a:gd name="T22" fmla="*/ 0 w 16"/>
                  <a:gd name="T23" fmla="*/ 3 h 22"/>
                  <a:gd name="T24" fmla="*/ 6 w 16"/>
                  <a:gd name="T2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2">
                    <a:moveTo>
                      <a:pt x="6" y="3"/>
                    </a:moveTo>
                    <a:cubicBezTo>
                      <a:pt x="6" y="11"/>
                      <a:pt x="6" y="19"/>
                      <a:pt x="6" y="20"/>
                    </a:cubicBezTo>
                    <a:cubicBezTo>
                      <a:pt x="6" y="21"/>
                      <a:pt x="7" y="22"/>
                      <a:pt x="9" y="22"/>
                    </a:cubicBezTo>
                    <a:cubicBezTo>
                      <a:pt x="10" y="22"/>
                      <a:pt x="11" y="21"/>
                      <a:pt x="11" y="20"/>
                    </a:cubicBezTo>
                    <a:cubicBezTo>
                      <a:pt x="11" y="18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18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6" y="21"/>
                      <a:pt x="16" y="20"/>
                    </a:cubicBezTo>
                    <a:cubicBezTo>
                      <a:pt x="16" y="19"/>
                      <a:pt x="16" y="11"/>
                      <a:pt x="16" y="4"/>
                    </a:cubicBezTo>
                    <a:cubicBezTo>
                      <a:pt x="11" y="3"/>
                      <a:pt x="6" y="1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69" name="Freeform 1328"/>
              <p:cNvSpPr>
                <a:spLocks/>
              </p:cNvSpPr>
              <p:nvPr/>
            </p:nvSpPr>
            <p:spPr bwMode="auto">
              <a:xfrm>
                <a:off x="13589" y="105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0" name="Oval 1329"/>
              <p:cNvSpPr>
                <a:spLocks noChangeArrowheads="1"/>
              </p:cNvSpPr>
              <p:nvPr/>
            </p:nvSpPr>
            <p:spPr bwMode="auto">
              <a:xfrm>
                <a:off x="1322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1" name="Oval 1330"/>
              <p:cNvSpPr>
                <a:spLocks noChangeArrowheads="1"/>
              </p:cNvSpPr>
              <p:nvPr/>
            </p:nvSpPr>
            <p:spPr bwMode="auto">
              <a:xfrm>
                <a:off x="13165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2" name="Freeform 1331"/>
              <p:cNvSpPr>
                <a:spLocks/>
              </p:cNvSpPr>
              <p:nvPr/>
            </p:nvSpPr>
            <p:spPr bwMode="auto">
              <a:xfrm>
                <a:off x="1321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3" name="Freeform 1332"/>
              <p:cNvSpPr>
                <a:spLocks/>
              </p:cNvSpPr>
              <p:nvPr/>
            </p:nvSpPr>
            <p:spPr bwMode="auto">
              <a:xfrm>
                <a:off x="13412" y="1038"/>
                <a:ext cx="9" cy="17"/>
              </a:xfrm>
              <a:custGeom>
                <a:avLst/>
                <a:gdLst>
                  <a:gd name="T0" fmla="*/ 2 w 4"/>
                  <a:gd name="T1" fmla="*/ 7 h 7"/>
                  <a:gd name="T2" fmla="*/ 4 w 4"/>
                  <a:gd name="T3" fmla="*/ 5 h 7"/>
                  <a:gd name="T4" fmla="*/ 4 w 4"/>
                  <a:gd name="T5" fmla="*/ 0 h 7"/>
                  <a:gd name="T6" fmla="*/ 0 w 4"/>
                  <a:gd name="T7" fmla="*/ 0 h 7"/>
                  <a:gd name="T8" fmla="*/ 0 w 4"/>
                  <a:gd name="T9" fmla="*/ 5 h 7"/>
                  <a:gd name="T10" fmla="*/ 2 w 4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3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4" name="Freeform 1333"/>
              <p:cNvSpPr>
                <a:spLocks/>
              </p:cNvSpPr>
              <p:nvPr/>
            </p:nvSpPr>
            <p:spPr bwMode="auto">
              <a:xfrm>
                <a:off x="13554" y="1045"/>
                <a:ext cx="30" cy="66"/>
              </a:xfrm>
              <a:custGeom>
                <a:avLst/>
                <a:gdLst>
                  <a:gd name="T0" fmla="*/ 0 w 13"/>
                  <a:gd name="T1" fmla="*/ 25 h 28"/>
                  <a:gd name="T2" fmla="*/ 3 w 13"/>
                  <a:gd name="T3" fmla="*/ 28 h 28"/>
                  <a:gd name="T4" fmla="*/ 6 w 13"/>
                  <a:gd name="T5" fmla="*/ 25 h 28"/>
                  <a:gd name="T6" fmla="*/ 6 w 13"/>
                  <a:gd name="T7" fmla="*/ 4 h 28"/>
                  <a:gd name="T8" fmla="*/ 7 w 13"/>
                  <a:gd name="T9" fmla="*/ 4 h 28"/>
                  <a:gd name="T10" fmla="*/ 7 w 13"/>
                  <a:gd name="T11" fmla="*/ 25 h 28"/>
                  <a:gd name="T12" fmla="*/ 10 w 13"/>
                  <a:gd name="T13" fmla="*/ 28 h 28"/>
                  <a:gd name="T14" fmla="*/ 13 w 13"/>
                  <a:gd name="T15" fmla="*/ 25 h 28"/>
                  <a:gd name="T16" fmla="*/ 13 w 13"/>
                  <a:gd name="T17" fmla="*/ 3 h 28"/>
                  <a:gd name="T18" fmla="*/ 0 w 13"/>
                  <a:gd name="T19" fmla="*/ 0 h 28"/>
                  <a:gd name="T20" fmla="*/ 0 w 13"/>
                  <a:gd name="T2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28">
                    <a:moveTo>
                      <a:pt x="0" y="25"/>
                    </a:moveTo>
                    <a:cubicBezTo>
                      <a:pt x="0" y="27"/>
                      <a:pt x="2" y="28"/>
                      <a:pt x="3" y="28"/>
                    </a:cubicBezTo>
                    <a:cubicBezTo>
                      <a:pt x="5" y="28"/>
                      <a:pt x="6" y="27"/>
                      <a:pt x="6" y="25"/>
                    </a:cubicBezTo>
                    <a:cubicBezTo>
                      <a:pt x="6" y="23"/>
                      <a:pt x="6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7" y="23"/>
                      <a:pt x="7" y="25"/>
                    </a:cubicBezTo>
                    <a:cubicBezTo>
                      <a:pt x="7" y="27"/>
                      <a:pt x="8" y="28"/>
                      <a:pt x="10" y="28"/>
                    </a:cubicBezTo>
                    <a:cubicBezTo>
                      <a:pt x="11" y="28"/>
                      <a:pt x="13" y="27"/>
                      <a:pt x="13" y="25"/>
                    </a:cubicBezTo>
                    <a:cubicBezTo>
                      <a:pt x="13" y="24"/>
                      <a:pt x="13" y="13"/>
                      <a:pt x="13" y="3"/>
                    </a:cubicBezTo>
                    <a:cubicBezTo>
                      <a:pt x="9" y="2"/>
                      <a:pt x="5" y="1"/>
                      <a:pt x="0" y="0"/>
                    </a:cubicBezTo>
                    <a:cubicBezTo>
                      <a:pt x="0" y="10"/>
                      <a:pt x="0" y="24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5" name="Freeform 1334"/>
              <p:cNvSpPr>
                <a:spLocks/>
              </p:cNvSpPr>
              <p:nvPr/>
            </p:nvSpPr>
            <p:spPr bwMode="auto">
              <a:xfrm>
                <a:off x="13149" y="1000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6" name="Freeform 1335"/>
              <p:cNvSpPr>
                <a:spLocks/>
              </p:cNvSpPr>
              <p:nvPr/>
            </p:nvSpPr>
            <p:spPr bwMode="auto">
              <a:xfrm>
                <a:off x="13454" y="1036"/>
                <a:ext cx="10" cy="19"/>
              </a:xfrm>
              <a:custGeom>
                <a:avLst/>
                <a:gdLst>
                  <a:gd name="T0" fmla="*/ 0 w 4"/>
                  <a:gd name="T1" fmla="*/ 6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0 h 8"/>
                  <a:gd name="T8" fmla="*/ 0 w 4"/>
                  <a:gd name="T9" fmla="*/ 0 h 8"/>
                  <a:gd name="T10" fmla="*/ 0 w 4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0" y="6"/>
                    </a:moveTo>
                    <a:cubicBezTo>
                      <a:pt x="0" y="7"/>
                      <a:pt x="1" y="8"/>
                      <a:pt x="2" y="8"/>
                    </a:cubicBezTo>
                    <a:cubicBezTo>
                      <a:pt x="4" y="8"/>
                      <a:pt x="4" y="7"/>
                      <a:pt x="4" y="6"/>
                    </a:cubicBezTo>
                    <a:cubicBezTo>
                      <a:pt x="4" y="5"/>
                      <a:pt x="4" y="3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7" name="Freeform 1336"/>
              <p:cNvSpPr>
                <a:spLocks/>
              </p:cNvSpPr>
              <p:nvPr/>
            </p:nvSpPr>
            <p:spPr bwMode="auto">
              <a:xfrm>
                <a:off x="13423" y="1036"/>
                <a:ext cx="29" cy="75"/>
              </a:xfrm>
              <a:custGeom>
                <a:avLst/>
                <a:gdLst>
                  <a:gd name="T0" fmla="*/ 0 w 12"/>
                  <a:gd name="T1" fmla="*/ 29 h 32"/>
                  <a:gd name="T2" fmla="*/ 3 w 12"/>
                  <a:gd name="T3" fmla="*/ 32 h 32"/>
                  <a:gd name="T4" fmla="*/ 6 w 12"/>
                  <a:gd name="T5" fmla="*/ 29 h 32"/>
                  <a:gd name="T6" fmla="*/ 6 w 12"/>
                  <a:gd name="T7" fmla="*/ 8 h 32"/>
                  <a:gd name="T8" fmla="*/ 7 w 12"/>
                  <a:gd name="T9" fmla="*/ 8 h 32"/>
                  <a:gd name="T10" fmla="*/ 7 w 12"/>
                  <a:gd name="T11" fmla="*/ 29 h 32"/>
                  <a:gd name="T12" fmla="*/ 9 w 12"/>
                  <a:gd name="T13" fmla="*/ 32 h 32"/>
                  <a:gd name="T14" fmla="*/ 12 w 12"/>
                  <a:gd name="T15" fmla="*/ 29 h 32"/>
                  <a:gd name="T16" fmla="*/ 12 w 12"/>
                  <a:gd name="T17" fmla="*/ 0 h 32"/>
                  <a:gd name="T18" fmla="*/ 0 w 12"/>
                  <a:gd name="T19" fmla="*/ 1 h 32"/>
                  <a:gd name="T20" fmla="*/ 0 w 12"/>
                  <a:gd name="T21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2">
                    <a:moveTo>
                      <a:pt x="0" y="29"/>
                    </a:moveTo>
                    <a:cubicBezTo>
                      <a:pt x="0" y="31"/>
                      <a:pt x="1" y="32"/>
                      <a:pt x="3" y="32"/>
                    </a:cubicBezTo>
                    <a:cubicBezTo>
                      <a:pt x="4" y="32"/>
                      <a:pt x="6" y="31"/>
                      <a:pt x="6" y="29"/>
                    </a:cubicBezTo>
                    <a:cubicBezTo>
                      <a:pt x="6" y="27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8"/>
                      <a:pt x="7" y="27"/>
                      <a:pt x="7" y="29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1" y="32"/>
                      <a:pt x="12" y="31"/>
                      <a:pt x="12" y="29"/>
                    </a:cubicBezTo>
                    <a:cubicBezTo>
                      <a:pt x="12" y="27"/>
                      <a:pt x="12" y="10"/>
                      <a:pt x="12" y="0"/>
                    </a:cubicBezTo>
                    <a:cubicBezTo>
                      <a:pt x="8" y="0"/>
                      <a:pt x="4" y="1"/>
                      <a:pt x="0" y="1"/>
                    </a:cubicBezTo>
                    <a:cubicBezTo>
                      <a:pt x="0" y="11"/>
                      <a:pt x="0" y="27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8" name="Freeform 1337"/>
              <p:cNvSpPr>
                <a:spLocks/>
              </p:cNvSpPr>
              <p:nvPr/>
            </p:nvSpPr>
            <p:spPr bwMode="auto">
              <a:xfrm>
                <a:off x="13471" y="1036"/>
                <a:ext cx="12" cy="14"/>
              </a:xfrm>
              <a:custGeom>
                <a:avLst/>
                <a:gdLst>
                  <a:gd name="T0" fmla="*/ 2 w 5"/>
                  <a:gd name="T1" fmla="*/ 6 h 6"/>
                  <a:gd name="T2" fmla="*/ 4 w 5"/>
                  <a:gd name="T3" fmla="*/ 5 h 6"/>
                  <a:gd name="T4" fmla="*/ 5 w 5"/>
                  <a:gd name="T5" fmla="*/ 0 h 6"/>
                  <a:gd name="T6" fmla="*/ 2 w 5"/>
                  <a:gd name="T7" fmla="*/ 0 h 6"/>
                  <a:gd name="T8" fmla="*/ 1 w 5"/>
                  <a:gd name="T9" fmla="*/ 3 h 6"/>
                  <a:gd name="T10" fmla="*/ 2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3" y="6"/>
                      <a:pt x="4" y="5"/>
                      <a:pt x="4" y="5"/>
                    </a:cubicBezTo>
                    <a:cubicBezTo>
                      <a:pt x="4" y="4"/>
                      <a:pt x="5" y="2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4"/>
                      <a:pt x="1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79" name="Freeform 1338"/>
              <p:cNvSpPr>
                <a:spLocks/>
              </p:cNvSpPr>
              <p:nvPr/>
            </p:nvSpPr>
            <p:spPr bwMode="auto">
              <a:xfrm>
                <a:off x="13478" y="1036"/>
                <a:ext cx="52" cy="75"/>
              </a:xfrm>
              <a:custGeom>
                <a:avLst/>
                <a:gdLst>
                  <a:gd name="T0" fmla="*/ 4 w 22"/>
                  <a:gd name="T1" fmla="*/ 0 h 32"/>
                  <a:gd name="T2" fmla="*/ 0 w 22"/>
                  <a:gd name="T3" fmla="*/ 13 h 32"/>
                  <a:gd name="T4" fmla="*/ 6 w 22"/>
                  <a:gd name="T5" fmla="*/ 13 h 32"/>
                  <a:gd name="T6" fmla="*/ 6 w 22"/>
                  <a:gd name="T7" fmla="*/ 30 h 32"/>
                  <a:gd name="T8" fmla="*/ 8 w 22"/>
                  <a:gd name="T9" fmla="*/ 32 h 32"/>
                  <a:gd name="T10" fmla="*/ 10 w 22"/>
                  <a:gd name="T11" fmla="*/ 30 h 32"/>
                  <a:gd name="T12" fmla="*/ 10 w 22"/>
                  <a:gd name="T13" fmla="*/ 13 h 32"/>
                  <a:gd name="T14" fmla="*/ 11 w 22"/>
                  <a:gd name="T15" fmla="*/ 13 h 32"/>
                  <a:gd name="T16" fmla="*/ 11 w 22"/>
                  <a:gd name="T17" fmla="*/ 30 h 32"/>
                  <a:gd name="T18" fmla="*/ 14 w 22"/>
                  <a:gd name="T19" fmla="*/ 32 h 32"/>
                  <a:gd name="T20" fmla="*/ 16 w 22"/>
                  <a:gd name="T21" fmla="*/ 30 h 32"/>
                  <a:gd name="T22" fmla="*/ 16 w 22"/>
                  <a:gd name="T23" fmla="*/ 13 h 32"/>
                  <a:gd name="T24" fmla="*/ 22 w 22"/>
                  <a:gd name="T25" fmla="*/ 13 h 32"/>
                  <a:gd name="T26" fmla="*/ 19 w 22"/>
                  <a:gd name="T27" fmla="*/ 2 h 32"/>
                  <a:gd name="T28" fmla="*/ 10 w 22"/>
                  <a:gd name="T29" fmla="*/ 0 h 32"/>
                  <a:gd name="T30" fmla="*/ 4 w 22"/>
                  <a:gd name="T3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32">
                    <a:moveTo>
                      <a:pt x="4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21"/>
                      <a:pt x="6" y="29"/>
                      <a:pt x="6" y="30"/>
                    </a:cubicBezTo>
                    <a:cubicBezTo>
                      <a:pt x="6" y="31"/>
                      <a:pt x="7" y="32"/>
                      <a:pt x="8" y="32"/>
                    </a:cubicBezTo>
                    <a:cubicBezTo>
                      <a:pt x="9" y="32"/>
                      <a:pt x="10" y="31"/>
                      <a:pt x="10" y="30"/>
                    </a:cubicBezTo>
                    <a:cubicBezTo>
                      <a:pt x="10" y="28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28"/>
                      <a:pt x="11" y="30"/>
                    </a:cubicBezTo>
                    <a:cubicBezTo>
                      <a:pt x="11" y="31"/>
                      <a:pt x="12" y="32"/>
                      <a:pt x="14" y="32"/>
                    </a:cubicBezTo>
                    <a:cubicBezTo>
                      <a:pt x="15" y="32"/>
                      <a:pt x="16" y="31"/>
                      <a:pt x="16" y="30"/>
                    </a:cubicBezTo>
                    <a:cubicBezTo>
                      <a:pt x="16" y="29"/>
                      <a:pt x="16" y="21"/>
                      <a:pt x="16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8"/>
                      <a:pt x="20" y="4"/>
                      <a:pt x="19" y="2"/>
                    </a:cubicBezTo>
                    <a:cubicBezTo>
                      <a:pt x="16" y="1"/>
                      <a:pt x="13" y="1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0" name="Freeform 1339"/>
              <p:cNvSpPr>
                <a:spLocks/>
              </p:cNvSpPr>
              <p:nvPr/>
            </p:nvSpPr>
            <p:spPr bwMode="auto">
              <a:xfrm>
                <a:off x="13525" y="1040"/>
                <a:ext cx="10" cy="10"/>
              </a:xfrm>
              <a:custGeom>
                <a:avLst/>
                <a:gdLst>
                  <a:gd name="T0" fmla="*/ 1 w 4"/>
                  <a:gd name="T1" fmla="*/ 3 h 4"/>
                  <a:gd name="T2" fmla="*/ 3 w 4"/>
                  <a:gd name="T3" fmla="*/ 4 h 4"/>
                  <a:gd name="T4" fmla="*/ 4 w 4"/>
                  <a:gd name="T5" fmla="*/ 1 h 4"/>
                  <a:gd name="T6" fmla="*/ 4 w 4"/>
                  <a:gd name="T7" fmla="*/ 0 h 4"/>
                  <a:gd name="T8" fmla="*/ 0 w 4"/>
                  <a:gd name="T9" fmla="*/ 0 h 4"/>
                  <a:gd name="T10" fmla="*/ 1 w 4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1" y="3"/>
                      <a:pt x="2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1" name="Freeform 1340"/>
              <p:cNvSpPr>
                <a:spLocks/>
              </p:cNvSpPr>
              <p:nvPr/>
            </p:nvSpPr>
            <p:spPr bwMode="auto">
              <a:xfrm>
                <a:off x="13542" y="1043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4 w 4"/>
                  <a:gd name="T3" fmla="*/ 3 h 5"/>
                  <a:gd name="T4" fmla="*/ 4 w 4"/>
                  <a:gd name="T5" fmla="*/ 1 h 5"/>
                  <a:gd name="T6" fmla="*/ 0 w 4"/>
                  <a:gd name="T7" fmla="*/ 0 h 5"/>
                  <a:gd name="T8" fmla="*/ 0 w 4"/>
                  <a:gd name="T9" fmla="*/ 3 h 5"/>
                  <a:gd name="T10" fmla="*/ 2 w 4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3" y="5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2" name="Freeform 1341"/>
              <p:cNvSpPr>
                <a:spLocks/>
              </p:cNvSpPr>
              <p:nvPr/>
            </p:nvSpPr>
            <p:spPr bwMode="auto">
              <a:xfrm>
                <a:off x="13130" y="877"/>
                <a:ext cx="9" cy="31"/>
              </a:xfrm>
              <a:custGeom>
                <a:avLst/>
                <a:gdLst>
                  <a:gd name="T0" fmla="*/ 0 w 4"/>
                  <a:gd name="T1" fmla="*/ 11 h 13"/>
                  <a:gd name="T2" fmla="*/ 2 w 4"/>
                  <a:gd name="T3" fmla="*/ 13 h 13"/>
                  <a:gd name="T4" fmla="*/ 4 w 4"/>
                  <a:gd name="T5" fmla="*/ 11 h 13"/>
                  <a:gd name="T6" fmla="*/ 4 w 4"/>
                  <a:gd name="T7" fmla="*/ 1 h 13"/>
                  <a:gd name="T8" fmla="*/ 0 w 4"/>
                  <a:gd name="T9" fmla="*/ 0 h 13"/>
                  <a:gd name="T10" fmla="*/ 0 w 4"/>
                  <a:gd name="T1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3">
                    <a:moveTo>
                      <a:pt x="0" y="11"/>
                    </a:move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2"/>
                      <a:pt x="4" y="11"/>
                    </a:cubicBezTo>
                    <a:cubicBezTo>
                      <a:pt x="4" y="10"/>
                      <a:pt x="4" y="5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3"/>
                      <a:pt x="0" y="10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3" name="Freeform 1342"/>
              <p:cNvSpPr>
                <a:spLocks/>
              </p:cNvSpPr>
              <p:nvPr/>
            </p:nvSpPr>
            <p:spPr bwMode="auto">
              <a:xfrm>
                <a:off x="13016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9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4" name="Oval 1343"/>
              <p:cNvSpPr>
                <a:spLocks noChangeArrowheads="1"/>
              </p:cNvSpPr>
              <p:nvPr/>
            </p:nvSpPr>
            <p:spPr bwMode="auto">
              <a:xfrm>
                <a:off x="13035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5" name="Freeform 1344"/>
              <p:cNvSpPr>
                <a:spLocks/>
              </p:cNvSpPr>
              <p:nvPr/>
            </p:nvSpPr>
            <p:spPr bwMode="auto">
              <a:xfrm>
                <a:off x="13021" y="1000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8 h 47"/>
                  <a:gd name="T10" fmla="*/ 5 w 22"/>
                  <a:gd name="T11" fmla="*/ 8 h 47"/>
                  <a:gd name="T12" fmla="*/ 5 w 22"/>
                  <a:gd name="T13" fmla="*/ 44 h 47"/>
                  <a:gd name="T14" fmla="*/ 8 w 22"/>
                  <a:gd name="T15" fmla="*/ 47 h 47"/>
                  <a:gd name="T16" fmla="*/ 11 w 22"/>
                  <a:gd name="T17" fmla="*/ 44 h 47"/>
                  <a:gd name="T18" fmla="*/ 11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8 h 47"/>
                  <a:gd name="T30" fmla="*/ 18 w 22"/>
                  <a:gd name="T31" fmla="*/ 8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6" name="Oval 1345"/>
              <p:cNvSpPr>
                <a:spLocks noChangeArrowheads="1"/>
              </p:cNvSpPr>
              <p:nvPr/>
            </p:nvSpPr>
            <p:spPr bwMode="auto">
              <a:xfrm>
                <a:off x="13038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7" name="Freeform 1346"/>
              <p:cNvSpPr>
                <a:spLocks/>
              </p:cNvSpPr>
              <p:nvPr/>
            </p:nvSpPr>
            <p:spPr bwMode="auto">
              <a:xfrm>
                <a:off x="13080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8" name="Oval 1347"/>
              <p:cNvSpPr>
                <a:spLocks noChangeArrowheads="1"/>
              </p:cNvSpPr>
              <p:nvPr/>
            </p:nvSpPr>
            <p:spPr bwMode="auto">
              <a:xfrm>
                <a:off x="12971" y="974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89" name="Oval 1348"/>
              <p:cNvSpPr>
                <a:spLocks noChangeArrowheads="1"/>
              </p:cNvSpPr>
              <p:nvPr/>
            </p:nvSpPr>
            <p:spPr bwMode="auto">
              <a:xfrm>
                <a:off x="13102" y="974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0" name="Oval 1349"/>
              <p:cNvSpPr>
                <a:spLocks noChangeArrowheads="1"/>
              </p:cNvSpPr>
              <p:nvPr/>
            </p:nvSpPr>
            <p:spPr bwMode="auto">
              <a:xfrm>
                <a:off x="12971" y="681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1" name="Oval 1350"/>
              <p:cNvSpPr>
                <a:spLocks noChangeArrowheads="1"/>
              </p:cNvSpPr>
              <p:nvPr/>
            </p:nvSpPr>
            <p:spPr bwMode="auto">
              <a:xfrm>
                <a:off x="12971" y="830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2" name="Freeform 1351"/>
              <p:cNvSpPr>
                <a:spLocks/>
              </p:cNvSpPr>
              <p:nvPr/>
            </p:nvSpPr>
            <p:spPr bwMode="auto">
              <a:xfrm>
                <a:off x="12950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3" name="Freeform 1352"/>
              <p:cNvSpPr>
                <a:spLocks/>
              </p:cNvSpPr>
              <p:nvPr/>
            </p:nvSpPr>
            <p:spPr bwMode="auto">
              <a:xfrm>
                <a:off x="12955" y="853"/>
                <a:ext cx="54" cy="112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5 w 23"/>
                  <a:gd name="T21" fmla="*/ 8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4" name="Freeform 1353"/>
              <p:cNvSpPr>
                <a:spLocks/>
              </p:cNvSpPr>
              <p:nvPr/>
            </p:nvSpPr>
            <p:spPr bwMode="auto">
              <a:xfrm>
                <a:off x="12664" y="83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1 h 3"/>
                  <a:gd name="T6" fmla="*/ 1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5" name="Freeform 1354"/>
              <p:cNvSpPr>
                <a:spLocks/>
              </p:cNvSpPr>
              <p:nvPr/>
            </p:nvSpPr>
            <p:spPr bwMode="auto">
              <a:xfrm>
                <a:off x="12770" y="756"/>
                <a:ext cx="14" cy="62"/>
              </a:xfrm>
              <a:custGeom>
                <a:avLst/>
                <a:gdLst>
                  <a:gd name="T0" fmla="*/ 0 w 6"/>
                  <a:gd name="T1" fmla="*/ 23 h 26"/>
                  <a:gd name="T2" fmla="*/ 3 w 6"/>
                  <a:gd name="T3" fmla="*/ 26 h 26"/>
                  <a:gd name="T4" fmla="*/ 6 w 6"/>
                  <a:gd name="T5" fmla="*/ 23 h 26"/>
                  <a:gd name="T6" fmla="*/ 6 w 6"/>
                  <a:gd name="T7" fmla="*/ 3 h 26"/>
                  <a:gd name="T8" fmla="*/ 0 w 6"/>
                  <a:gd name="T9" fmla="*/ 0 h 26"/>
                  <a:gd name="T10" fmla="*/ 0 w 6"/>
                  <a:gd name="T1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6">
                    <a:moveTo>
                      <a:pt x="0" y="23"/>
                    </a:moveTo>
                    <a:cubicBezTo>
                      <a:pt x="0" y="24"/>
                      <a:pt x="2" y="26"/>
                      <a:pt x="3" y="26"/>
                    </a:cubicBezTo>
                    <a:cubicBezTo>
                      <a:pt x="5" y="26"/>
                      <a:pt x="6" y="24"/>
                      <a:pt x="6" y="23"/>
                    </a:cubicBezTo>
                    <a:cubicBezTo>
                      <a:pt x="6" y="21"/>
                      <a:pt x="6" y="8"/>
                      <a:pt x="6" y="3"/>
                    </a:cubicBezTo>
                    <a:cubicBezTo>
                      <a:pt x="4" y="3"/>
                      <a:pt x="2" y="1"/>
                      <a:pt x="0" y="0"/>
                    </a:cubicBezTo>
                    <a:cubicBezTo>
                      <a:pt x="0" y="10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6" name="Freeform 1355"/>
              <p:cNvSpPr>
                <a:spLocks/>
              </p:cNvSpPr>
              <p:nvPr/>
            </p:nvSpPr>
            <p:spPr bwMode="auto">
              <a:xfrm>
                <a:off x="12787" y="766"/>
                <a:ext cx="14" cy="52"/>
              </a:xfrm>
              <a:custGeom>
                <a:avLst/>
                <a:gdLst>
                  <a:gd name="T0" fmla="*/ 0 w 6"/>
                  <a:gd name="T1" fmla="*/ 0 h 22"/>
                  <a:gd name="T2" fmla="*/ 0 w 6"/>
                  <a:gd name="T3" fmla="*/ 19 h 22"/>
                  <a:gd name="T4" fmla="*/ 3 w 6"/>
                  <a:gd name="T5" fmla="*/ 22 h 22"/>
                  <a:gd name="T6" fmla="*/ 6 w 6"/>
                  <a:gd name="T7" fmla="*/ 19 h 22"/>
                  <a:gd name="T8" fmla="*/ 6 w 6"/>
                  <a:gd name="T9" fmla="*/ 0 h 22"/>
                  <a:gd name="T10" fmla="*/ 0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0" y="0"/>
                    </a:moveTo>
                    <a:cubicBezTo>
                      <a:pt x="0" y="5"/>
                      <a:pt x="0" y="17"/>
                      <a:pt x="0" y="19"/>
                    </a:cubicBezTo>
                    <a:cubicBezTo>
                      <a:pt x="0" y="20"/>
                      <a:pt x="1" y="22"/>
                      <a:pt x="3" y="22"/>
                    </a:cubicBezTo>
                    <a:cubicBezTo>
                      <a:pt x="4" y="22"/>
                      <a:pt x="6" y="20"/>
                      <a:pt x="6" y="19"/>
                    </a:cubicBezTo>
                    <a:cubicBezTo>
                      <a:pt x="6" y="18"/>
                      <a:pt x="6" y="9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7" name="Freeform 1356"/>
              <p:cNvSpPr>
                <a:spLocks/>
              </p:cNvSpPr>
              <p:nvPr/>
            </p:nvSpPr>
            <p:spPr bwMode="auto">
              <a:xfrm>
                <a:off x="13021" y="707"/>
                <a:ext cx="40" cy="111"/>
              </a:xfrm>
              <a:custGeom>
                <a:avLst/>
                <a:gdLst>
                  <a:gd name="T0" fmla="*/ 0 w 17"/>
                  <a:gd name="T1" fmla="*/ 6 h 47"/>
                  <a:gd name="T2" fmla="*/ 0 w 17"/>
                  <a:gd name="T3" fmla="*/ 20 h 47"/>
                  <a:gd name="T4" fmla="*/ 2 w 17"/>
                  <a:gd name="T5" fmla="*/ 23 h 47"/>
                  <a:gd name="T6" fmla="*/ 4 w 17"/>
                  <a:gd name="T7" fmla="*/ 20 h 47"/>
                  <a:gd name="T8" fmla="*/ 4 w 17"/>
                  <a:gd name="T9" fmla="*/ 7 h 47"/>
                  <a:gd name="T10" fmla="*/ 5 w 17"/>
                  <a:gd name="T11" fmla="*/ 7 h 47"/>
                  <a:gd name="T12" fmla="*/ 5 w 17"/>
                  <a:gd name="T13" fmla="*/ 44 h 47"/>
                  <a:gd name="T14" fmla="*/ 8 w 17"/>
                  <a:gd name="T15" fmla="*/ 47 h 47"/>
                  <a:gd name="T16" fmla="*/ 11 w 17"/>
                  <a:gd name="T17" fmla="*/ 44 h 47"/>
                  <a:gd name="T18" fmla="*/ 11 w 17"/>
                  <a:gd name="T19" fmla="*/ 23 h 47"/>
                  <a:gd name="T20" fmla="*/ 12 w 17"/>
                  <a:gd name="T21" fmla="*/ 23 h 47"/>
                  <a:gd name="T22" fmla="*/ 12 w 17"/>
                  <a:gd name="T23" fmla="*/ 44 h 47"/>
                  <a:gd name="T24" fmla="*/ 14 w 17"/>
                  <a:gd name="T25" fmla="*/ 47 h 47"/>
                  <a:gd name="T26" fmla="*/ 17 w 17"/>
                  <a:gd name="T27" fmla="*/ 44 h 47"/>
                  <a:gd name="T28" fmla="*/ 17 w 17"/>
                  <a:gd name="T29" fmla="*/ 12 h 47"/>
                  <a:gd name="T30" fmla="*/ 5 w 17"/>
                  <a:gd name="T31" fmla="*/ 0 h 47"/>
                  <a:gd name="T32" fmla="*/ 0 w 17"/>
                  <a:gd name="T33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47">
                    <a:moveTo>
                      <a:pt x="0" y="6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22"/>
                      <a:pt x="17" y="12"/>
                    </a:cubicBezTo>
                    <a:cubicBezTo>
                      <a:pt x="15" y="9"/>
                      <a:pt x="11" y="5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8" name="Freeform 1357"/>
              <p:cNvSpPr>
                <a:spLocks/>
              </p:cNvSpPr>
              <p:nvPr/>
            </p:nvSpPr>
            <p:spPr bwMode="auto">
              <a:xfrm>
                <a:off x="12758" y="740"/>
                <a:ext cx="10" cy="21"/>
              </a:xfrm>
              <a:custGeom>
                <a:avLst/>
                <a:gdLst>
                  <a:gd name="T0" fmla="*/ 2 w 4"/>
                  <a:gd name="T1" fmla="*/ 9 h 9"/>
                  <a:gd name="T2" fmla="*/ 4 w 4"/>
                  <a:gd name="T3" fmla="*/ 6 h 9"/>
                  <a:gd name="T4" fmla="*/ 4 w 4"/>
                  <a:gd name="T5" fmla="*/ 6 h 9"/>
                  <a:gd name="T6" fmla="*/ 0 w 4"/>
                  <a:gd name="T7" fmla="*/ 0 h 9"/>
                  <a:gd name="T8" fmla="*/ 0 w 4"/>
                  <a:gd name="T9" fmla="*/ 6 h 9"/>
                  <a:gd name="T10" fmla="*/ 2 w 4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2" y="9"/>
                    </a:moveTo>
                    <a:cubicBezTo>
                      <a:pt x="3" y="9"/>
                      <a:pt x="4" y="8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1" y="2"/>
                      <a:pt x="0" y="0"/>
                    </a:cubicBezTo>
                    <a:cubicBezTo>
                      <a:pt x="0" y="3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799" name="Freeform 1358"/>
              <p:cNvSpPr>
                <a:spLocks/>
              </p:cNvSpPr>
              <p:nvPr/>
            </p:nvSpPr>
            <p:spPr bwMode="auto">
              <a:xfrm>
                <a:off x="13087" y="856"/>
                <a:ext cx="41" cy="109"/>
              </a:xfrm>
              <a:custGeom>
                <a:avLst/>
                <a:gdLst>
                  <a:gd name="T0" fmla="*/ 0 w 17"/>
                  <a:gd name="T1" fmla="*/ 5 h 46"/>
                  <a:gd name="T2" fmla="*/ 0 w 17"/>
                  <a:gd name="T3" fmla="*/ 20 h 46"/>
                  <a:gd name="T4" fmla="*/ 2 w 17"/>
                  <a:gd name="T5" fmla="*/ 22 h 46"/>
                  <a:gd name="T6" fmla="*/ 4 w 17"/>
                  <a:gd name="T7" fmla="*/ 20 h 46"/>
                  <a:gd name="T8" fmla="*/ 4 w 17"/>
                  <a:gd name="T9" fmla="*/ 7 h 46"/>
                  <a:gd name="T10" fmla="*/ 5 w 17"/>
                  <a:gd name="T11" fmla="*/ 7 h 46"/>
                  <a:gd name="T12" fmla="*/ 5 w 17"/>
                  <a:gd name="T13" fmla="*/ 43 h 46"/>
                  <a:gd name="T14" fmla="*/ 8 w 17"/>
                  <a:gd name="T15" fmla="*/ 46 h 46"/>
                  <a:gd name="T16" fmla="*/ 10 w 17"/>
                  <a:gd name="T17" fmla="*/ 43 h 46"/>
                  <a:gd name="T18" fmla="*/ 10 w 17"/>
                  <a:gd name="T19" fmla="*/ 22 h 46"/>
                  <a:gd name="T20" fmla="*/ 11 w 17"/>
                  <a:gd name="T21" fmla="*/ 22 h 46"/>
                  <a:gd name="T22" fmla="*/ 11 w 17"/>
                  <a:gd name="T23" fmla="*/ 43 h 46"/>
                  <a:gd name="T24" fmla="*/ 14 w 17"/>
                  <a:gd name="T25" fmla="*/ 46 h 46"/>
                  <a:gd name="T26" fmla="*/ 17 w 17"/>
                  <a:gd name="T27" fmla="*/ 43 h 46"/>
                  <a:gd name="T28" fmla="*/ 17 w 17"/>
                  <a:gd name="T29" fmla="*/ 8 h 46"/>
                  <a:gd name="T30" fmla="*/ 4 w 17"/>
                  <a:gd name="T31" fmla="*/ 0 h 46"/>
                  <a:gd name="T32" fmla="*/ 0 w 17"/>
                  <a:gd name="T3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46">
                    <a:moveTo>
                      <a:pt x="0" y="5"/>
                    </a:moveTo>
                    <a:cubicBezTo>
                      <a:pt x="0" y="7"/>
                      <a:pt x="0" y="19"/>
                      <a:pt x="0" y="20"/>
                    </a:cubicBezTo>
                    <a:cubicBezTo>
                      <a:pt x="0" y="21"/>
                      <a:pt x="0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3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3"/>
                    </a:cubicBezTo>
                    <a:cubicBezTo>
                      <a:pt x="10" y="4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41"/>
                      <a:pt x="11" y="43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3"/>
                    </a:cubicBezTo>
                    <a:cubicBezTo>
                      <a:pt x="17" y="41"/>
                      <a:pt x="17" y="15"/>
                      <a:pt x="17" y="8"/>
                    </a:cubicBezTo>
                    <a:cubicBezTo>
                      <a:pt x="8" y="6"/>
                      <a:pt x="8" y="10"/>
                      <a:pt x="4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0" name="Freeform 1359"/>
              <p:cNvSpPr>
                <a:spLocks/>
              </p:cNvSpPr>
              <p:nvPr/>
            </p:nvSpPr>
            <p:spPr bwMode="auto">
              <a:xfrm>
                <a:off x="12687" y="721"/>
                <a:ext cx="19" cy="35"/>
              </a:xfrm>
              <a:custGeom>
                <a:avLst/>
                <a:gdLst>
                  <a:gd name="T0" fmla="*/ 2 w 8"/>
                  <a:gd name="T1" fmla="*/ 14 h 15"/>
                  <a:gd name="T2" fmla="*/ 4 w 8"/>
                  <a:gd name="T3" fmla="*/ 13 h 15"/>
                  <a:gd name="T4" fmla="*/ 8 w 8"/>
                  <a:gd name="T5" fmla="*/ 0 h 15"/>
                  <a:gd name="T6" fmla="*/ 2 w 8"/>
                  <a:gd name="T7" fmla="*/ 6 h 15"/>
                  <a:gd name="T8" fmla="*/ 0 w 8"/>
                  <a:gd name="T9" fmla="*/ 12 h 15"/>
                  <a:gd name="T10" fmla="*/ 2 w 8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2" y="14"/>
                    </a:moveTo>
                    <a:cubicBezTo>
                      <a:pt x="3" y="15"/>
                      <a:pt x="4" y="14"/>
                      <a:pt x="4" y="13"/>
                    </a:cubicBezTo>
                    <a:cubicBezTo>
                      <a:pt x="4" y="12"/>
                      <a:pt x="7" y="2"/>
                      <a:pt x="8" y="0"/>
                    </a:cubicBezTo>
                    <a:cubicBezTo>
                      <a:pt x="6" y="2"/>
                      <a:pt x="4" y="3"/>
                      <a:pt x="2" y="6"/>
                    </a:cubicBezTo>
                    <a:cubicBezTo>
                      <a:pt x="1" y="9"/>
                      <a:pt x="1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1" name="Freeform 1360"/>
              <p:cNvSpPr>
                <a:spLocks/>
              </p:cNvSpPr>
              <p:nvPr/>
            </p:nvSpPr>
            <p:spPr bwMode="auto">
              <a:xfrm>
                <a:off x="12694" y="711"/>
                <a:ext cx="57" cy="107"/>
              </a:xfrm>
              <a:custGeom>
                <a:avLst/>
                <a:gdLst>
                  <a:gd name="T0" fmla="*/ 5 w 24"/>
                  <a:gd name="T1" fmla="*/ 4 h 45"/>
                  <a:gd name="T2" fmla="*/ 5 w 24"/>
                  <a:gd name="T3" fmla="*/ 4 h 45"/>
                  <a:gd name="T4" fmla="*/ 6 w 24"/>
                  <a:gd name="T5" fmla="*/ 4 h 45"/>
                  <a:gd name="T6" fmla="*/ 0 w 24"/>
                  <a:gd name="T7" fmla="*/ 26 h 45"/>
                  <a:gd name="T8" fmla="*/ 6 w 24"/>
                  <a:gd name="T9" fmla="*/ 26 h 45"/>
                  <a:gd name="T10" fmla="*/ 6 w 24"/>
                  <a:gd name="T11" fmla="*/ 42 h 45"/>
                  <a:gd name="T12" fmla="*/ 8 w 24"/>
                  <a:gd name="T13" fmla="*/ 45 h 45"/>
                  <a:gd name="T14" fmla="*/ 10 w 24"/>
                  <a:gd name="T15" fmla="*/ 42 h 45"/>
                  <a:gd name="T16" fmla="*/ 10 w 24"/>
                  <a:gd name="T17" fmla="*/ 26 h 45"/>
                  <a:gd name="T18" fmla="*/ 11 w 24"/>
                  <a:gd name="T19" fmla="*/ 26 h 45"/>
                  <a:gd name="T20" fmla="*/ 11 w 24"/>
                  <a:gd name="T21" fmla="*/ 42 h 45"/>
                  <a:gd name="T22" fmla="*/ 14 w 24"/>
                  <a:gd name="T23" fmla="*/ 45 h 45"/>
                  <a:gd name="T24" fmla="*/ 16 w 24"/>
                  <a:gd name="T25" fmla="*/ 42 h 45"/>
                  <a:gd name="T26" fmla="*/ 16 w 24"/>
                  <a:gd name="T27" fmla="*/ 26 h 45"/>
                  <a:gd name="T28" fmla="*/ 22 w 24"/>
                  <a:gd name="T29" fmla="*/ 26 h 45"/>
                  <a:gd name="T30" fmla="*/ 16 w 24"/>
                  <a:gd name="T31" fmla="*/ 4 h 45"/>
                  <a:gd name="T32" fmla="*/ 17 w 24"/>
                  <a:gd name="T33" fmla="*/ 4 h 45"/>
                  <a:gd name="T34" fmla="*/ 20 w 24"/>
                  <a:gd name="T35" fmla="*/ 17 h 45"/>
                  <a:gd name="T36" fmla="*/ 23 w 24"/>
                  <a:gd name="T37" fmla="*/ 18 h 45"/>
                  <a:gd name="T38" fmla="*/ 24 w 24"/>
                  <a:gd name="T39" fmla="*/ 16 h 45"/>
                  <a:gd name="T40" fmla="*/ 20 w 24"/>
                  <a:gd name="T41" fmla="*/ 3 h 45"/>
                  <a:gd name="T42" fmla="*/ 5 w 24"/>
                  <a:gd name="T43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45"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4"/>
                      <a:pt x="6" y="41"/>
                      <a:pt x="6" y="42"/>
                    </a:cubicBezTo>
                    <a:cubicBezTo>
                      <a:pt x="6" y="44"/>
                      <a:pt x="7" y="45"/>
                      <a:pt x="8" y="45"/>
                    </a:cubicBezTo>
                    <a:cubicBezTo>
                      <a:pt x="9" y="45"/>
                      <a:pt x="10" y="44"/>
                      <a:pt x="10" y="42"/>
                    </a:cubicBezTo>
                    <a:cubicBezTo>
                      <a:pt x="10" y="41"/>
                      <a:pt x="10" y="26"/>
                      <a:pt x="10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41"/>
                      <a:pt x="11" y="42"/>
                    </a:cubicBezTo>
                    <a:cubicBezTo>
                      <a:pt x="11" y="44"/>
                      <a:pt x="12" y="45"/>
                      <a:pt x="14" y="45"/>
                    </a:cubicBezTo>
                    <a:cubicBezTo>
                      <a:pt x="15" y="45"/>
                      <a:pt x="16" y="44"/>
                      <a:pt x="16" y="42"/>
                    </a:cubicBezTo>
                    <a:cubicBezTo>
                      <a:pt x="16" y="41"/>
                      <a:pt x="16" y="34"/>
                      <a:pt x="16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20" y="16"/>
                      <a:pt x="20" y="17"/>
                    </a:cubicBezTo>
                    <a:cubicBezTo>
                      <a:pt x="21" y="18"/>
                      <a:pt x="22" y="19"/>
                      <a:pt x="23" y="18"/>
                    </a:cubicBezTo>
                    <a:cubicBezTo>
                      <a:pt x="24" y="18"/>
                      <a:pt x="24" y="17"/>
                      <a:pt x="24" y="16"/>
                    </a:cubicBezTo>
                    <a:cubicBezTo>
                      <a:pt x="24" y="16"/>
                      <a:pt x="22" y="9"/>
                      <a:pt x="20" y="3"/>
                    </a:cubicBezTo>
                    <a:cubicBezTo>
                      <a:pt x="17" y="0"/>
                      <a:pt x="13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2" name="Freeform 1361"/>
              <p:cNvSpPr>
                <a:spLocks/>
              </p:cNvSpPr>
              <p:nvPr/>
            </p:nvSpPr>
            <p:spPr bwMode="auto">
              <a:xfrm>
                <a:off x="12668" y="80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3" name="Freeform 1362"/>
              <p:cNvSpPr>
                <a:spLocks/>
              </p:cNvSpPr>
              <p:nvPr/>
            </p:nvSpPr>
            <p:spPr bwMode="auto">
              <a:xfrm>
                <a:off x="1295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8"/>
                      <a:pt x="24" y="10"/>
                      <a:pt x="23" y="5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3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4" name="Freeform 1363"/>
              <p:cNvSpPr>
                <a:spLocks/>
              </p:cNvSpPr>
              <p:nvPr/>
            </p:nvSpPr>
            <p:spPr bwMode="auto">
              <a:xfrm>
                <a:off x="12623" y="853"/>
                <a:ext cx="64" cy="112"/>
              </a:xfrm>
              <a:custGeom>
                <a:avLst/>
                <a:gdLst>
                  <a:gd name="T0" fmla="*/ 0 w 27"/>
                  <a:gd name="T1" fmla="*/ 19 h 47"/>
                  <a:gd name="T2" fmla="*/ 1 w 27"/>
                  <a:gd name="T3" fmla="*/ 21 h 47"/>
                  <a:gd name="T4" fmla="*/ 3 w 27"/>
                  <a:gd name="T5" fmla="*/ 20 h 47"/>
                  <a:gd name="T6" fmla="*/ 7 w 27"/>
                  <a:gd name="T7" fmla="*/ 7 h 47"/>
                  <a:gd name="T8" fmla="*/ 8 w 27"/>
                  <a:gd name="T9" fmla="*/ 7 h 47"/>
                  <a:gd name="T10" fmla="*/ 2 w 27"/>
                  <a:gd name="T11" fmla="*/ 28 h 47"/>
                  <a:gd name="T12" fmla="*/ 8 w 27"/>
                  <a:gd name="T13" fmla="*/ 28 h 47"/>
                  <a:gd name="T14" fmla="*/ 8 w 27"/>
                  <a:gd name="T15" fmla="*/ 45 h 47"/>
                  <a:gd name="T16" fmla="*/ 10 w 27"/>
                  <a:gd name="T17" fmla="*/ 47 h 47"/>
                  <a:gd name="T18" fmla="*/ 13 w 27"/>
                  <a:gd name="T19" fmla="*/ 45 h 47"/>
                  <a:gd name="T20" fmla="*/ 13 w 27"/>
                  <a:gd name="T21" fmla="*/ 28 h 47"/>
                  <a:gd name="T22" fmla="*/ 14 w 27"/>
                  <a:gd name="T23" fmla="*/ 28 h 47"/>
                  <a:gd name="T24" fmla="*/ 14 w 27"/>
                  <a:gd name="T25" fmla="*/ 45 h 47"/>
                  <a:gd name="T26" fmla="*/ 16 w 27"/>
                  <a:gd name="T27" fmla="*/ 47 h 47"/>
                  <a:gd name="T28" fmla="*/ 18 w 27"/>
                  <a:gd name="T29" fmla="*/ 45 h 47"/>
                  <a:gd name="T30" fmla="*/ 18 w 27"/>
                  <a:gd name="T31" fmla="*/ 28 h 47"/>
                  <a:gd name="T32" fmla="*/ 24 w 27"/>
                  <a:gd name="T33" fmla="*/ 28 h 47"/>
                  <a:gd name="T34" fmla="*/ 18 w 27"/>
                  <a:gd name="T35" fmla="*/ 7 h 47"/>
                  <a:gd name="T36" fmla="*/ 19 w 27"/>
                  <a:gd name="T37" fmla="*/ 7 h 47"/>
                  <a:gd name="T38" fmla="*/ 23 w 27"/>
                  <a:gd name="T39" fmla="*/ 20 h 47"/>
                  <a:gd name="T40" fmla="*/ 25 w 27"/>
                  <a:gd name="T41" fmla="*/ 21 h 47"/>
                  <a:gd name="T42" fmla="*/ 26 w 27"/>
                  <a:gd name="T43" fmla="*/ 19 h 47"/>
                  <a:gd name="T44" fmla="*/ 22 w 27"/>
                  <a:gd name="T45" fmla="*/ 5 h 47"/>
                  <a:gd name="T46" fmla="*/ 17 w 27"/>
                  <a:gd name="T47" fmla="*/ 0 h 47"/>
                  <a:gd name="T48" fmla="*/ 17 w 27"/>
                  <a:gd name="T49" fmla="*/ 9 h 47"/>
                  <a:gd name="T50" fmla="*/ 10 w 27"/>
                  <a:gd name="T51" fmla="*/ 3 h 47"/>
                  <a:gd name="T52" fmla="*/ 5 w 27"/>
                  <a:gd name="T53" fmla="*/ 3 h 47"/>
                  <a:gd name="T54" fmla="*/ 4 w 27"/>
                  <a:gd name="T55" fmla="*/ 5 h 47"/>
                  <a:gd name="T56" fmla="*/ 0 w 27"/>
                  <a:gd name="T5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1"/>
                      <a:pt x="17" y="0"/>
                    </a:cubicBezTo>
                    <a:cubicBezTo>
                      <a:pt x="17" y="4"/>
                      <a:pt x="17" y="7"/>
                      <a:pt x="17" y="9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5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5" name="Freeform 1364"/>
              <p:cNvSpPr>
                <a:spLocks/>
              </p:cNvSpPr>
              <p:nvPr/>
            </p:nvSpPr>
            <p:spPr bwMode="auto">
              <a:xfrm>
                <a:off x="13064" y="740"/>
                <a:ext cx="9" cy="21"/>
              </a:xfrm>
              <a:custGeom>
                <a:avLst/>
                <a:gdLst>
                  <a:gd name="T0" fmla="*/ 0 w 4"/>
                  <a:gd name="T1" fmla="*/ 0 h 9"/>
                  <a:gd name="T2" fmla="*/ 0 w 4"/>
                  <a:gd name="T3" fmla="*/ 6 h 9"/>
                  <a:gd name="T4" fmla="*/ 2 w 4"/>
                  <a:gd name="T5" fmla="*/ 9 h 9"/>
                  <a:gd name="T6" fmla="*/ 4 w 4"/>
                  <a:gd name="T7" fmla="*/ 7 h 9"/>
                  <a:gd name="T8" fmla="*/ 0 w 4"/>
                  <a:gd name="T9" fmla="*/ 0 h 9"/>
                  <a:gd name="T10" fmla="*/ 0 w 4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0" y="3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9"/>
                      <a:pt x="4" y="8"/>
                      <a:pt x="4" y="7"/>
                    </a:cubicBezTo>
                    <a:cubicBezTo>
                      <a:pt x="3" y="5"/>
                      <a:pt x="2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6" name="Oval 1365"/>
              <p:cNvSpPr>
                <a:spLocks noChangeArrowheads="1"/>
              </p:cNvSpPr>
              <p:nvPr/>
            </p:nvSpPr>
            <p:spPr bwMode="auto">
              <a:xfrm>
                <a:off x="12775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7" name="Oval 1366"/>
              <p:cNvSpPr>
                <a:spLocks noChangeArrowheads="1"/>
              </p:cNvSpPr>
              <p:nvPr/>
            </p:nvSpPr>
            <p:spPr bwMode="auto">
              <a:xfrm>
                <a:off x="12709" y="830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8" name="Freeform 1367"/>
              <p:cNvSpPr>
                <a:spLocks/>
              </p:cNvSpPr>
              <p:nvPr/>
            </p:nvSpPr>
            <p:spPr bwMode="auto">
              <a:xfrm>
                <a:off x="12692" y="853"/>
                <a:ext cx="55" cy="112"/>
              </a:xfrm>
              <a:custGeom>
                <a:avLst/>
                <a:gdLst>
                  <a:gd name="T0" fmla="*/ 2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6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6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09" name="Freeform 1368"/>
              <p:cNvSpPr>
                <a:spLocks/>
              </p:cNvSpPr>
              <p:nvPr/>
            </p:nvSpPr>
            <p:spPr bwMode="auto">
              <a:xfrm>
                <a:off x="12754" y="853"/>
                <a:ext cx="64" cy="112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0" name="Freeform 1369"/>
              <p:cNvSpPr>
                <a:spLocks/>
              </p:cNvSpPr>
              <p:nvPr/>
            </p:nvSpPr>
            <p:spPr bwMode="auto">
              <a:xfrm>
                <a:off x="12758" y="1000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8 h 47"/>
                  <a:gd name="T10" fmla="*/ 5 w 23"/>
                  <a:gd name="T11" fmla="*/ 8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1" name="Freeform 1370"/>
              <p:cNvSpPr>
                <a:spLocks/>
              </p:cNvSpPr>
              <p:nvPr/>
            </p:nvSpPr>
            <p:spPr bwMode="auto">
              <a:xfrm>
                <a:off x="12687" y="1000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8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8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0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8"/>
                      <a:pt x="25" y="10"/>
                      <a:pt x="23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5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2" name="Oval 1371"/>
              <p:cNvSpPr>
                <a:spLocks noChangeArrowheads="1"/>
              </p:cNvSpPr>
              <p:nvPr/>
            </p:nvSpPr>
            <p:spPr bwMode="auto">
              <a:xfrm>
                <a:off x="12642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3" name="Freeform 1372"/>
              <p:cNvSpPr>
                <a:spLocks/>
              </p:cNvSpPr>
              <p:nvPr/>
            </p:nvSpPr>
            <p:spPr bwMode="auto">
              <a:xfrm>
                <a:off x="12628" y="1000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0 w 22"/>
                  <a:gd name="T13" fmla="*/ 44 h 47"/>
                  <a:gd name="T14" fmla="*/ 10 w 22"/>
                  <a:gd name="T15" fmla="*/ 23 h 47"/>
                  <a:gd name="T16" fmla="*/ 11 w 22"/>
                  <a:gd name="T17" fmla="*/ 23 h 47"/>
                  <a:gd name="T18" fmla="*/ 11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6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6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4" name="Freeform 1373"/>
              <p:cNvSpPr>
                <a:spLocks/>
              </p:cNvSpPr>
              <p:nvPr/>
            </p:nvSpPr>
            <p:spPr bwMode="auto">
              <a:xfrm>
                <a:off x="12820" y="1000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20 h 47"/>
                  <a:gd name="T4" fmla="*/ 7 w 27"/>
                  <a:gd name="T5" fmla="*/ 7 h 47"/>
                  <a:gd name="T6" fmla="*/ 8 w 27"/>
                  <a:gd name="T7" fmla="*/ 7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5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5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2" y="18"/>
                      <a:pt x="23" y="20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5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5" name="Oval 1374"/>
              <p:cNvSpPr>
                <a:spLocks noChangeArrowheads="1"/>
              </p:cNvSpPr>
              <p:nvPr/>
            </p:nvSpPr>
            <p:spPr bwMode="auto">
              <a:xfrm>
                <a:off x="12709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6" name="Freeform 1375"/>
              <p:cNvSpPr>
                <a:spLocks/>
              </p:cNvSpPr>
              <p:nvPr/>
            </p:nvSpPr>
            <p:spPr bwMode="auto">
              <a:xfrm>
                <a:off x="12884" y="853"/>
                <a:ext cx="64" cy="112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7" name="Freeform 1376"/>
              <p:cNvSpPr>
                <a:spLocks/>
              </p:cNvSpPr>
              <p:nvPr/>
            </p:nvSpPr>
            <p:spPr bwMode="auto">
              <a:xfrm>
                <a:off x="12889" y="1000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3 w 23"/>
                  <a:gd name="T5" fmla="*/ 23 h 47"/>
                  <a:gd name="T6" fmla="*/ 5 w 23"/>
                  <a:gd name="T7" fmla="*/ 21 h 47"/>
                  <a:gd name="T8" fmla="*/ 5 w 23"/>
                  <a:gd name="T9" fmla="*/ 8 h 47"/>
                  <a:gd name="T10" fmla="*/ 6 w 23"/>
                  <a:gd name="T11" fmla="*/ 8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8 h 47"/>
                  <a:gd name="T30" fmla="*/ 19 w 23"/>
                  <a:gd name="T31" fmla="*/ 8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7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19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8" name="Oval 1377"/>
              <p:cNvSpPr>
                <a:spLocks noChangeArrowheads="1"/>
              </p:cNvSpPr>
              <p:nvPr/>
            </p:nvSpPr>
            <p:spPr bwMode="auto">
              <a:xfrm>
                <a:off x="12905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19" name="Oval 1378"/>
              <p:cNvSpPr>
                <a:spLocks noChangeArrowheads="1"/>
              </p:cNvSpPr>
              <p:nvPr/>
            </p:nvSpPr>
            <p:spPr bwMode="auto">
              <a:xfrm>
                <a:off x="12839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0" name="Freeform 1379"/>
              <p:cNvSpPr>
                <a:spLocks/>
              </p:cNvSpPr>
              <p:nvPr/>
            </p:nvSpPr>
            <p:spPr bwMode="auto">
              <a:xfrm>
                <a:off x="12889" y="707"/>
                <a:ext cx="54" cy="111"/>
              </a:xfrm>
              <a:custGeom>
                <a:avLst/>
                <a:gdLst>
                  <a:gd name="T0" fmla="*/ 3 w 23"/>
                  <a:gd name="T1" fmla="*/ 23 h 47"/>
                  <a:gd name="T2" fmla="*/ 5 w 23"/>
                  <a:gd name="T3" fmla="*/ 20 h 47"/>
                  <a:gd name="T4" fmla="*/ 5 w 23"/>
                  <a:gd name="T5" fmla="*/ 7 h 47"/>
                  <a:gd name="T6" fmla="*/ 6 w 23"/>
                  <a:gd name="T7" fmla="*/ 7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7 h 47"/>
                  <a:gd name="T26" fmla="*/ 19 w 23"/>
                  <a:gd name="T27" fmla="*/ 7 h 47"/>
                  <a:gd name="T28" fmla="*/ 19 w 23"/>
                  <a:gd name="T29" fmla="*/ 20 h 47"/>
                  <a:gd name="T30" fmla="*/ 21 w 23"/>
                  <a:gd name="T31" fmla="*/ 23 h 47"/>
                  <a:gd name="T32" fmla="*/ 23 w 23"/>
                  <a:gd name="T33" fmla="*/ 20 h 47"/>
                  <a:gd name="T34" fmla="*/ 23 w 23"/>
                  <a:gd name="T35" fmla="*/ 6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6 h 47"/>
                  <a:gd name="T42" fmla="*/ 0 w 23"/>
                  <a:gd name="T43" fmla="*/ 20 h 47"/>
                  <a:gd name="T44" fmla="*/ 3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3" y="23"/>
                    </a:move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7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1" name="Oval 1380"/>
              <p:cNvSpPr>
                <a:spLocks noChangeArrowheads="1"/>
              </p:cNvSpPr>
              <p:nvPr/>
            </p:nvSpPr>
            <p:spPr bwMode="auto">
              <a:xfrm>
                <a:off x="12905" y="830"/>
                <a:ext cx="24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2" name="Oval 1381"/>
              <p:cNvSpPr>
                <a:spLocks noChangeArrowheads="1"/>
              </p:cNvSpPr>
              <p:nvPr/>
            </p:nvSpPr>
            <p:spPr bwMode="auto">
              <a:xfrm>
                <a:off x="12905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3" name="Oval 1382"/>
              <p:cNvSpPr>
                <a:spLocks noChangeArrowheads="1"/>
              </p:cNvSpPr>
              <p:nvPr/>
            </p:nvSpPr>
            <p:spPr bwMode="auto">
              <a:xfrm>
                <a:off x="12839" y="974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4" name="Freeform 1383"/>
              <p:cNvSpPr>
                <a:spLocks/>
              </p:cNvSpPr>
              <p:nvPr/>
            </p:nvSpPr>
            <p:spPr bwMode="auto">
              <a:xfrm>
                <a:off x="12825" y="853"/>
                <a:ext cx="52" cy="112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5" name="Oval 1384"/>
              <p:cNvSpPr>
                <a:spLocks noChangeArrowheads="1"/>
              </p:cNvSpPr>
              <p:nvPr/>
            </p:nvSpPr>
            <p:spPr bwMode="auto">
              <a:xfrm>
                <a:off x="12839" y="68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6" name="Freeform 1385"/>
              <p:cNvSpPr>
                <a:spLocks/>
              </p:cNvSpPr>
              <p:nvPr/>
            </p:nvSpPr>
            <p:spPr bwMode="auto">
              <a:xfrm>
                <a:off x="12820" y="707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0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8 w 27"/>
                  <a:gd name="T27" fmla="*/ 44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7" name="Oval 1386"/>
              <p:cNvSpPr>
                <a:spLocks noChangeArrowheads="1"/>
              </p:cNvSpPr>
              <p:nvPr/>
            </p:nvSpPr>
            <p:spPr bwMode="auto">
              <a:xfrm>
                <a:off x="12775" y="830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8" name="Oval 1387"/>
              <p:cNvSpPr>
                <a:spLocks noChangeArrowheads="1"/>
              </p:cNvSpPr>
              <p:nvPr/>
            </p:nvSpPr>
            <p:spPr bwMode="auto">
              <a:xfrm>
                <a:off x="12581" y="974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29" name="Freeform 1388"/>
              <p:cNvSpPr>
                <a:spLocks/>
              </p:cNvSpPr>
              <p:nvPr/>
            </p:nvSpPr>
            <p:spPr bwMode="auto">
              <a:xfrm>
                <a:off x="12564" y="1000"/>
                <a:ext cx="59" cy="111"/>
              </a:xfrm>
              <a:custGeom>
                <a:avLst/>
                <a:gdLst>
                  <a:gd name="T0" fmla="*/ 7 w 25"/>
                  <a:gd name="T1" fmla="*/ 7 h 47"/>
                  <a:gd name="T2" fmla="*/ 0 w 25"/>
                  <a:gd name="T3" fmla="*/ 28 h 47"/>
                  <a:gd name="T4" fmla="*/ 6 w 25"/>
                  <a:gd name="T5" fmla="*/ 28 h 47"/>
                  <a:gd name="T6" fmla="*/ 6 w 25"/>
                  <a:gd name="T7" fmla="*/ 45 h 47"/>
                  <a:gd name="T8" fmla="*/ 9 w 25"/>
                  <a:gd name="T9" fmla="*/ 47 h 47"/>
                  <a:gd name="T10" fmla="*/ 11 w 25"/>
                  <a:gd name="T11" fmla="*/ 45 h 47"/>
                  <a:gd name="T12" fmla="*/ 11 w 25"/>
                  <a:gd name="T13" fmla="*/ 28 h 47"/>
                  <a:gd name="T14" fmla="*/ 12 w 25"/>
                  <a:gd name="T15" fmla="*/ 28 h 47"/>
                  <a:gd name="T16" fmla="*/ 12 w 25"/>
                  <a:gd name="T17" fmla="*/ 45 h 47"/>
                  <a:gd name="T18" fmla="*/ 14 w 25"/>
                  <a:gd name="T19" fmla="*/ 47 h 47"/>
                  <a:gd name="T20" fmla="*/ 17 w 25"/>
                  <a:gd name="T21" fmla="*/ 45 h 47"/>
                  <a:gd name="T22" fmla="*/ 17 w 25"/>
                  <a:gd name="T23" fmla="*/ 28 h 47"/>
                  <a:gd name="T24" fmla="*/ 23 w 25"/>
                  <a:gd name="T25" fmla="*/ 28 h 47"/>
                  <a:gd name="T26" fmla="*/ 16 w 25"/>
                  <a:gd name="T27" fmla="*/ 7 h 47"/>
                  <a:gd name="T28" fmla="*/ 17 w 25"/>
                  <a:gd name="T29" fmla="*/ 7 h 47"/>
                  <a:gd name="T30" fmla="*/ 21 w 25"/>
                  <a:gd name="T31" fmla="*/ 20 h 47"/>
                  <a:gd name="T32" fmla="*/ 23 w 25"/>
                  <a:gd name="T33" fmla="*/ 21 h 47"/>
                  <a:gd name="T34" fmla="*/ 25 w 25"/>
                  <a:gd name="T35" fmla="*/ 18 h 47"/>
                  <a:gd name="T36" fmla="*/ 21 w 25"/>
                  <a:gd name="T37" fmla="*/ 5 h 47"/>
                  <a:gd name="T38" fmla="*/ 15 w 25"/>
                  <a:gd name="T39" fmla="*/ 0 h 47"/>
                  <a:gd name="T40" fmla="*/ 8 w 25"/>
                  <a:gd name="T41" fmla="*/ 0 h 47"/>
                  <a:gd name="T42" fmla="*/ 6 w 25"/>
                  <a:gd name="T43" fmla="*/ 1 h 47"/>
                  <a:gd name="T44" fmla="*/ 5 w 25"/>
                  <a:gd name="T45" fmla="*/ 8 h 47"/>
                  <a:gd name="T46" fmla="*/ 6 w 25"/>
                  <a:gd name="T47" fmla="*/ 7 h 47"/>
                  <a:gd name="T48" fmla="*/ 7 w 25"/>
                  <a:gd name="T49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7">
                    <a:moveTo>
                      <a:pt x="7" y="7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36"/>
                      <a:pt x="6" y="44"/>
                      <a:pt x="6" y="45"/>
                    </a:cubicBezTo>
                    <a:cubicBezTo>
                      <a:pt x="6" y="46"/>
                      <a:pt x="7" y="47"/>
                      <a:pt x="9" y="47"/>
                    </a:cubicBezTo>
                    <a:cubicBezTo>
                      <a:pt x="10" y="47"/>
                      <a:pt x="11" y="46"/>
                      <a:pt x="11" y="45"/>
                    </a:cubicBezTo>
                    <a:cubicBezTo>
                      <a:pt x="11" y="43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43"/>
                      <a:pt x="12" y="45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5"/>
                    </a:cubicBezTo>
                    <a:cubicBezTo>
                      <a:pt x="17" y="44"/>
                      <a:pt x="17" y="36"/>
                      <a:pt x="17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21" y="18"/>
                      <a:pt x="21" y="20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5" y="20"/>
                      <a:pt x="25" y="19"/>
                      <a:pt x="25" y="18"/>
                    </a:cubicBezTo>
                    <a:cubicBezTo>
                      <a:pt x="24" y="18"/>
                      <a:pt x="22" y="10"/>
                      <a:pt x="21" y="5"/>
                    </a:cubicBezTo>
                    <a:cubicBezTo>
                      <a:pt x="20" y="2"/>
                      <a:pt x="18" y="0"/>
                      <a:pt x="15" y="0"/>
                    </a:cubicBezTo>
                    <a:cubicBezTo>
                      <a:pt x="14" y="0"/>
                      <a:pt x="9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3"/>
                      <a:pt x="5" y="6"/>
                      <a:pt x="5" y="8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0" name="Freeform 1389"/>
              <p:cNvSpPr>
                <a:spLocks/>
              </p:cNvSpPr>
              <p:nvPr/>
            </p:nvSpPr>
            <p:spPr bwMode="auto">
              <a:xfrm>
                <a:off x="12526" y="1097"/>
                <a:ext cx="15" cy="14"/>
              </a:xfrm>
              <a:custGeom>
                <a:avLst/>
                <a:gdLst>
                  <a:gd name="T0" fmla="*/ 3 w 6"/>
                  <a:gd name="T1" fmla="*/ 6 h 6"/>
                  <a:gd name="T2" fmla="*/ 6 w 6"/>
                  <a:gd name="T3" fmla="*/ 3 h 6"/>
                  <a:gd name="T4" fmla="*/ 6 w 6"/>
                  <a:gd name="T5" fmla="*/ 0 h 6"/>
                  <a:gd name="T6" fmla="*/ 2 w 6"/>
                  <a:gd name="T7" fmla="*/ 2 h 6"/>
                  <a:gd name="T8" fmla="*/ 0 w 6"/>
                  <a:gd name="T9" fmla="*/ 4 h 6"/>
                  <a:gd name="T10" fmla="*/ 3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5" y="6"/>
                      <a:pt x="6" y="5"/>
                      <a:pt x="6" y="3"/>
                    </a:cubicBezTo>
                    <a:cubicBezTo>
                      <a:pt x="6" y="3"/>
                      <a:pt x="6" y="1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3"/>
                      <a:pt x="1" y="3"/>
                      <a:pt x="0" y="4"/>
                    </a:cubicBezTo>
                    <a:cubicBezTo>
                      <a:pt x="1" y="5"/>
                      <a:pt x="2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1" name="Freeform 1390"/>
              <p:cNvSpPr>
                <a:spLocks/>
              </p:cNvSpPr>
              <p:nvPr/>
            </p:nvSpPr>
            <p:spPr bwMode="auto">
              <a:xfrm>
                <a:off x="12576" y="863"/>
                <a:ext cx="43" cy="102"/>
              </a:xfrm>
              <a:custGeom>
                <a:avLst/>
                <a:gdLst>
                  <a:gd name="T0" fmla="*/ 3 w 18"/>
                  <a:gd name="T1" fmla="*/ 43 h 43"/>
                  <a:gd name="T2" fmla="*/ 6 w 18"/>
                  <a:gd name="T3" fmla="*/ 40 h 43"/>
                  <a:gd name="T4" fmla="*/ 6 w 18"/>
                  <a:gd name="T5" fmla="*/ 19 h 43"/>
                  <a:gd name="T6" fmla="*/ 7 w 18"/>
                  <a:gd name="T7" fmla="*/ 19 h 43"/>
                  <a:gd name="T8" fmla="*/ 7 w 18"/>
                  <a:gd name="T9" fmla="*/ 40 h 43"/>
                  <a:gd name="T10" fmla="*/ 10 w 18"/>
                  <a:gd name="T11" fmla="*/ 43 h 43"/>
                  <a:gd name="T12" fmla="*/ 13 w 18"/>
                  <a:gd name="T13" fmla="*/ 40 h 43"/>
                  <a:gd name="T14" fmla="*/ 13 w 18"/>
                  <a:gd name="T15" fmla="*/ 4 h 43"/>
                  <a:gd name="T16" fmla="*/ 14 w 18"/>
                  <a:gd name="T17" fmla="*/ 4 h 43"/>
                  <a:gd name="T18" fmla="*/ 14 w 18"/>
                  <a:gd name="T19" fmla="*/ 17 h 43"/>
                  <a:gd name="T20" fmla="*/ 16 w 18"/>
                  <a:gd name="T21" fmla="*/ 19 h 43"/>
                  <a:gd name="T22" fmla="*/ 18 w 18"/>
                  <a:gd name="T23" fmla="*/ 17 h 43"/>
                  <a:gd name="T24" fmla="*/ 18 w 18"/>
                  <a:gd name="T25" fmla="*/ 2 h 43"/>
                  <a:gd name="T26" fmla="*/ 17 w 18"/>
                  <a:gd name="T27" fmla="*/ 0 h 43"/>
                  <a:gd name="T28" fmla="*/ 0 w 18"/>
                  <a:gd name="T29" fmla="*/ 6 h 43"/>
                  <a:gd name="T30" fmla="*/ 0 w 18"/>
                  <a:gd name="T31" fmla="*/ 35 h 43"/>
                  <a:gd name="T32" fmla="*/ 1 w 18"/>
                  <a:gd name="T33" fmla="*/ 41 h 43"/>
                  <a:gd name="T34" fmla="*/ 3 w 18"/>
                  <a:gd name="T3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3">
                    <a:moveTo>
                      <a:pt x="3" y="43"/>
                    </a:moveTo>
                    <a:cubicBezTo>
                      <a:pt x="5" y="43"/>
                      <a:pt x="6" y="42"/>
                      <a:pt x="6" y="40"/>
                    </a:cubicBezTo>
                    <a:cubicBezTo>
                      <a:pt x="6" y="38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38"/>
                      <a:pt x="7" y="40"/>
                    </a:cubicBezTo>
                    <a:cubicBezTo>
                      <a:pt x="7" y="42"/>
                      <a:pt x="8" y="43"/>
                      <a:pt x="10" y="43"/>
                    </a:cubicBezTo>
                    <a:cubicBezTo>
                      <a:pt x="11" y="43"/>
                      <a:pt x="13" y="42"/>
                      <a:pt x="13" y="40"/>
                    </a:cubicBezTo>
                    <a:cubicBezTo>
                      <a:pt x="13" y="38"/>
                      <a:pt x="13" y="4"/>
                      <a:pt x="13" y="4"/>
                    </a:cubicBezTo>
                    <a:cubicBezTo>
                      <a:pt x="13" y="4"/>
                      <a:pt x="13" y="4"/>
                      <a:pt x="14" y="4"/>
                    </a:cubicBezTo>
                    <a:cubicBezTo>
                      <a:pt x="14" y="4"/>
                      <a:pt x="14" y="16"/>
                      <a:pt x="14" y="17"/>
                    </a:cubicBezTo>
                    <a:cubicBezTo>
                      <a:pt x="14" y="18"/>
                      <a:pt x="15" y="19"/>
                      <a:pt x="16" y="19"/>
                    </a:cubicBezTo>
                    <a:cubicBezTo>
                      <a:pt x="17" y="19"/>
                      <a:pt x="18" y="18"/>
                      <a:pt x="18" y="17"/>
                    </a:cubicBezTo>
                    <a:cubicBezTo>
                      <a:pt x="18" y="16"/>
                      <a:pt x="18" y="4"/>
                      <a:pt x="18" y="2"/>
                    </a:cubicBezTo>
                    <a:cubicBezTo>
                      <a:pt x="18" y="2"/>
                      <a:pt x="18" y="1"/>
                      <a:pt x="17" y="0"/>
                    </a:cubicBezTo>
                    <a:cubicBezTo>
                      <a:pt x="12" y="1"/>
                      <a:pt x="6" y="3"/>
                      <a:pt x="0" y="6"/>
                    </a:cubicBezTo>
                    <a:cubicBezTo>
                      <a:pt x="0" y="11"/>
                      <a:pt x="0" y="26"/>
                      <a:pt x="0" y="35"/>
                    </a:cubicBezTo>
                    <a:cubicBezTo>
                      <a:pt x="0" y="37"/>
                      <a:pt x="1" y="39"/>
                      <a:pt x="1" y="41"/>
                    </a:cubicBezTo>
                    <a:cubicBezTo>
                      <a:pt x="1" y="42"/>
                      <a:pt x="2" y="43"/>
                      <a:pt x="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2" name="Freeform 1391"/>
              <p:cNvSpPr>
                <a:spLocks/>
              </p:cNvSpPr>
              <p:nvPr/>
            </p:nvSpPr>
            <p:spPr bwMode="auto">
              <a:xfrm>
                <a:off x="14715" y="1147"/>
                <a:ext cx="41" cy="24"/>
              </a:xfrm>
              <a:custGeom>
                <a:avLst/>
                <a:gdLst>
                  <a:gd name="T0" fmla="*/ 6 w 17"/>
                  <a:gd name="T1" fmla="*/ 0 h 10"/>
                  <a:gd name="T2" fmla="*/ 0 w 17"/>
                  <a:gd name="T3" fmla="*/ 7 h 10"/>
                  <a:gd name="T4" fmla="*/ 0 w 17"/>
                  <a:gd name="T5" fmla="*/ 10 h 10"/>
                  <a:gd name="T6" fmla="*/ 17 w 17"/>
                  <a:gd name="T7" fmla="*/ 1 h 10"/>
                  <a:gd name="T8" fmla="*/ 16 w 17"/>
                  <a:gd name="T9" fmla="*/ 0 h 10"/>
                  <a:gd name="T10" fmla="*/ 6 w 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0">
                    <a:moveTo>
                      <a:pt x="6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6" y="6"/>
                      <a:pt x="11" y="3"/>
                      <a:pt x="17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3" name="Oval 1392"/>
              <p:cNvSpPr>
                <a:spLocks noChangeArrowheads="1"/>
              </p:cNvSpPr>
              <p:nvPr/>
            </p:nvSpPr>
            <p:spPr bwMode="auto">
              <a:xfrm>
                <a:off x="1473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4" name="Freeform 1393"/>
              <p:cNvSpPr>
                <a:spLocks/>
              </p:cNvSpPr>
              <p:nvPr/>
            </p:nvSpPr>
            <p:spPr bwMode="auto">
              <a:xfrm>
                <a:off x="14796" y="1123"/>
                <a:ext cx="19" cy="7"/>
              </a:xfrm>
              <a:custGeom>
                <a:avLst/>
                <a:gdLst>
                  <a:gd name="T0" fmla="*/ 0 w 8"/>
                  <a:gd name="T1" fmla="*/ 3 h 3"/>
                  <a:gd name="T2" fmla="*/ 8 w 8"/>
                  <a:gd name="T3" fmla="*/ 1 h 3"/>
                  <a:gd name="T4" fmla="*/ 5 w 8"/>
                  <a:gd name="T5" fmla="*/ 0 h 3"/>
                  <a:gd name="T6" fmla="*/ 0 w 8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3" y="2"/>
                      <a:pt x="5" y="2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5" name="Oval 1394"/>
              <p:cNvSpPr>
                <a:spLocks noChangeArrowheads="1"/>
              </p:cNvSpPr>
              <p:nvPr/>
            </p:nvSpPr>
            <p:spPr bwMode="auto">
              <a:xfrm>
                <a:off x="14339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6" name="Oval 1395"/>
              <p:cNvSpPr>
                <a:spLocks noChangeArrowheads="1"/>
              </p:cNvSpPr>
              <p:nvPr/>
            </p:nvSpPr>
            <p:spPr bwMode="auto">
              <a:xfrm>
                <a:off x="1447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7" name="Freeform 1396"/>
              <p:cNvSpPr>
                <a:spLocks/>
              </p:cNvSpPr>
              <p:nvPr/>
            </p:nvSpPr>
            <p:spPr bwMode="auto">
              <a:xfrm>
                <a:off x="14325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1 w 22"/>
                  <a:gd name="T17" fmla="*/ 44 h 46"/>
                  <a:gd name="T18" fmla="*/ 11 w 22"/>
                  <a:gd name="T19" fmla="*/ 23 h 46"/>
                  <a:gd name="T20" fmla="*/ 12 w 22"/>
                  <a:gd name="T21" fmla="*/ 23 h 46"/>
                  <a:gd name="T22" fmla="*/ 12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2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8" name="Freeform 1397"/>
              <p:cNvSpPr>
                <a:spLocks/>
              </p:cNvSpPr>
              <p:nvPr/>
            </p:nvSpPr>
            <p:spPr bwMode="auto">
              <a:xfrm>
                <a:off x="14192" y="1443"/>
                <a:ext cx="55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3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39" name="Oval 1398"/>
              <p:cNvSpPr>
                <a:spLocks noChangeArrowheads="1"/>
              </p:cNvSpPr>
              <p:nvPr/>
            </p:nvSpPr>
            <p:spPr bwMode="auto">
              <a:xfrm>
                <a:off x="14209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0" name="Freeform 1399"/>
              <p:cNvSpPr>
                <a:spLocks/>
              </p:cNvSpPr>
              <p:nvPr/>
            </p:nvSpPr>
            <p:spPr bwMode="auto">
              <a:xfrm>
                <a:off x="14188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4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1" name="Oval 1400"/>
              <p:cNvSpPr>
                <a:spLocks noChangeArrowheads="1"/>
              </p:cNvSpPr>
              <p:nvPr/>
            </p:nvSpPr>
            <p:spPr bwMode="auto">
              <a:xfrm>
                <a:off x="14339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2" name="Freeform 1401"/>
              <p:cNvSpPr>
                <a:spLocks/>
              </p:cNvSpPr>
              <p:nvPr/>
            </p:nvSpPr>
            <p:spPr bwMode="auto">
              <a:xfrm>
                <a:off x="14325" y="1147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7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7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2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3" name="Oval 1402"/>
              <p:cNvSpPr>
                <a:spLocks noChangeArrowheads="1"/>
              </p:cNvSpPr>
              <p:nvPr/>
            </p:nvSpPr>
            <p:spPr bwMode="auto">
              <a:xfrm>
                <a:off x="1440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844" name="Freeform 1403"/>
              <p:cNvSpPr>
                <a:spLocks/>
              </p:cNvSpPr>
              <p:nvPr/>
            </p:nvSpPr>
            <p:spPr bwMode="auto">
              <a:xfrm>
                <a:off x="14384" y="1147"/>
                <a:ext cx="64" cy="111"/>
              </a:xfrm>
              <a:custGeom>
                <a:avLst/>
                <a:gdLst>
                  <a:gd name="T0" fmla="*/ 18 w 27"/>
                  <a:gd name="T1" fmla="*/ 0 h 47"/>
                  <a:gd name="T2" fmla="*/ 10 w 27"/>
                  <a:gd name="T3" fmla="*/ 0 h 47"/>
                  <a:gd name="T4" fmla="*/ 5 w 27"/>
                  <a:gd name="T5" fmla="*/ 5 h 47"/>
                  <a:gd name="T6" fmla="*/ 1 w 27"/>
                  <a:gd name="T7" fmla="*/ 19 h 47"/>
                  <a:gd name="T8" fmla="*/ 2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3 w 27"/>
                  <a:gd name="T17" fmla="*/ 29 h 47"/>
                  <a:gd name="T18" fmla="*/ 9 w 27"/>
                  <a:gd name="T19" fmla="*/ 29 h 47"/>
                  <a:gd name="T20" fmla="*/ 9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7 w 27"/>
                  <a:gd name="T33" fmla="*/ 47 h 47"/>
                  <a:gd name="T34" fmla="*/ 19 w 27"/>
                  <a:gd name="T35" fmla="*/ 45 h 47"/>
                  <a:gd name="T36" fmla="*/ 19 w 27"/>
                  <a:gd name="T37" fmla="*/ 29 h 47"/>
                  <a:gd name="T38" fmla="*/ 25 w 27"/>
                  <a:gd name="T39" fmla="*/ 29 h 47"/>
                  <a:gd name="T40" fmla="*/ 19 w 27"/>
                  <a:gd name="T41" fmla="*/ 7 h 47"/>
                  <a:gd name="T42" fmla="*/ 20 w 27"/>
                  <a:gd name="T43" fmla="*/ 7 h 47"/>
                  <a:gd name="T44" fmla="*/ 24 w 27"/>
                  <a:gd name="T45" fmla="*/ 20 h 47"/>
                  <a:gd name="T46" fmla="*/ 26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8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8" y="0"/>
                    </a:move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258" name="Group 1605"/>
            <p:cNvGrpSpPr>
              <a:grpSpLocks/>
            </p:cNvGrpSpPr>
            <p:nvPr/>
          </p:nvGrpSpPr>
          <p:grpSpPr bwMode="auto">
            <a:xfrm>
              <a:off x="19464338" y="1782763"/>
              <a:ext cx="3881438" cy="684213"/>
              <a:chOff x="12261" y="1123"/>
              <a:chExt cx="2445" cy="431"/>
            </a:xfrm>
            <a:solidFill>
              <a:schemeClr val="tx1">
                <a:lumMod val="75000"/>
              </a:schemeClr>
            </a:solidFill>
          </p:grpSpPr>
          <p:sp>
            <p:nvSpPr>
              <p:cNvPr id="445" name="Oval 1405"/>
              <p:cNvSpPr>
                <a:spLocks noChangeArrowheads="1"/>
              </p:cNvSpPr>
              <p:nvPr/>
            </p:nvSpPr>
            <p:spPr bwMode="auto">
              <a:xfrm>
                <a:off x="1453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46" name="Freeform 1406"/>
              <p:cNvSpPr>
                <a:spLocks/>
              </p:cNvSpPr>
              <p:nvPr/>
            </p:nvSpPr>
            <p:spPr bwMode="auto">
              <a:xfrm>
                <a:off x="14455" y="1147"/>
                <a:ext cx="55" cy="76"/>
              </a:xfrm>
              <a:custGeom>
                <a:avLst/>
                <a:gdLst>
                  <a:gd name="T0" fmla="*/ 17 w 23"/>
                  <a:gd name="T1" fmla="*/ 0 h 32"/>
                  <a:gd name="T2" fmla="*/ 6 w 23"/>
                  <a:gd name="T3" fmla="*/ 0 h 32"/>
                  <a:gd name="T4" fmla="*/ 0 w 23"/>
                  <a:gd name="T5" fmla="*/ 7 h 32"/>
                  <a:gd name="T6" fmla="*/ 0 w 23"/>
                  <a:gd name="T7" fmla="*/ 21 h 32"/>
                  <a:gd name="T8" fmla="*/ 2 w 23"/>
                  <a:gd name="T9" fmla="*/ 23 h 32"/>
                  <a:gd name="T10" fmla="*/ 4 w 23"/>
                  <a:gd name="T11" fmla="*/ 21 h 32"/>
                  <a:gd name="T12" fmla="*/ 4 w 23"/>
                  <a:gd name="T13" fmla="*/ 8 h 32"/>
                  <a:gd name="T14" fmla="*/ 5 w 23"/>
                  <a:gd name="T15" fmla="*/ 8 h 32"/>
                  <a:gd name="T16" fmla="*/ 5 w 23"/>
                  <a:gd name="T17" fmla="*/ 32 h 32"/>
                  <a:gd name="T18" fmla="*/ 11 w 23"/>
                  <a:gd name="T19" fmla="*/ 25 h 32"/>
                  <a:gd name="T20" fmla="*/ 11 w 23"/>
                  <a:gd name="T21" fmla="*/ 23 h 32"/>
                  <a:gd name="T22" fmla="*/ 12 w 23"/>
                  <a:gd name="T23" fmla="*/ 23 h 32"/>
                  <a:gd name="T24" fmla="*/ 12 w 23"/>
                  <a:gd name="T25" fmla="*/ 24 h 32"/>
                  <a:gd name="T26" fmla="*/ 18 w 23"/>
                  <a:gd name="T27" fmla="*/ 19 h 32"/>
                  <a:gd name="T28" fmla="*/ 18 w 23"/>
                  <a:gd name="T29" fmla="*/ 8 h 32"/>
                  <a:gd name="T30" fmla="*/ 19 w 23"/>
                  <a:gd name="T31" fmla="*/ 8 h 32"/>
                  <a:gd name="T32" fmla="*/ 19 w 23"/>
                  <a:gd name="T33" fmla="*/ 18 h 32"/>
                  <a:gd name="T34" fmla="*/ 23 w 23"/>
                  <a:gd name="T35" fmla="*/ 15 h 32"/>
                  <a:gd name="T36" fmla="*/ 23 w 23"/>
                  <a:gd name="T37" fmla="*/ 7 h 32"/>
                  <a:gd name="T38" fmla="*/ 17 w 23"/>
                  <a:gd name="T3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32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21"/>
                      <a:pt x="5" y="32"/>
                    </a:cubicBezTo>
                    <a:cubicBezTo>
                      <a:pt x="7" y="30"/>
                      <a:pt x="9" y="27"/>
                      <a:pt x="11" y="25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24"/>
                      <a:pt x="12" y="24"/>
                    </a:cubicBezTo>
                    <a:cubicBezTo>
                      <a:pt x="14" y="22"/>
                      <a:pt x="16" y="21"/>
                      <a:pt x="18" y="19"/>
                    </a:cubicBezTo>
                    <a:cubicBezTo>
                      <a:pt x="18" y="13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14"/>
                      <a:pt x="19" y="18"/>
                    </a:cubicBezTo>
                    <a:cubicBezTo>
                      <a:pt x="20" y="17"/>
                      <a:pt x="21" y="16"/>
                      <a:pt x="23" y="15"/>
                    </a:cubicBezTo>
                    <a:cubicBezTo>
                      <a:pt x="23" y="12"/>
                      <a:pt x="23" y="7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47" name="Freeform 1407"/>
              <p:cNvSpPr>
                <a:spLocks/>
              </p:cNvSpPr>
              <p:nvPr/>
            </p:nvSpPr>
            <p:spPr bwMode="auto">
              <a:xfrm>
                <a:off x="14320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48" name="Freeform 1408"/>
              <p:cNvSpPr>
                <a:spLocks/>
              </p:cNvSpPr>
              <p:nvPr/>
            </p:nvSpPr>
            <p:spPr bwMode="auto">
              <a:xfrm>
                <a:off x="14538" y="1270"/>
                <a:ext cx="21" cy="9"/>
              </a:xfrm>
              <a:custGeom>
                <a:avLst/>
                <a:gdLst>
                  <a:gd name="T0" fmla="*/ 4 w 9"/>
                  <a:gd name="T1" fmla="*/ 0 h 4"/>
                  <a:gd name="T2" fmla="*/ 0 w 9"/>
                  <a:gd name="T3" fmla="*/ 4 h 4"/>
                  <a:gd name="T4" fmla="*/ 9 w 9"/>
                  <a:gd name="T5" fmla="*/ 3 h 4"/>
                  <a:gd name="T6" fmla="*/ 4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3" y="4"/>
                      <a:pt x="6" y="4"/>
                      <a:pt x="9" y="3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49" name="Freeform 1409"/>
              <p:cNvSpPr>
                <a:spLocks/>
              </p:cNvSpPr>
              <p:nvPr/>
            </p:nvSpPr>
            <p:spPr bwMode="auto">
              <a:xfrm>
                <a:off x="14472" y="1365"/>
                <a:ext cx="9" cy="42"/>
              </a:xfrm>
              <a:custGeom>
                <a:avLst/>
                <a:gdLst>
                  <a:gd name="T0" fmla="*/ 2 w 4"/>
                  <a:gd name="T1" fmla="*/ 18 h 18"/>
                  <a:gd name="T2" fmla="*/ 4 w 4"/>
                  <a:gd name="T3" fmla="*/ 16 h 18"/>
                  <a:gd name="T4" fmla="*/ 4 w 4"/>
                  <a:gd name="T5" fmla="*/ 0 h 18"/>
                  <a:gd name="T6" fmla="*/ 0 w 4"/>
                  <a:gd name="T7" fmla="*/ 3 h 18"/>
                  <a:gd name="T8" fmla="*/ 0 w 4"/>
                  <a:gd name="T9" fmla="*/ 16 h 18"/>
                  <a:gd name="T10" fmla="*/ 2 w 4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8">
                    <a:moveTo>
                      <a:pt x="2" y="18"/>
                    </a:moveTo>
                    <a:cubicBezTo>
                      <a:pt x="3" y="18"/>
                      <a:pt x="4" y="17"/>
                      <a:pt x="4" y="16"/>
                    </a:cubicBezTo>
                    <a:cubicBezTo>
                      <a:pt x="4" y="14"/>
                      <a:pt x="4" y="3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9"/>
                      <a:pt x="0" y="15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0" name="Freeform 1410"/>
              <p:cNvSpPr>
                <a:spLocks/>
              </p:cNvSpPr>
              <p:nvPr/>
            </p:nvSpPr>
            <p:spPr bwMode="auto">
              <a:xfrm>
                <a:off x="14533" y="1350"/>
                <a:ext cx="14" cy="57"/>
              </a:xfrm>
              <a:custGeom>
                <a:avLst/>
                <a:gdLst>
                  <a:gd name="T0" fmla="*/ 3 w 6"/>
                  <a:gd name="T1" fmla="*/ 24 h 24"/>
                  <a:gd name="T2" fmla="*/ 6 w 6"/>
                  <a:gd name="T3" fmla="*/ 21 h 24"/>
                  <a:gd name="T4" fmla="*/ 6 w 6"/>
                  <a:gd name="T5" fmla="*/ 2 h 24"/>
                  <a:gd name="T6" fmla="*/ 0 w 6"/>
                  <a:gd name="T7" fmla="*/ 0 h 24"/>
                  <a:gd name="T8" fmla="*/ 0 w 6"/>
                  <a:gd name="T9" fmla="*/ 21 h 24"/>
                  <a:gd name="T10" fmla="*/ 3 w 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4">
                    <a:moveTo>
                      <a:pt x="3" y="24"/>
                    </a:moveTo>
                    <a:cubicBezTo>
                      <a:pt x="4" y="24"/>
                      <a:pt x="6" y="22"/>
                      <a:pt x="6" y="21"/>
                    </a:cubicBezTo>
                    <a:cubicBezTo>
                      <a:pt x="6" y="19"/>
                      <a:pt x="6" y="7"/>
                      <a:pt x="6" y="2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10"/>
                      <a:pt x="0" y="20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1" name="Freeform 1411"/>
              <p:cNvSpPr>
                <a:spLocks/>
              </p:cNvSpPr>
              <p:nvPr/>
            </p:nvSpPr>
            <p:spPr bwMode="auto">
              <a:xfrm>
                <a:off x="14484" y="1353"/>
                <a:ext cx="26" cy="54"/>
              </a:xfrm>
              <a:custGeom>
                <a:avLst/>
                <a:gdLst>
                  <a:gd name="T0" fmla="*/ 0 w 11"/>
                  <a:gd name="T1" fmla="*/ 21 h 23"/>
                  <a:gd name="T2" fmla="*/ 2 w 11"/>
                  <a:gd name="T3" fmla="*/ 23 h 23"/>
                  <a:gd name="T4" fmla="*/ 5 w 11"/>
                  <a:gd name="T5" fmla="*/ 21 h 23"/>
                  <a:gd name="T6" fmla="*/ 5 w 11"/>
                  <a:gd name="T7" fmla="*/ 4 h 23"/>
                  <a:gd name="T8" fmla="*/ 11 w 11"/>
                  <a:gd name="T9" fmla="*/ 4 h 23"/>
                  <a:gd name="T10" fmla="*/ 10 w 11"/>
                  <a:gd name="T11" fmla="*/ 0 h 23"/>
                  <a:gd name="T12" fmla="*/ 0 w 11"/>
                  <a:gd name="T13" fmla="*/ 4 h 23"/>
                  <a:gd name="T14" fmla="*/ 0 w 11"/>
                  <a:gd name="T15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0" y="21"/>
                    </a:move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12"/>
                      <a:pt x="5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3"/>
                      <a:pt x="10" y="1"/>
                      <a:pt x="10" y="0"/>
                    </a:cubicBezTo>
                    <a:cubicBezTo>
                      <a:pt x="6" y="1"/>
                      <a:pt x="3" y="2"/>
                      <a:pt x="0" y="4"/>
                    </a:cubicBezTo>
                    <a:cubicBezTo>
                      <a:pt x="0" y="6"/>
                      <a:pt x="0" y="19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2" name="Freeform 1412"/>
              <p:cNvSpPr>
                <a:spLocks/>
              </p:cNvSpPr>
              <p:nvPr/>
            </p:nvSpPr>
            <p:spPr bwMode="auto">
              <a:xfrm>
                <a:off x="14550" y="1358"/>
                <a:ext cx="12" cy="49"/>
              </a:xfrm>
              <a:custGeom>
                <a:avLst/>
                <a:gdLst>
                  <a:gd name="T0" fmla="*/ 0 w 5"/>
                  <a:gd name="T1" fmla="*/ 0 h 21"/>
                  <a:gd name="T2" fmla="*/ 0 w 5"/>
                  <a:gd name="T3" fmla="*/ 18 h 21"/>
                  <a:gd name="T4" fmla="*/ 3 w 5"/>
                  <a:gd name="T5" fmla="*/ 21 h 21"/>
                  <a:gd name="T6" fmla="*/ 5 w 5"/>
                  <a:gd name="T7" fmla="*/ 18 h 21"/>
                  <a:gd name="T8" fmla="*/ 5 w 5"/>
                  <a:gd name="T9" fmla="*/ 3 h 21"/>
                  <a:gd name="T10" fmla="*/ 3 w 5"/>
                  <a:gd name="T11" fmla="*/ 2 h 21"/>
                  <a:gd name="T12" fmla="*/ 0 w 5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cubicBezTo>
                      <a:pt x="0" y="5"/>
                      <a:pt x="0" y="16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4" y="21"/>
                      <a:pt x="5" y="19"/>
                      <a:pt x="5" y="18"/>
                    </a:cubicBezTo>
                    <a:cubicBezTo>
                      <a:pt x="5" y="17"/>
                      <a:pt x="5" y="11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3" name="Freeform 1413"/>
              <p:cNvSpPr>
                <a:spLocks/>
              </p:cNvSpPr>
              <p:nvPr/>
            </p:nvSpPr>
            <p:spPr bwMode="auto">
              <a:xfrm>
                <a:off x="14538" y="1417"/>
                <a:ext cx="21" cy="21"/>
              </a:xfrm>
              <a:custGeom>
                <a:avLst/>
                <a:gdLst>
                  <a:gd name="T0" fmla="*/ 4 w 9"/>
                  <a:gd name="T1" fmla="*/ 0 h 9"/>
                  <a:gd name="T2" fmla="*/ 0 w 9"/>
                  <a:gd name="T3" fmla="*/ 5 h 9"/>
                  <a:gd name="T4" fmla="*/ 2 w 9"/>
                  <a:gd name="T5" fmla="*/ 9 h 9"/>
                  <a:gd name="T6" fmla="*/ 9 w 9"/>
                  <a:gd name="T7" fmla="*/ 4 h 9"/>
                  <a:gd name="T8" fmla="*/ 4 w 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4" y="7"/>
                      <a:pt x="7" y="5"/>
                      <a:pt x="9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4" name="Freeform 1414"/>
              <p:cNvSpPr>
                <a:spLocks/>
              </p:cNvSpPr>
              <p:nvPr/>
            </p:nvSpPr>
            <p:spPr bwMode="auto">
              <a:xfrm>
                <a:off x="14391" y="1296"/>
                <a:ext cx="43" cy="111"/>
              </a:xfrm>
              <a:custGeom>
                <a:avLst/>
                <a:gdLst>
                  <a:gd name="T0" fmla="*/ 0 w 18"/>
                  <a:gd name="T1" fmla="*/ 6 h 47"/>
                  <a:gd name="T2" fmla="*/ 0 w 18"/>
                  <a:gd name="T3" fmla="*/ 21 h 47"/>
                  <a:gd name="T4" fmla="*/ 2 w 18"/>
                  <a:gd name="T5" fmla="*/ 23 h 47"/>
                  <a:gd name="T6" fmla="*/ 4 w 18"/>
                  <a:gd name="T7" fmla="*/ 21 h 47"/>
                  <a:gd name="T8" fmla="*/ 4 w 18"/>
                  <a:gd name="T9" fmla="*/ 7 h 47"/>
                  <a:gd name="T10" fmla="*/ 5 w 18"/>
                  <a:gd name="T11" fmla="*/ 7 h 47"/>
                  <a:gd name="T12" fmla="*/ 5 w 18"/>
                  <a:gd name="T13" fmla="*/ 44 h 47"/>
                  <a:gd name="T14" fmla="*/ 8 w 18"/>
                  <a:gd name="T15" fmla="*/ 47 h 47"/>
                  <a:gd name="T16" fmla="*/ 10 w 18"/>
                  <a:gd name="T17" fmla="*/ 44 h 47"/>
                  <a:gd name="T18" fmla="*/ 10 w 18"/>
                  <a:gd name="T19" fmla="*/ 39 h 47"/>
                  <a:gd name="T20" fmla="*/ 9 w 18"/>
                  <a:gd name="T21" fmla="*/ 39 h 47"/>
                  <a:gd name="T22" fmla="*/ 10 w 18"/>
                  <a:gd name="T23" fmla="*/ 37 h 47"/>
                  <a:gd name="T24" fmla="*/ 10 w 18"/>
                  <a:gd name="T25" fmla="*/ 23 h 47"/>
                  <a:gd name="T26" fmla="*/ 11 w 18"/>
                  <a:gd name="T27" fmla="*/ 23 h 47"/>
                  <a:gd name="T28" fmla="*/ 11 w 18"/>
                  <a:gd name="T29" fmla="*/ 36 h 47"/>
                  <a:gd name="T30" fmla="*/ 12 w 18"/>
                  <a:gd name="T31" fmla="*/ 11 h 47"/>
                  <a:gd name="T32" fmla="*/ 4 w 18"/>
                  <a:gd name="T33" fmla="*/ 0 h 47"/>
                  <a:gd name="T34" fmla="*/ 0 w 18"/>
                  <a:gd name="T3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3"/>
                      <a:pt x="10" y="42"/>
                      <a:pt x="10" y="39"/>
                    </a:cubicBezTo>
                    <a:cubicBezTo>
                      <a:pt x="10" y="39"/>
                      <a:pt x="9" y="39"/>
                      <a:pt x="9" y="39"/>
                    </a:cubicBezTo>
                    <a:cubicBezTo>
                      <a:pt x="9" y="38"/>
                      <a:pt x="10" y="38"/>
                      <a:pt x="10" y="37"/>
                    </a:cubicBezTo>
                    <a:cubicBezTo>
                      <a:pt x="10" y="3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30"/>
                      <a:pt x="11" y="36"/>
                    </a:cubicBezTo>
                    <a:cubicBezTo>
                      <a:pt x="18" y="26"/>
                      <a:pt x="11" y="19"/>
                      <a:pt x="12" y="11"/>
                    </a:cubicBezTo>
                    <a:cubicBezTo>
                      <a:pt x="12" y="7"/>
                      <a:pt x="6" y="5"/>
                      <a:pt x="4" y="0"/>
                    </a:cubicBezTo>
                    <a:cubicBezTo>
                      <a:pt x="2" y="1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5" name="Oval 1415"/>
              <p:cNvSpPr>
                <a:spLocks noChangeArrowheads="1"/>
              </p:cNvSpPr>
              <p:nvPr/>
            </p:nvSpPr>
            <p:spPr bwMode="auto">
              <a:xfrm>
                <a:off x="14339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6" name="Freeform 1416"/>
              <p:cNvSpPr>
                <a:spLocks/>
              </p:cNvSpPr>
              <p:nvPr/>
            </p:nvSpPr>
            <p:spPr bwMode="auto">
              <a:xfrm>
                <a:off x="14455" y="1443"/>
                <a:ext cx="55" cy="45"/>
              </a:xfrm>
              <a:custGeom>
                <a:avLst/>
                <a:gdLst>
                  <a:gd name="T0" fmla="*/ 17 w 23"/>
                  <a:gd name="T1" fmla="*/ 0 h 19"/>
                  <a:gd name="T2" fmla="*/ 6 w 23"/>
                  <a:gd name="T3" fmla="*/ 0 h 19"/>
                  <a:gd name="T4" fmla="*/ 0 w 23"/>
                  <a:gd name="T5" fmla="*/ 6 h 19"/>
                  <a:gd name="T6" fmla="*/ 0 w 23"/>
                  <a:gd name="T7" fmla="*/ 19 h 19"/>
                  <a:gd name="T8" fmla="*/ 4 w 23"/>
                  <a:gd name="T9" fmla="*/ 16 h 19"/>
                  <a:gd name="T10" fmla="*/ 4 w 23"/>
                  <a:gd name="T11" fmla="*/ 7 h 19"/>
                  <a:gd name="T12" fmla="*/ 5 w 23"/>
                  <a:gd name="T13" fmla="*/ 7 h 19"/>
                  <a:gd name="T14" fmla="*/ 5 w 23"/>
                  <a:gd name="T15" fmla="*/ 16 h 19"/>
                  <a:gd name="T16" fmla="*/ 18 w 23"/>
                  <a:gd name="T17" fmla="*/ 9 h 19"/>
                  <a:gd name="T18" fmla="*/ 18 w 23"/>
                  <a:gd name="T19" fmla="*/ 7 h 19"/>
                  <a:gd name="T20" fmla="*/ 19 w 23"/>
                  <a:gd name="T21" fmla="*/ 7 h 19"/>
                  <a:gd name="T22" fmla="*/ 19 w 23"/>
                  <a:gd name="T23" fmla="*/ 8 h 19"/>
                  <a:gd name="T24" fmla="*/ 23 w 23"/>
                  <a:gd name="T25" fmla="*/ 6 h 19"/>
                  <a:gd name="T26" fmla="*/ 17 w 23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9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7"/>
                      <a:pt x="0" y="15"/>
                      <a:pt x="0" y="19"/>
                    </a:cubicBezTo>
                    <a:cubicBezTo>
                      <a:pt x="1" y="18"/>
                      <a:pt x="3" y="17"/>
                      <a:pt x="4" y="16"/>
                    </a:cubicBezTo>
                    <a:cubicBezTo>
                      <a:pt x="4" y="12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11"/>
                      <a:pt x="5" y="16"/>
                    </a:cubicBezTo>
                    <a:cubicBezTo>
                      <a:pt x="9" y="14"/>
                      <a:pt x="13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19" y="8"/>
                    </a:cubicBezTo>
                    <a:cubicBezTo>
                      <a:pt x="20" y="7"/>
                      <a:pt x="21" y="6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7" name="Freeform 1417"/>
              <p:cNvSpPr>
                <a:spLocks/>
              </p:cNvSpPr>
              <p:nvPr/>
            </p:nvSpPr>
            <p:spPr bwMode="auto">
              <a:xfrm>
                <a:off x="14417" y="1388"/>
                <a:ext cx="14" cy="19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5 h 8"/>
                  <a:gd name="T4" fmla="*/ 3 w 6"/>
                  <a:gd name="T5" fmla="*/ 8 h 8"/>
                  <a:gd name="T6" fmla="*/ 6 w 6"/>
                  <a:gd name="T7" fmla="*/ 5 h 8"/>
                  <a:gd name="T8" fmla="*/ 6 w 6"/>
                  <a:gd name="T9" fmla="*/ 0 h 8"/>
                  <a:gd name="T10" fmla="*/ 0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2" y="8"/>
                      <a:pt x="3" y="8"/>
                    </a:cubicBezTo>
                    <a:cubicBezTo>
                      <a:pt x="5" y="8"/>
                      <a:pt x="6" y="6"/>
                      <a:pt x="6" y="5"/>
                    </a:cubicBezTo>
                    <a:cubicBezTo>
                      <a:pt x="6" y="4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8" name="Freeform 1418"/>
              <p:cNvSpPr>
                <a:spLocks/>
              </p:cNvSpPr>
              <p:nvPr/>
            </p:nvSpPr>
            <p:spPr bwMode="auto">
              <a:xfrm>
                <a:off x="14573" y="1185"/>
                <a:ext cx="8" cy="12"/>
              </a:xfrm>
              <a:custGeom>
                <a:avLst/>
                <a:gdLst>
                  <a:gd name="T0" fmla="*/ 1 w 3"/>
                  <a:gd name="T1" fmla="*/ 5 h 5"/>
                  <a:gd name="T2" fmla="*/ 2 w 3"/>
                  <a:gd name="T3" fmla="*/ 3 h 5"/>
                  <a:gd name="T4" fmla="*/ 1 w 3"/>
                  <a:gd name="T5" fmla="*/ 0 h 5"/>
                  <a:gd name="T6" fmla="*/ 0 w 3"/>
                  <a:gd name="T7" fmla="*/ 5 h 5"/>
                  <a:gd name="T8" fmla="*/ 1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2" y="5"/>
                      <a:pt x="3" y="4"/>
                      <a:pt x="2" y="3"/>
                    </a:cubicBezTo>
                    <a:cubicBezTo>
                      <a:pt x="2" y="3"/>
                      <a:pt x="2" y="1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59" name="Oval 1419"/>
              <p:cNvSpPr>
                <a:spLocks noChangeArrowheads="1"/>
              </p:cNvSpPr>
              <p:nvPr/>
            </p:nvSpPr>
            <p:spPr bwMode="auto">
              <a:xfrm>
                <a:off x="14472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0" name="Oval 1420"/>
              <p:cNvSpPr>
                <a:spLocks noChangeArrowheads="1"/>
              </p:cNvSpPr>
              <p:nvPr/>
            </p:nvSpPr>
            <p:spPr bwMode="auto">
              <a:xfrm>
                <a:off x="1466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1" name="Freeform 1421"/>
              <p:cNvSpPr>
                <a:spLocks/>
              </p:cNvSpPr>
              <p:nvPr/>
            </p:nvSpPr>
            <p:spPr bwMode="auto">
              <a:xfrm>
                <a:off x="14521" y="1147"/>
                <a:ext cx="52" cy="31"/>
              </a:xfrm>
              <a:custGeom>
                <a:avLst/>
                <a:gdLst>
                  <a:gd name="T0" fmla="*/ 17 w 22"/>
                  <a:gd name="T1" fmla="*/ 9 h 13"/>
                  <a:gd name="T2" fmla="*/ 16 w 22"/>
                  <a:gd name="T3" fmla="*/ 7 h 13"/>
                  <a:gd name="T4" fmla="*/ 17 w 22"/>
                  <a:gd name="T5" fmla="*/ 7 h 13"/>
                  <a:gd name="T6" fmla="*/ 18 w 22"/>
                  <a:gd name="T7" fmla="*/ 9 h 13"/>
                  <a:gd name="T8" fmla="*/ 22 w 22"/>
                  <a:gd name="T9" fmla="*/ 9 h 13"/>
                  <a:gd name="T10" fmla="*/ 20 w 22"/>
                  <a:gd name="T11" fmla="*/ 5 h 13"/>
                  <a:gd name="T12" fmla="*/ 15 w 22"/>
                  <a:gd name="T13" fmla="*/ 0 h 13"/>
                  <a:gd name="T14" fmla="*/ 7 w 22"/>
                  <a:gd name="T15" fmla="*/ 0 h 13"/>
                  <a:gd name="T16" fmla="*/ 2 w 22"/>
                  <a:gd name="T17" fmla="*/ 5 h 13"/>
                  <a:gd name="T18" fmla="*/ 0 w 22"/>
                  <a:gd name="T19" fmla="*/ 13 h 13"/>
                  <a:gd name="T20" fmla="*/ 4 w 22"/>
                  <a:gd name="T21" fmla="*/ 11 h 13"/>
                  <a:gd name="T22" fmla="*/ 5 w 22"/>
                  <a:gd name="T23" fmla="*/ 7 h 13"/>
                  <a:gd name="T24" fmla="*/ 7 w 22"/>
                  <a:gd name="T25" fmla="*/ 7 h 13"/>
                  <a:gd name="T26" fmla="*/ 6 w 22"/>
                  <a:gd name="T27" fmla="*/ 10 h 13"/>
                  <a:gd name="T28" fmla="*/ 17 w 22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13">
                    <a:moveTo>
                      <a:pt x="17" y="9"/>
                    </a:move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8"/>
                      <a:pt x="18" y="9"/>
                    </a:cubicBezTo>
                    <a:cubicBezTo>
                      <a:pt x="19" y="9"/>
                      <a:pt x="20" y="9"/>
                      <a:pt x="22" y="9"/>
                    </a:cubicBezTo>
                    <a:cubicBezTo>
                      <a:pt x="21" y="8"/>
                      <a:pt x="21" y="6"/>
                      <a:pt x="20" y="5"/>
                    </a:cubicBezTo>
                    <a:cubicBezTo>
                      <a:pt x="20" y="3"/>
                      <a:pt x="17" y="0"/>
                      <a:pt x="15" y="0"/>
                    </a:cubicBezTo>
                    <a:cubicBezTo>
                      <a:pt x="14" y="0"/>
                      <a:pt x="8" y="0"/>
                      <a:pt x="7" y="0"/>
                    </a:cubicBezTo>
                    <a:cubicBezTo>
                      <a:pt x="5" y="0"/>
                      <a:pt x="3" y="3"/>
                      <a:pt x="2" y="5"/>
                    </a:cubicBezTo>
                    <a:cubicBezTo>
                      <a:pt x="1" y="7"/>
                      <a:pt x="1" y="10"/>
                      <a:pt x="0" y="13"/>
                    </a:cubicBezTo>
                    <a:cubicBezTo>
                      <a:pt x="1" y="12"/>
                      <a:pt x="3" y="11"/>
                      <a:pt x="4" y="11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9" y="9"/>
                      <a:pt x="13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2" name="Freeform 1422"/>
              <p:cNvSpPr>
                <a:spLocks/>
              </p:cNvSpPr>
              <p:nvPr/>
            </p:nvSpPr>
            <p:spPr bwMode="auto">
              <a:xfrm>
                <a:off x="14405" y="1270"/>
                <a:ext cx="22" cy="9"/>
              </a:xfrm>
              <a:custGeom>
                <a:avLst/>
                <a:gdLst>
                  <a:gd name="T0" fmla="*/ 5 w 9"/>
                  <a:gd name="T1" fmla="*/ 0 h 4"/>
                  <a:gd name="T2" fmla="*/ 0 w 9"/>
                  <a:gd name="T3" fmla="*/ 4 h 4"/>
                  <a:gd name="T4" fmla="*/ 9 w 9"/>
                  <a:gd name="T5" fmla="*/ 3 h 4"/>
                  <a:gd name="T6" fmla="*/ 5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5" y="0"/>
                    </a:moveTo>
                    <a:cubicBezTo>
                      <a:pt x="3" y="0"/>
                      <a:pt x="1" y="2"/>
                      <a:pt x="0" y="4"/>
                    </a:cubicBezTo>
                    <a:cubicBezTo>
                      <a:pt x="3" y="3"/>
                      <a:pt x="6" y="4"/>
                      <a:pt x="9" y="3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3" name="Oval 1423"/>
              <p:cNvSpPr>
                <a:spLocks noChangeArrowheads="1"/>
              </p:cNvSpPr>
              <p:nvPr/>
            </p:nvSpPr>
            <p:spPr bwMode="auto">
              <a:xfrm>
                <a:off x="1460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4" name="Freeform 1424"/>
              <p:cNvSpPr>
                <a:spLocks/>
              </p:cNvSpPr>
              <p:nvPr/>
            </p:nvSpPr>
            <p:spPr bwMode="auto">
              <a:xfrm>
                <a:off x="14254" y="1147"/>
                <a:ext cx="64" cy="111"/>
              </a:xfrm>
              <a:custGeom>
                <a:avLst/>
                <a:gdLst>
                  <a:gd name="T0" fmla="*/ 17 w 27"/>
                  <a:gd name="T1" fmla="*/ 0 h 47"/>
                  <a:gd name="T2" fmla="*/ 10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5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5" name="Freeform 1425"/>
              <p:cNvSpPr>
                <a:spLocks/>
              </p:cNvSpPr>
              <p:nvPr/>
            </p:nvSpPr>
            <p:spPr bwMode="auto">
              <a:xfrm>
                <a:off x="14550" y="1216"/>
                <a:ext cx="9" cy="42"/>
              </a:xfrm>
              <a:custGeom>
                <a:avLst/>
                <a:gdLst>
                  <a:gd name="T0" fmla="*/ 0 w 4"/>
                  <a:gd name="T1" fmla="*/ 16 h 18"/>
                  <a:gd name="T2" fmla="*/ 2 w 4"/>
                  <a:gd name="T3" fmla="*/ 18 h 18"/>
                  <a:gd name="T4" fmla="*/ 4 w 4"/>
                  <a:gd name="T5" fmla="*/ 16 h 18"/>
                  <a:gd name="T6" fmla="*/ 4 w 4"/>
                  <a:gd name="T7" fmla="*/ 0 h 18"/>
                  <a:gd name="T8" fmla="*/ 0 w 4"/>
                  <a:gd name="T9" fmla="*/ 7 h 18"/>
                  <a:gd name="T10" fmla="*/ 0 w 4"/>
                  <a:gd name="T11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8">
                    <a:moveTo>
                      <a:pt x="0" y="16"/>
                    </a:move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15"/>
                      <a:pt x="4" y="8"/>
                      <a:pt x="4" y="0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11"/>
                      <a:pt x="0" y="15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6" name="Freeform 1426"/>
              <p:cNvSpPr>
                <a:spLocks/>
              </p:cNvSpPr>
              <p:nvPr/>
            </p:nvSpPr>
            <p:spPr bwMode="auto">
              <a:xfrm>
                <a:off x="14588" y="1147"/>
                <a:ext cx="52" cy="111"/>
              </a:xfrm>
              <a:custGeom>
                <a:avLst/>
                <a:gdLst>
                  <a:gd name="T0" fmla="*/ 18 w 22"/>
                  <a:gd name="T1" fmla="*/ 8 h 47"/>
                  <a:gd name="T2" fmla="*/ 18 w 22"/>
                  <a:gd name="T3" fmla="*/ 21 h 47"/>
                  <a:gd name="T4" fmla="*/ 20 w 22"/>
                  <a:gd name="T5" fmla="*/ 23 h 47"/>
                  <a:gd name="T6" fmla="*/ 22 w 22"/>
                  <a:gd name="T7" fmla="*/ 21 h 47"/>
                  <a:gd name="T8" fmla="*/ 22 w 22"/>
                  <a:gd name="T9" fmla="*/ 7 h 47"/>
                  <a:gd name="T10" fmla="*/ 16 w 22"/>
                  <a:gd name="T11" fmla="*/ 0 h 47"/>
                  <a:gd name="T12" fmla="*/ 6 w 22"/>
                  <a:gd name="T13" fmla="*/ 0 h 47"/>
                  <a:gd name="T14" fmla="*/ 0 w 22"/>
                  <a:gd name="T15" fmla="*/ 7 h 47"/>
                  <a:gd name="T16" fmla="*/ 0 w 22"/>
                  <a:gd name="T17" fmla="*/ 21 h 47"/>
                  <a:gd name="T18" fmla="*/ 2 w 22"/>
                  <a:gd name="T19" fmla="*/ 23 h 47"/>
                  <a:gd name="T20" fmla="*/ 4 w 22"/>
                  <a:gd name="T21" fmla="*/ 21 h 47"/>
                  <a:gd name="T22" fmla="*/ 4 w 22"/>
                  <a:gd name="T23" fmla="*/ 8 h 47"/>
                  <a:gd name="T24" fmla="*/ 5 w 22"/>
                  <a:gd name="T25" fmla="*/ 8 h 47"/>
                  <a:gd name="T26" fmla="*/ 5 w 22"/>
                  <a:gd name="T27" fmla="*/ 44 h 47"/>
                  <a:gd name="T28" fmla="*/ 6 w 22"/>
                  <a:gd name="T29" fmla="*/ 47 h 47"/>
                  <a:gd name="T30" fmla="*/ 10 w 22"/>
                  <a:gd name="T31" fmla="*/ 44 h 47"/>
                  <a:gd name="T32" fmla="*/ 10 w 22"/>
                  <a:gd name="T33" fmla="*/ 23 h 47"/>
                  <a:gd name="T34" fmla="*/ 11 w 22"/>
                  <a:gd name="T35" fmla="*/ 23 h 47"/>
                  <a:gd name="T36" fmla="*/ 11 w 22"/>
                  <a:gd name="T37" fmla="*/ 43 h 47"/>
                  <a:gd name="T38" fmla="*/ 17 w 22"/>
                  <a:gd name="T39" fmla="*/ 39 h 47"/>
                  <a:gd name="T40" fmla="*/ 17 w 22"/>
                  <a:gd name="T41" fmla="*/ 8 h 47"/>
                  <a:gd name="T42" fmla="*/ 18 w 22"/>
                  <a:gd name="T43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47">
                    <a:moveTo>
                      <a:pt x="18" y="8"/>
                    </a:move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5" y="46"/>
                      <a:pt x="6" y="47"/>
                    </a:cubicBezTo>
                    <a:cubicBezTo>
                      <a:pt x="8" y="46"/>
                      <a:pt x="9" y="45"/>
                      <a:pt x="10" y="44"/>
                    </a:cubicBezTo>
                    <a:cubicBezTo>
                      <a:pt x="10" y="40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38"/>
                      <a:pt x="11" y="43"/>
                    </a:cubicBezTo>
                    <a:cubicBezTo>
                      <a:pt x="13" y="42"/>
                      <a:pt x="15" y="40"/>
                      <a:pt x="17" y="39"/>
                    </a:cubicBezTo>
                    <a:cubicBezTo>
                      <a:pt x="17" y="2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7" name="Oval 1427"/>
              <p:cNvSpPr>
                <a:spLocks noChangeArrowheads="1"/>
              </p:cNvSpPr>
              <p:nvPr/>
            </p:nvSpPr>
            <p:spPr bwMode="auto">
              <a:xfrm>
                <a:off x="1440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8" name="Freeform 1428"/>
              <p:cNvSpPr>
                <a:spLocks/>
              </p:cNvSpPr>
              <p:nvPr/>
            </p:nvSpPr>
            <p:spPr bwMode="auto">
              <a:xfrm>
                <a:off x="14538" y="1234"/>
                <a:ext cx="9" cy="24"/>
              </a:xfrm>
              <a:custGeom>
                <a:avLst/>
                <a:gdLst>
                  <a:gd name="T0" fmla="*/ 1 w 4"/>
                  <a:gd name="T1" fmla="*/ 10 h 10"/>
                  <a:gd name="T2" fmla="*/ 4 w 4"/>
                  <a:gd name="T3" fmla="*/ 8 h 10"/>
                  <a:gd name="T4" fmla="*/ 4 w 4"/>
                  <a:gd name="T5" fmla="*/ 0 h 10"/>
                  <a:gd name="T6" fmla="*/ 0 w 4"/>
                  <a:gd name="T7" fmla="*/ 10 h 10"/>
                  <a:gd name="T8" fmla="*/ 1 w 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1" y="10"/>
                    </a:moveTo>
                    <a:cubicBezTo>
                      <a:pt x="3" y="10"/>
                      <a:pt x="4" y="9"/>
                      <a:pt x="4" y="8"/>
                    </a:cubicBezTo>
                    <a:cubicBezTo>
                      <a:pt x="4" y="7"/>
                      <a:pt x="4" y="4"/>
                      <a:pt x="4" y="0"/>
                    </a:cubicBezTo>
                    <a:cubicBezTo>
                      <a:pt x="2" y="3"/>
                      <a:pt x="1" y="6"/>
                      <a:pt x="0" y="10"/>
                    </a:cubicBezTo>
                    <a:cubicBezTo>
                      <a:pt x="0" y="10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69" name="Freeform 1429"/>
              <p:cNvSpPr>
                <a:spLocks/>
              </p:cNvSpPr>
              <p:nvPr/>
            </p:nvSpPr>
            <p:spPr bwMode="auto">
              <a:xfrm>
                <a:off x="14647" y="1147"/>
                <a:ext cx="59" cy="69"/>
              </a:xfrm>
              <a:custGeom>
                <a:avLst/>
                <a:gdLst>
                  <a:gd name="T0" fmla="*/ 17 w 25"/>
                  <a:gd name="T1" fmla="*/ 0 h 29"/>
                  <a:gd name="T2" fmla="*/ 10 w 25"/>
                  <a:gd name="T3" fmla="*/ 0 h 29"/>
                  <a:gd name="T4" fmla="*/ 4 w 25"/>
                  <a:gd name="T5" fmla="*/ 5 h 29"/>
                  <a:gd name="T6" fmla="*/ 0 w 25"/>
                  <a:gd name="T7" fmla="*/ 19 h 29"/>
                  <a:gd name="T8" fmla="*/ 2 w 25"/>
                  <a:gd name="T9" fmla="*/ 21 h 29"/>
                  <a:gd name="T10" fmla="*/ 4 w 25"/>
                  <a:gd name="T11" fmla="*/ 20 h 29"/>
                  <a:gd name="T12" fmla="*/ 8 w 25"/>
                  <a:gd name="T13" fmla="*/ 7 h 29"/>
                  <a:gd name="T14" fmla="*/ 9 w 25"/>
                  <a:gd name="T15" fmla="*/ 7 h 29"/>
                  <a:gd name="T16" fmla="*/ 2 w 25"/>
                  <a:gd name="T17" fmla="*/ 29 h 29"/>
                  <a:gd name="T18" fmla="*/ 3 w 25"/>
                  <a:gd name="T19" fmla="*/ 29 h 29"/>
                  <a:gd name="T20" fmla="*/ 15 w 25"/>
                  <a:gd name="T21" fmla="*/ 19 h 29"/>
                  <a:gd name="T22" fmla="*/ 21 w 25"/>
                  <a:gd name="T23" fmla="*/ 15 h 29"/>
                  <a:gd name="T24" fmla="*/ 18 w 25"/>
                  <a:gd name="T25" fmla="*/ 7 h 29"/>
                  <a:gd name="T26" fmla="*/ 20 w 25"/>
                  <a:gd name="T27" fmla="*/ 7 h 29"/>
                  <a:gd name="T28" fmla="*/ 22 w 25"/>
                  <a:gd name="T29" fmla="*/ 14 h 29"/>
                  <a:gd name="T30" fmla="*/ 25 w 25"/>
                  <a:gd name="T31" fmla="*/ 12 h 29"/>
                  <a:gd name="T32" fmla="*/ 23 w 25"/>
                  <a:gd name="T33" fmla="*/ 5 h 29"/>
                  <a:gd name="T34" fmla="*/ 17 w 25"/>
                  <a:gd name="T3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9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8" y="25"/>
                      <a:pt x="11" y="22"/>
                      <a:pt x="15" y="19"/>
                    </a:cubicBezTo>
                    <a:cubicBezTo>
                      <a:pt x="17" y="17"/>
                      <a:pt x="19" y="16"/>
                      <a:pt x="21" y="15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1" y="11"/>
                      <a:pt x="22" y="14"/>
                    </a:cubicBezTo>
                    <a:cubicBezTo>
                      <a:pt x="23" y="13"/>
                      <a:pt x="24" y="13"/>
                      <a:pt x="25" y="12"/>
                    </a:cubicBezTo>
                    <a:cubicBezTo>
                      <a:pt x="24" y="10"/>
                      <a:pt x="24" y="7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0" name="Oval 1430"/>
              <p:cNvSpPr>
                <a:spLocks noChangeArrowheads="1"/>
              </p:cNvSpPr>
              <p:nvPr/>
            </p:nvSpPr>
            <p:spPr bwMode="auto">
              <a:xfrm>
                <a:off x="14275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1" name="Oval 1431"/>
              <p:cNvSpPr>
                <a:spLocks noChangeArrowheads="1"/>
              </p:cNvSpPr>
              <p:nvPr/>
            </p:nvSpPr>
            <p:spPr bwMode="auto">
              <a:xfrm>
                <a:off x="14275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2" name="Oval 1432"/>
              <p:cNvSpPr>
                <a:spLocks noChangeArrowheads="1"/>
              </p:cNvSpPr>
              <p:nvPr/>
            </p:nvSpPr>
            <p:spPr bwMode="auto">
              <a:xfrm>
                <a:off x="14275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3" name="Freeform 1433"/>
              <p:cNvSpPr>
                <a:spLocks/>
              </p:cNvSpPr>
              <p:nvPr/>
            </p:nvSpPr>
            <p:spPr bwMode="auto">
              <a:xfrm>
                <a:off x="14259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4" name="Freeform 1434"/>
              <p:cNvSpPr>
                <a:spLocks/>
              </p:cNvSpPr>
              <p:nvPr/>
            </p:nvSpPr>
            <p:spPr bwMode="auto">
              <a:xfrm>
                <a:off x="14254" y="1443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0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4 h 47"/>
                  <a:gd name="T26" fmla="*/ 11 w 27"/>
                  <a:gd name="T27" fmla="*/ 47 h 47"/>
                  <a:gd name="T28" fmla="*/ 13 w 27"/>
                  <a:gd name="T29" fmla="*/ 44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4 h 47"/>
                  <a:gd name="T36" fmla="*/ 16 w 27"/>
                  <a:gd name="T37" fmla="*/ 47 h 47"/>
                  <a:gd name="T38" fmla="*/ 18 w 27"/>
                  <a:gd name="T39" fmla="*/ 44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0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1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5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5" name="Freeform 1435"/>
              <p:cNvSpPr>
                <a:spLocks/>
              </p:cNvSpPr>
              <p:nvPr/>
            </p:nvSpPr>
            <p:spPr bwMode="auto">
              <a:xfrm>
                <a:off x="14384" y="1443"/>
                <a:ext cx="64" cy="111"/>
              </a:xfrm>
              <a:custGeom>
                <a:avLst/>
                <a:gdLst>
                  <a:gd name="T0" fmla="*/ 20 w 27"/>
                  <a:gd name="T1" fmla="*/ 6 h 47"/>
                  <a:gd name="T2" fmla="*/ 24 w 27"/>
                  <a:gd name="T3" fmla="*/ 19 h 47"/>
                  <a:gd name="T4" fmla="*/ 26 w 27"/>
                  <a:gd name="T5" fmla="*/ 20 h 47"/>
                  <a:gd name="T6" fmla="*/ 27 w 27"/>
                  <a:gd name="T7" fmla="*/ 18 h 47"/>
                  <a:gd name="T8" fmla="*/ 23 w 27"/>
                  <a:gd name="T9" fmla="*/ 4 h 47"/>
                  <a:gd name="T10" fmla="*/ 18 w 27"/>
                  <a:gd name="T11" fmla="*/ 0 h 47"/>
                  <a:gd name="T12" fmla="*/ 10 w 27"/>
                  <a:gd name="T13" fmla="*/ 0 h 47"/>
                  <a:gd name="T14" fmla="*/ 5 w 27"/>
                  <a:gd name="T15" fmla="*/ 4 h 47"/>
                  <a:gd name="T16" fmla="*/ 1 w 27"/>
                  <a:gd name="T17" fmla="*/ 18 h 47"/>
                  <a:gd name="T18" fmla="*/ 2 w 27"/>
                  <a:gd name="T19" fmla="*/ 20 h 47"/>
                  <a:gd name="T20" fmla="*/ 4 w 27"/>
                  <a:gd name="T21" fmla="*/ 19 h 47"/>
                  <a:gd name="T22" fmla="*/ 8 w 27"/>
                  <a:gd name="T23" fmla="*/ 6 h 47"/>
                  <a:gd name="T24" fmla="*/ 9 w 27"/>
                  <a:gd name="T25" fmla="*/ 6 h 47"/>
                  <a:gd name="T26" fmla="*/ 3 w 27"/>
                  <a:gd name="T27" fmla="*/ 28 h 47"/>
                  <a:gd name="T28" fmla="*/ 9 w 27"/>
                  <a:gd name="T29" fmla="*/ 28 h 47"/>
                  <a:gd name="T30" fmla="*/ 9 w 27"/>
                  <a:gd name="T31" fmla="*/ 44 h 47"/>
                  <a:gd name="T32" fmla="*/ 11 w 27"/>
                  <a:gd name="T33" fmla="*/ 47 h 47"/>
                  <a:gd name="T34" fmla="*/ 13 w 27"/>
                  <a:gd name="T35" fmla="*/ 44 h 47"/>
                  <a:gd name="T36" fmla="*/ 13 w 27"/>
                  <a:gd name="T37" fmla="*/ 28 h 47"/>
                  <a:gd name="T38" fmla="*/ 14 w 27"/>
                  <a:gd name="T39" fmla="*/ 28 h 47"/>
                  <a:gd name="T40" fmla="*/ 14 w 27"/>
                  <a:gd name="T41" fmla="*/ 44 h 47"/>
                  <a:gd name="T42" fmla="*/ 17 w 27"/>
                  <a:gd name="T43" fmla="*/ 47 h 47"/>
                  <a:gd name="T44" fmla="*/ 19 w 27"/>
                  <a:gd name="T45" fmla="*/ 44 h 47"/>
                  <a:gd name="T46" fmla="*/ 19 w 27"/>
                  <a:gd name="T47" fmla="*/ 28 h 47"/>
                  <a:gd name="T48" fmla="*/ 24 w 27"/>
                  <a:gd name="T49" fmla="*/ 28 h 47"/>
                  <a:gd name="T50" fmla="*/ 24 w 27"/>
                  <a:gd name="T51" fmla="*/ 25 h 47"/>
                  <a:gd name="T52" fmla="*/ 19 w 27"/>
                  <a:gd name="T53" fmla="*/ 6 h 47"/>
                  <a:gd name="T54" fmla="*/ 20 w 27"/>
                  <a:gd name="T5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" h="47">
                    <a:moveTo>
                      <a:pt x="20" y="6"/>
                    </a:move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1" y="28"/>
                      <a:pt x="23" y="28"/>
                      <a:pt x="24" y="28"/>
                    </a:cubicBezTo>
                    <a:cubicBezTo>
                      <a:pt x="24" y="27"/>
                      <a:pt x="24" y="26"/>
                      <a:pt x="24" y="2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6" name="Oval 1436"/>
              <p:cNvSpPr>
                <a:spLocks noChangeArrowheads="1"/>
              </p:cNvSpPr>
              <p:nvPr/>
            </p:nvSpPr>
            <p:spPr bwMode="auto">
              <a:xfrm>
                <a:off x="14209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7" name="Freeform 1437"/>
              <p:cNvSpPr>
                <a:spLocks/>
              </p:cNvSpPr>
              <p:nvPr/>
            </p:nvSpPr>
            <p:spPr bwMode="auto">
              <a:xfrm>
                <a:off x="14192" y="1147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7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3 w 23"/>
                  <a:gd name="T9" fmla="*/ 23 h 47"/>
                  <a:gd name="T10" fmla="*/ 5 w 23"/>
                  <a:gd name="T11" fmla="*/ 21 h 47"/>
                  <a:gd name="T12" fmla="*/ 5 w 23"/>
                  <a:gd name="T13" fmla="*/ 8 h 47"/>
                  <a:gd name="T14" fmla="*/ 6 w 23"/>
                  <a:gd name="T15" fmla="*/ 8 h 47"/>
                  <a:gd name="T16" fmla="*/ 6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8" name="Oval 1438"/>
              <p:cNvSpPr>
                <a:spLocks noChangeArrowheads="1"/>
              </p:cNvSpPr>
              <p:nvPr/>
            </p:nvSpPr>
            <p:spPr bwMode="auto">
              <a:xfrm>
                <a:off x="14209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79" name="Freeform 1439"/>
              <p:cNvSpPr>
                <a:spLocks/>
              </p:cNvSpPr>
              <p:nvPr/>
            </p:nvSpPr>
            <p:spPr bwMode="auto">
              <a:xfrm>
                <a:off x="14562" y="1201"/>
                <a:ext cx="14" cy="15"/>
              </a:xfrm>
              <a:custGeom>
                <a:avLst/>
                <a:gdLst>
                  <a:gd name="T0" fmla="*/ 6 w 6"/>
                  <a:gd name="T1" fmla="*/ 6 h 6"/>
                  <a:gd name="T2" fmla="*/ 4 w 6"/>
                  <a:gd name="T3" fmla="*/ 0 h 6"/>
                  <a:gd name="T4" fmla="*/ 0 w 6"/>
                  <a:gd name="T5" fmla="*/ 6 h 6"/>
                  <a:gd name="T6" fmla="*/ 6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cubicBezTo>
                      <a:pt x="5" y="3"/>
                      <a:pt x="4" y="1"/>
                      <a:pt x="4" y="0"/>
                    </a:cubicBezTo>
                    <a:cubicBezTo>
                      <a:pt x="3" y="2"/>
                      <a:pt x="1" y="4"/>
                      <a:pt x="0" y="6"/>
                    </a:cubicBezTo>
                    <a:cubicBezTo>
                      <a:pt x="5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0" name="Oval 1440"/>
              <p:cNvSpPr>
                <a:spLocks noChangeArrowheads="1"/>
              </p:cNvSpPr>
              <p:nvPr/>
            </p:nvSpPr>
            <p:spPr bwMode="auto">
              <a:xfrm>
                <a:off x="13688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1" name="Freeform 1441"/>
              <p:cNvSpPr>
                <a:spLocks/>
              </p:cNvSpPr>
              <p:nvPr/>
            </p:nvSpPr>
            <p:spPr bwMode="auto">
              <a:xfrm>
                <a:off x="1367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2" name="Freeform 1442"/>
              <p:cNvSpPr>
                <a:spLocks/>
              </p:cNvSpPr>
              <p:nvPr/>
            </p:nvSpPr>
            <p:spPr bwMode="auto">
              <a:xfrm>
                <a:off x="14065" y="1147"/>
                <a:ext cx="54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3" name="Oval 1443"/>
              <p:cNvSpPr>
                <a:spLocks noChangeArrowheads="1"/>
              </p:cNvSpPr>
              <p:nvPr/>
            </p:nvSpPr>
            <p:spPr bwMode="auto">
              <a:xfrm>
                <a:off x="1414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4" name="Freeform 1444"/>
              <p:cNvSpPr>
                <a:spLocks/>
              </p:cNvSpPr>
              <p:nvPr/>
            </p:nvSpPr>
            <p:spPr bwMode="auto">
              <a:xfrm>
                <a:off x="14126" y="1443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0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4 h 47"/>
                  <a:gd name="T26" fmla="*/ 11 w 27"/>
                  <a:gd name="T27" fmla="*/ 47 h 47"/>
                  <a:gd name="T28" fmla="*/ 13 w 27"/>
                  <a:gd name="T29" fmla="*/ 44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4 h 47"/>
                  <a:gd name="T36" fmla="*/ 16 w 27"/>
                  <a:gd name="T37" fmla="*/ 47 h 47"/>
                  <a:gd name="T38" fmla="*/ 18 w 27"/>
                  <a:gd name="T39" fmla="*/ 44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0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7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5" name="Oval 1445"/>
              <p:cNvSpPr>
                <a:spLocks noChangeArrowheads="1"/>
              </p:cNvSpPr>
              <p:nvPr/>
            </p:nvSpPr>
            <p:spPr bwMode="auto">
              <a:xfrm>
                <a:off x="1414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6" name="Freeform 1446"/>
              <p:cNvSpPr>
                <a:spLocks/>
              </p:cNvSpPr>
              <p:nvPr/>
            </p:nvSpPr>
            <p:spPr bwMode="auto">
              <a:xfrm>
                <a:off x="1366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7" name="Oval 1447"/>
              <p:cNvSpPr>
                <a:spLocks noChangeArrowheads="1"/>
              </p:cNvSpPr>
              <p:nvPr/>
            </p:nvSpPr>
            <p:spPr bwMode="auto">
              <a:xfrm>
                <a:off x="1414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8" name="Oval 1448"/>
              <p:cNvSpPr>
                <a:spLocks noChangeArrowheads="1"/>
              </p:cNvSpPr>
              <p:nvPr/>
            </p:nvSpPr>
            <p:spPr bwMode="auto">
              <a:xfrm>
                <a:off x="14081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89" name="Oval 1449"/>
              <p:cNvSpPr>
                <a:spLocks noChangeArrowheads="1"/>
              </p:cNvSpPr>
              <p:nvPr/>
            </p:nvSpPr>
            <p:spPr bwMode="auto">
              <a:xfrm>
                <a:off x="14081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0" name="Freeform 1450"/>
              <p:cNvSpPr>
                <a:spLocks/>
              </p:cNvSpPr>
              <p:nvPr/>
            </p:nvSpPr>
            <p:spPr bwMode="auto">
              <a:xfrm>
                <a:off x="14131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8 w 23"/>
                  <a:gd name="T31" fmla="*/ 7 h 47"/>
                  <a:gd name="T32" fmla="*/ 18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1" name="Oval 1451"/>
              <p:cNvSpPr>
                <a:spLocks noChangeArrowheads="1"/>
              </p:cNvSpPr>
              <p:nvPr/>
            </p:nvSpPr>
            <p:spPr bwMode="auto">
              <a:xfrm>
                <a:off x="13819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2" name="Freeform 1452"/>
              <p:cNvSpPr>
                <a:spLocks/>
              </p:cNvSpPr>
              <p:nvPr/>
            </p:nvSpPr>
            <p:spPr bwMode="auto">
              <a:xfrm>
                <a:off x="1380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3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3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3" name="Freeform 1453"/>
              <p:cNvSpPr>
                <a:spLocks/>
              </p:cNvSpPr>
              <p:nvPr/>
            </p:nvSpPr>
            <p:spPr bwMode="auto">
              <a:xfrm>
                <a:off x="1379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4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4" name="Freeform 1454"/>
              <p:cNvSpPr>
                <a:spLocks/>
              </p:cNvSpPr>
              <p:nvPr/>
            </p:nvSpPr>
            <p:spPr bwMode="auto">
              <a:xfrm>
                <a:off x="14065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5" name="Freeform 1455"/>
              <p:cNvSpPr>
                <a:spLocks/>
              </p:cNvSpPr>
              <p:nvPr/>
            </p:nvSpPr>
            <p:spPr bwMode="auto">
              <a:xfrm>
                <a:off x="14060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6" name="Oval 1456"/>
              <p:cNvSpPr>
                <a:spLocks noChangeArrowheads="1"/>
              </p:cNvSpPr>
              <p:nvPr/>
            </p:nvSpPr>
            <p:spPr bwMode="auto">
              <a:xfrm>
                <a:off x="14081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7" name="Freeform 1457"/>
              <p:cNvSpPr>
                <a:spLocks/>
              </p:cNvSpPr>
              <p:nvPr/>
            </p:nvSpPr>
            <p:spPr bwMode="auto">
              <a:xfrm>
                <a:off x="14126" y="1147"/>
                <a:ext cx="64" cy="111"/>
              </a:xfrm>
              <a:custGeom>
                <a:avLst/>
                <a:gdLst>
                  <a:gd name="T0" fmla="*/ 17 w 27"/>
                  <a:gd name="T1" fmla="*/ 0 h 47"/>
                  <a:gd name="T2" fmla="*/ 9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3 w 27"/>
                  <a:gd name="T11" fmla="*/ 20 h 47"/>
                  <a:gd name="T12" fmla="*/ 7 w 27"/>
                  <a:gd name="T13" fmla="*/ 7 h 47"/>
                  <a:gd name="T14" fmla="*/ 8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4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6 w 27"/>
                  <a:gd name="T49" fmla="*/ 19 h 47"/>
                  <a:gd name="T50" fmla="*/ 22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3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ubicBezTo>
                      <a:pt x="22" y="3"/>
                      <a:pt x="19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8" name="Oval 1458"/>
              <p:cNvSpPr>
                <a:spLocks noChangeArrowheads="1"/>
              </p:cNvSpPr>
              <p:nvPr/>
            </p:nvSpPr>
            <p:spPr bwMode="auto">
              <a:xfrm>
                <a:off x="1401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499" name="Oval 1459"/>
              <p:cNvSpPr>
                <a:spLocks noChangeArrowheads="1"/>
              </p:cNvSpPr>
              <p:nvPr/>
            </p:nvSpPr>
            <p:spPr bwMode="auto">
              <a:xfrm>
                <a:off x="13885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0" name="Freeform 1460"/>
              <p:cNvSpPr>
                <a:spLocks/>
              </p:cNvSpPr>
              <p:nvPr/>
            </p:nvSpPr>
            <p:spPr bwMode="auto">
              <a:xfrm>
                <a:off x="13802" y="1147"/>
                <a:ext cx="54" cy="111"/>
              </a:xfrm>
              <a:custGeom>
                <a:avLst/>
                <a:gdLst>
                  <a:gd name="T0" fmla="*/ 3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3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3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4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1" name="Freeform 1461"/>
              <p:cNvSpPr>
                <a:spLocks/>
              </p:cNvSpPr>
              <p:nvPr/>
            </p:nvSpPr>
            <p:spPr bwMode="auto">
              <a:xfrm>
                <a:off x="13868" y="1296"/>
                <a:ext cx="55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7 h 47"/>
                  <a:gd name="T20" fmla="*/ 5 w 23"/>
                  <a:gd name="T21" fmla="*/ 7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7 h 47"/>
                  <a:gd name="T40" fmla="*/ 19 w 23"/>
                  <a:gd name="T41" fmla="*/ 7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2" name="Oval 1462"/>
              <p:cNvSpPr>
                <a:spLocks noChangeArrowheads="1"/>
              </p:cNvSpPr>
              <p:nvPr/>
            </p:nvSpPr>
            <p:spPr bwMode="auto">
              <a:xfrm>
                <a:off x="13819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3" name="Freeform 1463"/>
              <p:cNvSpPr>
                <a:spLocks/>
              </p:cNvSpPr>
              <p:nvPr/>
            </p:nvSpPr>
            <p:spPr bwMode="auto">
              <a:xfrm>
                <a:off x="13864" y="1443"/>
                <a:ext cx="63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5" y="21"/>
                      <a:pt x="26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4" name="Oval 1464"/>
              <p:cNvSpPr>
                <a:spLocks noChangeArrowheads="1"/>
              </p:cNvSpPr>
              <p:nvPr/>
            </p:nvSpPr>
            <p:spPr bwMode="auto">
              <a:xfrm>
                <a:off x="13885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5" name="Freeform 1465"/>
              <p:cNvSpPr>
                <a:spLocks/>
              </p:cNvSpPr>
              <p:nvPr/>
            </p:nvSpPr>
            <p:spPr bwMode="auto">
              <a:xfrm>
                <a:off x="13935" y="1443"/>
                <a:ext cx="52" cy="109"/>
              </a:xfrm>
              <a:custGeom>
                <a:avLst/>
                <a:gdLst>
                  <a:gd name="T0" fmla="*/ 22 w 22"/>
                  <a:gd name="T1" fmla="*/ 20 h 46"/>
                  <a:gd name="T2" fmla="*/ 22 w 22"/>
                  <a:gd name="T3" fmla="*/ 6 h 46"/>
                  <a:gd name="T4" fmla="*/ 16 w 22"/>
                  <a:gd name="T5" fmla="*/ 0 h 46"/>
                  <a:gd name="T6" fmla="*/ 6 w 22"/>
                  <a:gd name="T7" fmla="*/ 0 h 46"/>
                  <a:gd name="T8" fmla="*/ 0 w 22"/>
                  <a:gd name="T9" fmla="*/ 6 h 46"/>
                  <a:gd name="T10" fmla="*/ 0 w 22"/>
                  <a:gd name="T11" fmla="*/ 20 h 46"/>
                  <a:gd name="T12" fmla="*/ 2 w 22"/>
                  <a:gd name="T13" fmla="*/ 23 h 46"/>
                  <a:gd name="T14" fmla="*/ 4 w 22"/>
                  <a:gd name="T15" fmla="*/ 20 h 46"/>
                  <a:gd name="T16" fmla="*/ 4 w 22"/>
                  <a:gd name="T17" fmla="*/ 7 h 46"/>
                  <a:gd name="T18" fmla="*/ 5 w 22"/>
                  <a:gd name="T19" fmla="*/ 7 h 46"/>
                  <a:gd name="T20" fmla="*/ 5 w 22"/>
                  <a:gd name="T21" fmla="*/ 44 h 46"/>
                  <a:gd name="T22" fmla="*/ 8 w 22"/>
                  <a:gd name="T23" fmla="*/ 46 h 46"/>
                  <a:gd name="T24" fmla="*/ 11 w 22"/>
                  <a:gd name="T25" fmla="*/ 44 h 46"/>
                  <a:gd name="T26" fmla="*/ 11 w 22"/>
                  <a:gd name="T27" fmla="*/ 23 h 46"/>
                  <a:gd name="T28" fmla="*/ 12 w 22"/>
                  <a:gd name="T29" fmla="*/ 23 h 46"/>
                  <a:gd name="T30" fmla="*/ 12 w 22"/>
                  <a:gd name="T31" fmla="*/ 44 h 46"/>
                  <a:gd name="T32" fmla="*/ 14 w 22"/>
                  <a:gd name="T33" fmla="*/ 46 h 46"/>
                  <a:gd name="T34" fmla="*/ 17 w 22"/>
                  <a:gd name="T35" fmla="*/ 44 h 46"/>
                  <a:gd name="T36" fmla="*/ 17 w 22"/>
                  <a:gd name="T37" fmla="*/ 7 h 46"/>
                  <a:gd name="T38" fmla="*/ 18 w 22"/>
                  <a:gd name="T39" fmla="*/ 7 h 46"/>
                  <a:gd name="T40" fmla="*/ 18 w 22"/>
                  <a:gd name="T41" fmla="*/ 20 h 46"/>
                  <a:gd name="T42" fmla="*/ 20 w 22"/>
                  <a:gd name="T43" fmla="*/ 23 h 46"/>
                  <a:gd name="T44" fmla="*/ 22 w 22"/>
                  <a:gd name="T45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22" y="20"/>
                    </a:move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6" name="Freeform 1466"/>
              <p:cNvSpPr>
                <a:spLocks/>
              </p:cNvSpPr>
              <p:nvPr/>
            </p:nvSpPr>
            <p:spPr bwMode="auto">
              <a:xfrm>
                <a:off x="13864" y="1147"/>
                <a:ext cx="63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5" y="21"/>
                      <a:pt x="26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7" name="Freeform 1467"/>
              <p:cNvSpPr>
                <a:spLocks/>
              </p:cNvSpPr>
              <p:nvPr/>
            </p:nvSpPr>
            <p:spPr bwMode="auto">
              <a:xfrm>
                <a:off x="13930" y="1296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3 w 27"/>
                  <a:gd name="T3" fmla="*/ 19 h 47"/>
                  <a:gd name="T4" fmla="*/ 7 w 27"/>
                  <a:gd name="T5" fmla="*/ 6 h 47"/>
                  <a:gd name="T6" fmla="*/ 8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5 h 47"/>
                  <a:gd name="T14" fmla="*/ 10 w 27"/>
                  <a:gd name="T15" fmla="*/ 47 h 47"/>
                  <a:gd name="T16" fmla="*/ 13 w 27"/>
                  <a:gd name="T17" fmla="*/ 45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5 h 47"/>
                  <a:gd name="T24" fmla="*/ 16 w 27"/>
                  <a:gd name="T25" fmla="*/ 47 h 47"/>
                  <a:gd name="T26" fmla="*/ 18 w 27"/>
                  <a:gd name="T27" fmla="*/ 45 h 47"/>
                  <a:gd name="T28" fmla="*/ 18 w 27"/>
                  <a:gd name="T29" fmla="*/ 28 h 47"/>
                  <a:gd name="T30" fmla="*/ 24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1 h 47"/>
                  <a:gd name="T40" fmla="*/ 26 w 27"/>
                  <a:gd name="T41" fmla="*/ 18 h 47"/>
                  <a:gd name="T42" fmla="*/ 22 w 27"/>
                  <a:gd name="T43" fmla="*/ 4 h 47"/>
                  <a:gd name="T44" fmla="*/ 17 w 27"/>
                  <a:gd name="T45" fmla="*/ 0 h 47"/>
                  <a:gd name="T46" fmla="*/ 9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8" name="Oval 1468"/>
              <p:cNvSpPr>
                <a:spLocks noChangeArrowheads="1"/>
              </p:cNvSpPr>
              <p:nvPr/>
            </p:nvSpPr>
            <p:spPr bwMode="auto">
              <a:xfrm>
                <a:off x="13949" y="1417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09" name="Oval 1469"/>
              <p:cNvSpPr>
                <a:spLocks noChangeArrowheads="1"/>
              </p:cNvSpPr>
              <p:nvPr/>
            </p:nvSpPr>
            <p:spPr bwMode="auto">
              <a:xfrm>
                <a:off x="13885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0" name="Oval 1470"/>
              <p:cNvSpPr>
                <a:spLocks noChangeArrowheads="1"/>
              </p:cNvSpPr>
              <p:nvPr/>
            </p:nvSpPr>
            <p:spPr bwMode="auto">
              <a:xfrm>
                <a:off x="1401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1" name="Freeform 1471"/>
              <p:cNvSpPr>
                <a:spLocks/>
              </p:cNvSpPr>
              <p:nvPr/>
            </p:nvSpPr>
            <p:spPr bwMode="auto">
              <a:xfrm>
                <a:off x="13731" y="1443"/>
                <a:ext cx="66" cy="111"/>
              </a:xfrm>
              <a:custGeom>
                <a:avLst/>
                <a:gdLst>
                  <a:gd name="T0" fmla="*/ 2 w 28"/>
                  <a:gd name="T1" fmla="*/ 20 h 47"/>
                  <a:gd name="T2" fmla="*/ 4 w 28"/>
                  <a:gd name="T3" fmla="*/ 19 h 47"/>
                  <a:gd name="T4" fmla="*/ 8 w 28"/>
                  <a:gd name="T5" fmla="*/ 6 h 47"/>
                  <a:gd name="T6" fmla="*/ 9 w 28"/>
                  <a:gd name="T7" fmla="*/ 6 h 47"/>
                  <a:gd name="T8" fmla="*/ 3 w 28"/>
                  <a:gd name="T9" fmla="*/ 28 h 47"/>
                  <a:gd name="T10" fmla="*/ 9 w 28"/>
                  <a:gd name="T11" fmla="*/ 28 h 47"/>
                  <a:gd name="T12" fmla="*/ 9 w 28"/>
                  <a:gd name="T13" fmla="*/ 44 h 47"/>
                  <a:gd name="T14" fmla="*/ 11 w 28"/>
                  <a:gd name="T15" fmla="*/ 47 h 47"/>
                  <a:gd name="T16" fmla="*/ 14 w 28"/>
                  <a:gd name="T17" fmla="*/ 44 h 47"/>
                  <a:gd name="T18" fmla="*/ 14 w 28"/>
                  <a:gd name="T19" fmla="*/ 28 h 47"/>
                  <a:gd name="T20" fmla="*/ 15 w 28"/>
                  <a:gd name="T21" fmla="*/ 28 h 47"/>
                  <a:gd name="T22" fmla="*/ 15 w 28"/>
                  <a:gd name="T23" fmla="*/ 44 h 47"/>
                  <a:gd name="T24" fmla="*/ 17 w 28"/>
                  <a:gd name="T25" fmla="*/ 47 h 47"/>
                  <a:gd name="T26" fmla="*/ 19 w 28"/>
                  <a:gd name="T27" fmla="*/ 44 h 47"/>
                  <a:gd name="T28" fmla="*/ 19 w 28"/>
                  <a:gd name="T29" fmla="*/ 28 h 47"/>
                  <a:gd name="T30" fmla="*/ 25 w 28"/>
                  <a:gd name="T31" fmla="*/ 28 h 47"/>
                  <a:gd name="T32" fmla="*/ 19 w 28"/>
                  <a:gd name="T33" fmla="*/ 6 h 47"/>
                  <a:gd name="T34" fmla="*/ 20 w 28"/>
                  <a:gd name="T35" fmla="*/ 6 h 47"/>
                  <a:gd name="T36" fmla="*/ 24 w 28"/>
                  <a:gd name="T37" fmla="*/ 19 h 47"/>
                  <a:gd name="T38" fmla="*/ 26 w 28"/>
                  <a:gd name="T39" fmla="*/ 20 h 47"/>
                  <a:gd name="T40" fmla="*/ 27 w 28"/>
                  <a:gd name="T41" fmla="*/ 18 h 47"/>
                  <a:gd name="T42" fmla="*/ 23 w 28"/>
                  <a:gd name="T43" fmla="*/ 4 h 47"/>
                  <a:gd name="T44" fmla="*/ 18 w 28"/>
                  <a:gd name="T45" fmla="*/ 0 h 47"/>
                  <a:gd name="T46" fmla="*/ 10 w 28"/>
                  <a:gd name="T47" fmla="*/ 0 h 47"/>
                  <a:gd name="T48" fmla="*/ 5 w 28"/>
                  <a:gd name="T49" fmla="*/ 4 h 47"/>
                  <a:gd name="T50" fmla="*/ 1 w 28"/>
                  <a:gd name="T51" fmla="*/ 18 h 47"/>
                  <a:gd name="T52" fmla="*/ 2 w 28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2" name="Oval 1472"/>
              <p:cNvSpPr>
                <a:spLocks noChangeArrowheads="1"/>
              </p:cNvSpPr>
              <p:nvPr/>
            </p:nvSpPr>
            <p:spPr bwMode="auto">
              <a:xfrm>
                <a:off x="13819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3" name="Freeform 1473"/>
              <p:cNvSpPr>
                <a:spLocks/>
              </p:cNvSpPr>
              <p:nvPr/>
            </p:nvSpPr>
            <p:spPr bwMode="auto">
              <a:xfrm>
                <a:off x="13672" y="1147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4" name="Oval 1474"/>
              <p:cNvSpPr>
                <a:spLocks noChangeArrowheads="1"/>
              </p:cNvSpPr>
              <p:nvPr/>
            </p:nvSpPr>
            <p:spPr bwMode="auto">
              <a:xfrm>
                <a:off x="13752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5" name="Oval 1475"/>
              <p:cNvSpPr>
                <a:spLocks noChangeArrowheads="1"/>
              </p:cNvSpPr>
              <p:nvPr/>
            </p:nvSpPr>
            <p:spPr bwMode="auto">
              <a:xfrm>
                <a:off x="13949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6" name="Oval 1476"/>
              <p:cNvSpPr>
                <a:spLocks noChangeArrowheads="1"/>
              </p:cNvSpPr>
              <p:nvPr/>
            </p:nvSpPr>
            <p:spPr bwMode="auto">
              <a:xfrm>
                <a:off x="13688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7" name="Oval 1477"/>
              <p:cNvSpPr>
                <a:spLocks noChangeArrowheads="1"/>
              </p:cNvSpPr>
              <p:nvPr/>
            </p:nvSpPr>
            <p:spPr bwMode="auto">
              <a:xfrm>
                <a:off x="13752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8" name="Oval 1478"/>
              <p:cNvSpPr>
                <a:spLocks noChangeArrowheads="1"/>
              </p:cNvSpPr>
              <p:nvPr/>
            </p:nvSpPr>
            <p:spPr bwMode="auto">
              <a:xfrm>
                <a:off x="1375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19" name="Freeform 1479"/>
              <p:cNvSpPr>
                <a:spLocks/>
              </p:cNvSpPr>
              <p:nvPr/>
            </p:nvSpPr>
            <p:spPr bwMode="auto">
              <a:xfrm>
                <a:off x="13731" y="1147"/>
                <a:ext cx="66" cy="111"/>
              </a:xfrm>
              <a:custGeom>
                <a:avLst/>
                <a:gdLst>
                  <a:gd name="T0" fmla="*/ 2 w 28"/>
                  <a:gd name="T1" fmla="*/ 21 h 47"/>
                  <a:gd name="T2" fmla="*/ 4 w 28"/>
                  <a:gd name="T3" fmla="*/ 20 h 47"/>
                  <a:gd name="T4" fmla="*/ 8 w 28"/>
                  <a:gd name="T5" fmla="*/ 7 h 47"/>
                  <a:gd name="T6" fmla="*/ 9 w 28"/>
                  <a:gd name="T7" fmla="*/ 7 h 47"/>
                  <a:gd name="T8" fmla="*/ 3 w 28"/>
                  <a:gd name="T9" fmla="*/ 29 h 47"/>
                  <a:gd name="T10" fmla="*/ 9 w 28"/>
                  <a:gd name="T11" fmla="*/ 29 h 47"/>
                  <a:gd name="T12" fmla="*/ 9 w 28"/>
                  <a:gd name="T13" fmla="*/ 45 h 47"/>
                  <a:gd name="T14" fmla="*/ 11 w 28"/>
                  <a:gd name="T15" fmla="*/ 47 h 47"/>
                  <a:gd name="T16" fmla="*/ 14 w 28"/>
                  <a:gd name="T17" fmla="*/ 45 h 47"/>
                  <a:gd name="T18" fmla="*/ 14 w 28"/>
                  <a:gd name="T19" fmla="*/ 29 h 47"/>
                  <a:gd name="T20" fmla="*/ 15 w 28"/>
                  <a:gd name="T21" fmla="*/ 29 h 47"/>
                  <a:gd name="T22" fmla="*/ 15 w 28"/>
                  <a:gd name="T23" fmla="*/ 45 h 47"/>
                  <a:gd name="T24" fmla="*/ 17 w 28"/>
                  <a:gd name="T25" fmla="*/ 47 h 47"/>
                  <a:gd name="T26" fmla="*/ 19 w 28"/>
                  <a:gd name="T27" fmla="*/ 45 h 47"/>
                  <a:gd name="T28" fmla="*/ 19 w 28"/>
                  <a:gd name="T29" fmla="*/ 29 h 47"/>
                  <a:gd name="T30" fmla="*/ 25 w 28"/>
                  <a:gd name="T31" fmla="*/ 29 h 47"/>
                  <a:gd name="T32" fmla="*/ 19 w 28"/>
                  <a:gd name="T33" fmla="*/ 7 h 47"/>
                  <a:gd name="T34" fmla="*/ 20 w 28"/>
                  <a:gd name="T35" fmla="*/ 7 h 47"/>
                  <a:gd name="T36" fmla="*/ 24 w 28"/>
                  <a:gd name="T37" fmla="*/ 20 h 47"/>
                  <a:gd name="T38" fmla="*/ 26 w 28"/>
                  <a:gd name="T39" fmla="*/ 21 h 47"/>
                  <a:gd name="T40" fmla="*/ 27 w 28"/>
                  <a:gd name="T41" fmla="*/ 19 h 47"/>
                  <a:gd name="T42" fmla="*/ 23 w 28"/>
                  <a:gd name="T43" fmla="*/ 5 h 47"/>
                  <a:gd name="T44" fmla="*/ 18 w 28"/>
                  <a:gd name="T45" fmla="*/ 0 h 47"/>
                  <a:gd name="T46" fmla="*/ 10 w 28"/>
                  <a:gd name="T47" fmla="*/ 0 h 47"/>
                  <a:gd name="T48" fmla="*/ 5 w 28"/>
                  <a:gd name="T49" fmla="*/ 5 h 47"/>
                  <a:gd name="T50" fmla="*/ 1 w 28"/>
                  <a:gd name="T51" fmla="*/ 19 h 47"/>
                  <a:gd name="T52" fmla="*/ 2 w 28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3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8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0" name="Freeform 1480"/>
              <p:cNvSpPr>
                <a:spLocks/>
              </p:cNvSpPr>
              <p:nvPr/>
            </p:nvSpPr>
            <p:spPr bwMode="auto">
              <a:xfrm>
                <a:off x="13738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1 w 22"/>
                  <a:gd name="T27" fmla="*/ 44 h 47"/>
                  <a:gd name="T28" fmla="*/ 11 w 22"/>
                  <a:gd name="T29" fmla="*/ 23 h 47"/>
                  <a:gd name="T30" fmla="*/ 12 w 22"/>
                  <a:gd name="T31" fmla="*/ 23 h 47"/>
                  <a:gd name="T32" fmla="*/ 12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1" name="Oval 1481"/>
              <p:cNvSpPr>
                <a:spLocks noChangeArrowheads="1"/>
              </p:cNvSpPr>
              <p:nvPr/>
            </p:nvSpPr>
            <p:spPr bwMode="auto">
              <a:xfrm>
                <a:off x="13688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2" name="Oval 1482"/>
              <p:cNvSpPr>
                <a:spLocks noChangeArrowheads="1"/>
              </p:cNvSpPr>
              <p:nvPr/>
            </p:nvSpPr>
            <p:spPr bwMode="auto">
              <a:xfrm>
                <a:off x="1401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3" name="Freeform 1483"/>
              <p:cNvSpPr>
                <a:spLocks/>
              </p:cNvSpPr>
              <p:nvPr/>
            </p:nvSpPr>
            <p:spPr bwMode="auto">
              <a:xfrm>
                <a:off x="13994" y="1443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4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1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4" name="Freeform 1484"/>
              <p:cNvSpPr>
                <a:spLocks/>
              </p:cNvSpPr>
              <p:nvPr/>
            </p:nvSpPr>
            <p:spPr bwMode="auto">
              <a:xfrm>
                <a:off x="14001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5" name="Freeform 1485"/>
              <p:cNvSpPr>
                <a:spLocks/>
              </p:cNvSpPr>
              <p:nvPr/>
            </p:nvSpPr>
            <p:spPr bwMode="auto">
              <a:xfrm>
                <a:off x="13994" y="114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1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6" name="Oval 1486"/>
              <p:cNvSpPr>
                <a:spLocks noChangeArrowheads="1"/>
              </p:cNvSpPr>
              <p:nvPr/>
            </p:nvSpPr>
            <p:spPr bwMode="auto">
              <a:xfrm>
                <a:off x="13949" y="11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7" name="Freeform 1487"/>
              <p:cNvSpPr>
                <a:spLocks/>
              </p:cNvSpPr>
              <p:nvPr/>
            </p:nvSpPr>
            <p:spPr bwMode="auto">
              <a:xfrm>
                <a:off x="13935" y="1147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7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7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8" name="Oval 1488"/>
              <p:cNvSpPr>
                <a:spLocks noChangeArrowheads="1"/>
              </p:cNvSpPr>
              <p:nvPr/>
            </p:nvSpPr>
            <p:spPr bwMode="auto">
              <a:xfrm>
                <a:off x="13625" y="11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29" name="Oval 1489"/>
              <p:cNvSpPr>
                <a:spLocks noChangeArrowheads="1"/>
              </p:cNvSpPr>
              <p:nvPr/>
            </p:nvSpPr>
            <p:spPr bwMode="auto">
              <a:xfrm>
                <a:off x="13232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0" name="Oval 1490"/>
              <p:cNvSpPr>
                <a:spLocks noChangeArrowheads="1"/>
              </p:cNvSpPr>
              <p:nvPr/>
            </p:nvSpPr>
            <p:spPr bwMode="auto">
              <a:xfrm>
                <a:off x="1316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1" name="Freeform 1491"/>
              <p:cNvSpPr>
                <a:spLocks/>
              </p:cNvSpPr>
              <p:nvPr/>
            </p:nvSpPr>
            <p:spPr bwMode="auto">
              <a:xfrm>
                <a:off x="13603" y="1147"/>
                <a:ext cx="64" cy="111"/>
              </a:xfrm>
              <a:custGeom>
                <a:avLst/>
                <a:gdLst>
                  <a:gd name="T0" fmla="*/ 2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3 w 27"/>
                  <a:gd name="T9" fmla="*/ 29 h 47"/>
                  <a:gd name="T10" fmla="*/ 9 w 27"/>
                  <a:gd name="T11" fmla="*/ 29 h 47"/>
                  <a:gd name="T12" fmla="*/ 9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7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9 w 27"/>
                  <a:gd name="T33" fmla="*/ 7 h 47"/>
                  <a:gd name="T34" fmla="*/ 20 w 27"/>
                  <a:gd name="T35" fmla="*/ 7 h 47"/>
                  <a:gd name="T36" fmla="*/ 24 w 27"/>
                  <a:gd name="T37" fmla="*/ 20 h 47"/>
                  <a:gd name="T38" fmla="*/ 26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5 h 47"/>
                  <a:gd name="T50" fmla="*/ 0 w 27"/>
                  <a:gd name="T51" fmla="*/ 19 h 47"/>
                  <a:gd name="T52" fmla="*/ 2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1"/>
                    </a:move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ubicBezTo>
                      <a:pt x="22" y="3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2" name="Freeform 1492"/>
              <p:cNvSpPr>
                <a:spLocks/>
              </p:cNvSpPr>
              <p:nvPr/>
            </p:nvSpPr>
            <p:spPr bwMode="auto">
              <a:xfrm>
                <a:off x="1321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3" name="Oval 1493"/>
              <p:cNvSpPr>
                <a:spLocks noChangeArrowheads="1"/>
              </p:cNvSpPr>
              <p:nvPr/>
            </p:nvSpPr>
            <p:spPr bwMode="auto">
              <a:xfrm>
                <a:off x="1316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4" name="Freeform 1494"/>
              <p:cNvSpPr>
                <a:spLocks/>
              </p:cNvSpPr>
              <p:nvPr/>
            </p:nvSpPr>
            <p:spPr bwMode="auto">
              <a:xfrm>
                <a:off x="13151" y="1147"/>
                <a:ext cx="52" cy="111"/>
              </a:xfrm>
              <a:custGeom>
                <a:avLst/>
                <a:gdLst>
                  <a:gd name="T0" fmla="*/ 16 w 22"/>
                  <a:gd name="T1" fmla="*/ 0 h 47"/>
                  <a:gd name="T2" fmla="*/ 6 w 22"/>
                  <a:gd name="T3" fmla="*/ 0 h 47"/>
                  <a:gd name="T4" fmla="*/ 0 w 22"/>
                  <a:gd name="T5" fmla="*/ 7 h 47"/>
                  <a:gd name="T6" fmla="*/ 0 w 22"/>
                  <a:gd name="T7" fmla="*/ 21 h 47"/>
                  <a:gd name="T8" fmla="*/ 2 w 22"/>
                  <a:gd name="T9" fmla="*/ 23 h 47"/>
                  <a:gd name="T10" fmla="*/ 4 w 22"/>
                  <a:gd name="T11" fmla="*/ 21 h 47"/>
                  <a:gd name="T12" fmla="*/ 4 w 22"/>
                  <a:gd name="T13" fmla="*/ 8 h 47"/>
                  <a:gd name="T14" fmla="*/ 5 w 22"/>
                  <a:gd name="T15" fmla="*/ 8 h 47"/>
                  <a:gd name="T16" fmla="*/ 5 w 22"/>
                  <a:gd name="T17" fmla="*/ 44 h 47"/>
                  <a:gd name="T18" fmla="*/ 8 w 22"/>
                  <a:gd name="T19" fmla="*/ 47 h 47"/>
                  <a:gd name="T20" fmla="*/ 10 w 22"/>
                  <a:gd name="T21" fmla="*/ 44 h 47"/>
                  <a:gd name="T22" fmla="*/ 10 w 22"/>
                  <a:gd name="T23" fmla="*/ 23 h 47"/>
                  <a:gd name="T24" fmla="*/ 11 w 22"/>
                  <a:gd name="T25" fmla="*/ 23 h 47"/>
                  <a:gd name="T26" fmla="*/ 11 w 22"/>
                  <a:gd name="T27" fmla="*/ 44 h 47"/>
                  <a:gd name="T28" fmla="*/ 14 w 22"/>
                  <a:gd name="T29" fmla="*/ 47 h 47"/>
                  <a:gd name="T30" fmla="*/ 17 w 22"/>
                  <a:gd name="T31" fmla="*/ 44 h 47"/>
                  <a:gd name="T32" fmla="*/ 17 w 22"/>
                  <a:gd name="T33" fmla="*/ 8 h 47"/>
                  <a:gd name="T34" fmla="*/ 18 w 22"/>
                  <a:gd name="T35" fmla="*/ 8 h 47"/>
                  <a:gd name="T36" fmla="*/ 18 w 22"/>
                  <a:gd name="T37" fmla="*/ 21 h 47"/>
                  <a:gd name="T38" fmla="*/ 20 w 22"/>
                  <a:gd name="T39" fmla="*/ 23 h 47"/>
                  <a:gd name="T40" fmla="*/ 22 w 22"/>
                  <a:gd name="T41" fmla="*/ 21 h 47"/>
                  <a:gd name="T42" fmla="*/ 22 w 22"/>
                  <a:gd name="T43" fmla="*/ 7 h 47"/>
                  <a:gd name="T44" fmla="*/ 16 w 22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16" y="0"/>
                    </a:move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5" name="Oval 1495"/>
              <p:cNvSpPr>
                <a:spLocks noChangeArrowheads="1"/>
              </p:cNvSpPr>
              <p:nvPr/>
            </p:nvSpPr>
            <p:spPr bwMode="auto">
              <a:xfrm>
                <a:off x="13558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6" name="Freeform 1496"/>
              <p:cNvSpPr>
                <a:spLocks/>
              </p:cNvSpPr>
              <p:nvPr/>
            </p:nvSpPr>
            <p:spPr bwMode="auto">
              <a:xfrm>
                <a:off x="13478" y="1296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6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6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7 h 47"/>
                  <a:gd name="T20" fmla="*/ 5 w 23"/>
                  <a:gd name="T21" fmla="*/ 7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7 h 47"/>
                  <a:gd name="T40" fmla="*/ 19 w 23"/>
                  <a:gd name="T41" fmla="*/ 7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7" name="Oval 1497"/>
              <p:cNvSpPr>
                <a:spLocks noChangeArrowheads="1"/>
              </p:cNvSpPr>
              <p:nvPr/>
            </p:nvSpPr>
            <p:spPr bwMode="auto">
              <a:xfrm>
                <a:off x="13494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8" name="Oval 1498"/>
              <p:cNvSpPr>
                <a:spLocks noChangeArrowheads="1"/>
              </p:cNvSpPr>
              <p:nvPr/>
            </p:nvSpPr>
            <p:spPr bwMode="auto">
              <a:xfrm>
                <a:off x="13494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39" name="Freeform 1499"/>
              <p:cNvSpPr>
                <a:spLocks/>
              </p:cNvSpPr>
              <p:nvPr/>
            </p:nvSpPr>
            <p:spPr bwMode="auto">
              <a:xfrm>
                <a:off x="13473" y="1147"/>
                <a:ext cx="64" cy="111"/>
              </a:xfrm>
              <a:custGeom>
                <a:avLst/>
                <a:gdLst>
                  <a:gd name="T0" fmla="*/ 1 w 27"/>
                  <a:gd name="T1" fmla="*/ 21 h 47"/>
                  <a:gd name="T2" fmla="*/ 4 w 27"/>
                  <a:gd name="T3" fmla="*/ 20 h 47"/>
                  <a:gd name="T4" fmla="*/ 8 w 27"/>
                  <a:gd name="T5" fmla="*/ 7 h 47"/>
                  <a:gd name="T6" fmla="*/ 9 w 27"/>
                  <a:gd name="T7" fmla="*/ 7 h 47"/>
                  <a:gd name="T8" fmla="*/ 2 w 27"/>
                  <a:gd name="T9" fmla="*/ 29 h 47"/>
                  <a:gd name="T10" fmla="*/ 8 w 27"/>
                  <a:gd name="T11" fmla="*/ 29 h 47"/>
                  <a:gd name="T12" fmla="*/ 8 w 27"/>
                  <a:gd name="T13" fmla="*/ 45 h 47"/>
                  <a:gd name="T14" fmla="*/ 11 w 27"/>
                  <a:gd name="T15" fmla="*/ 47 h 47"/>
                  <a:gd name="T16" fmla="*/ 13 w 27"/>
                  <a:gd name="T17" fmla="*/ 45 h 47"/>
                  <a:gd name="T18" fmla="*/ 13 w 27"/>
                  <a:gd name="T19" fmla="*/ 29 h 47"/>
                  <a:gd name="T20" fmla="*/ 14 w 27"/>
                  <a:gd name="T21" fmla="*/ 29 h 47"/>
                  <a:gd name="T22" fmla="*/ 14 w 27"/>
                  <a:gd name="T23" fmla="*/ 45 h 47"/>
                  <a:gd name="T24" fmla="*/ 16 w 27"/>
                  <a:gd name="T25" fmla="*/ 47 h 47"/>
                  <a:gd name="T26" fmla="*/ 19 w 27"/>
                  <a:gd name="T27" fmla="*/ 45 h 47"/>
                  <a:gd name="T28" fmla="*/ 19 w 27"/>
                  <a:gd name="T29" fmla="*/ 29 h 47"/>
                  <a:gd name="T30" fmla="*/ 25 w 27"/>
                  <a:gd name="T31" fmla="*/ 29 h 47"/>
                  <a:gd name="T32" fmla="*/ 18 w 27"/>
                  <a:gd name="T33" fmla="*/ 7 h 47"/>
                  <a:gd name="T34" fmla="*/ 19 w 27"/>
                  <a:gd name="T35" fmla="*/ 7 h 47"/>
                  <a:gd name="T36" fmla="*/ 23 w 27"/>
                  <a:gd name="T37" fmla="*/ 20 h 47"/>
                  <a:gd name="T38" fmla="*/ 25 w 27"/>
                  <a:gd name="T39" fmla="*/ 21 h 47"/>
                  <a:gd name="T40" fmla="*/ 27 w 27"/>
                  <a:gd name="T41" fmla="*/ 19 h 47"/>
                  <a:gd name="T42" fmla="*/ 23 w 27"/>
                  <a:gd name="T43" fmla="*/ 5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5 h 47"/>
                  <a:gd name="T50" fmla="*/ 0 w 27"/>
                  <a:gd name="T51" fmla="*/ 19 h 47"/>
                  <a:gd name="T52" fmla="*/ 1 w 27"/>
                  <a:gd name="T53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1"/>
                    </a:move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0" name="Oval 1500"/>
              <p:cNvSpPr>
                <a:spLocks noChangeArrowheads="1"/>
              </p:cNvSpPr>
              <p:nvPr/>
            </p:nvSpPr>
            <p:spPr bwMode="auto">
              <a:xfrm>
                <a:off x="13494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1" name="Freeform 1501"/>
              <p:cNvSpPr>
                <a:spLocks/>
              </p:cNvSpPr>
              <p:nvPr/>
            </p:nvSpPr>
            <p:spPr bwMode="auto">
              <a:xfrm>
                <a:off x="13473" y="1443"/>
                <a:ext cx="64" cy="111"/>
              </a:xfrm>
              <a:custGeom>
                <a:avLst/>
                <a:gdLst>
                  <a:gd name="T0" fmla="*/ 1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2 w 27"/>
                  <a:gd name="T9" fmla="*/ 28 h 47"/>
                  <a:gd name="T10" fmla="*/ 8 w 27"/>
                  <a:gd name="T11" fmla="*/ 28 h 47"/>
                  <a:gd name="T12" fmla="*/ 8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6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8 w 27"/>
                  <a:gd name="T33" fmla="*/ 6 h 47"/>
                  <a:gd name="T34" fmla="*/ 19 w 27"/>
                  <a:gd name="T35" fmla="*/ 6 h 47"/>
                  <a:gd name="T36" fmla="*/ 23 w 27"/>
                  <a:gd name="T37" fmla="*/ 19 h 47"/>
                  <a:gd name="T38" fmla="*/ 25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7 w 27"/>
                  <a:gd name="T45" fmla="*/ 0 h 47"/>
                  <a:gd name="T46" fmla="*/ 10 w 27"/>
                  <a:gd name="T47" fmla="*/ 0 h 47"/>
                  <a:gd name="T48" fmla="*/ 4 w 27"/>
                  <a:gd name="T49" fmla="*/ 4 h 47"/>
                  <a:gd name="T50" fmla="*/ 0 w 27"/>
                  <a:gd name="T51" fmla="*/ 18 h 47"/>
                  <a:gd name="T52" fmla="*/ 1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" y="20"/>
                    </a:move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2" name="Oval 1502"/>
              <p:cNvSpPr>
                <a:spLocks noChangeArrowheads="1"/>
              </p:cNvSpPr>
              <p:nvPr/>
            </p:nvSpPr>
            <p:spPr bwMode="auto">
              <a:xfrm>
                <a:off x="13232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3" name="Oval 1503"/>
              <p:cNvSpPr>
                <a:spLocks noChangeArrowheads="1"/>
              </p:cNvSpPr>
              <p:nvPr/>
            </p:nvSpPr>
            <p:spPr bwMode="auto">
              <a:xfrm>
                <a:off x="13558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4" name="Oval 1504"/>
              <p:cNvSpPr>
                <a:spLocks noChangeArrowheads="1"/>
              </p:cNvSpPr>
              <p:nvPr/>
            </p:nvSpPr>
            <p:spPr bwMode="auto">
              <a:xfrm>
                <a:off x="13625" y="1270"/>
                <a:ext cx="23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5" name="Oval 1505"/>
              <p:cNvSpPr>
                <a:spLocks noChangeArrowheads="1"/>
              </p:cNvSpPr>
              <p:nvPr/>
            </p:nvSpPr>
            <p:spPr bwMode="auto">
              <a:xfrm>
                <a:off x="13625" y="1417"/>
                <a:ext cx="23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6" name="Freeform 1506"/>
              <p:cNvSpPr>
                <a:spLocks/>
              </p:cNvSpPr>
              <p:nvPr/>
            </p:nvSpPr>
            <p:spPr bwMode="auto">
              <a:xfrm>
                <a:off x="13603" y="1443"/>
                <a:ext cx="64" cy="111"/>
              </a:xfrm>
              <a:custGeom>
                <a:avLst/>
                <a:gdLst>
                  <a:gd name="T0" fmla="*/ 2 w 27"/>
                  <a:gd name="T1" fmla="*/ 20 h 47"/>
                  <a:gd name="T2" fmla="*/ 4 w 27"/>
                  <a:gd name="T3" fmla="*/ 19 h 47"/>
                  <a:gd name="T4" fmla="*/ 8 w 27"/>
                  <a:gd name="T5" fmla="*/ 6 h 47"/>
                  <a:gd name="T6" fmla="*/ 9 w 27"/>
                  <a:gd name="T7" fmla="*/ 6 h 47"/>
                  <a:gd name="T8" fmla="*/ 3 w 27"/>
                  <a:gd name="T9" fmla="*/ 28 h 47"/>
                  <a:gd name="T10" fmla="*/ 9 w 27"/>
                  <a:gd name="T11" fmla="*/ 28 h 47"/>
                  <a:gd name="T12" fmla="*/ 9 w 27"/>
                  <a:gd name="T13" fmla="*/ 44 h 47"/>
                  <a:gd name="T14" fmla="*/ 11 w 27"/>
                  <a:gd name="T15" fmla="*/ 47 h 47"/>
                  <a:gd name="T16" fmla="*/ 13 w 27"/>
                  <a:gd name="T17" fmla="*/ 44 h 47"/>
                  <a:gd name="T18" fmla="*/ 13 w 27"/>
                  <a:gd name="T19" fmla="*/ 28 h 47"/>
                  <a:gd name="T20" fmla="*/ 14 w 27"/>
                  <a:gd name="T21" fmla="*/ 28 h 47"/>
                  <a:gd name="T22" fmla="*/ 14 w 27"/>
                  <a:gd name="T23" fmla="*/ 44 h 47"/>
                  <a:gd name="T24" fmla="*/ 17 w 27"/>
                  <a:gd name="T25" fmla="*/ 47 h 47"/>
                  <a:gd name="T26" fmla="*/ 19 w 27"/>
                  <a:gd name="T27" fmla="*/ 44 h 47"/>
                  <a:gd name="T28" fmla="*/ 19 w 27"/>
                  <a:gd name="T29" fmla="*/ 28 h 47"/>
                  <a:gd name="T30" fmla="*/ 25 w 27"/>
                  <a:gd name="T31" fmla="*/ 28 h 47"/>
                  <a:gd name="T32" fmla="*/ 19 w 27"/>
                  <a:gd name="T33" fmla="*/ 6 h 47"/>
                  <a:gd name="T34" fmla="*/ 20 w 27"/>
                  <a:gd name="T35" fmla="*/ 6 h 47"/>
                  <a:gd name="T36" fmla="*/ 24 w 27"/>
                  <a:gd name="T37" fmla="*/ 19 h 47"/>
                  <a:gd name="T38" fmla="*/ 26 w 27"/>
                  <a:gd name="T39" fmla="*/ 20 h 47"/>
                  <a:gd name="T40" fmla="*/ 27 w 27"/>
                  <a:gd name="T41" fmla="*/ 18 h 47"/>
                  <a:gd name="T42" fmla="*/ 23 w 27"/>
                  <a:gd name="T43" fmla="*/ 4 h 47"/>
                  <a:gd name="T44" fmla="*/ 18 w 27"/>
                  <a:gd name="T45" fmla="*/ 0 h 47"/>
                  <a:gd name="T46" fmla="*/ 10 w 27"/>
                  <a:gd name="T47" fmla="*/ 0 h 47"/>
                  <a:gd name="T48" fmla="*/ 5 w 27"/>
                  <a:gd name="T49" fmla="*/ 4 h 47"/>
                  <a:gd name="T50" fmla="*/ 0 w 27"/>
                  <a:gd name="T51" fmla="*/ 18 h 47"/>
                  <a:gd name="T52" fmla="*/ 2 w 27"/>
                  <a:gd name="T53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" y="20"/>
                    </a:move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7" name="Freeform 1507"/>
              <p:cNvSpPr>
                <a:spLocks/>
              </p:cNvSpPr>
              <p:nvPr/>
            </p:nvSpPr>
            <p:spPr bwMode="auto">
              <a:xfrm>
                <a:off x="13610" y="1296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6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6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7 h 47"/>
                  <a:gd name="T20" fmla="*/ 5 w 22"/>
                  <a:gd name="T21" fmla="*/ 7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7 h 47"/>
                  <a:gd name="T40" fmla="*/ 18 w 22"/>
                  <a:gd name="T41" fmla="*/ 7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8" name="Freeform 1508"/>
              <p:cNvSpPr>
                <a:spLocks/>
              </p:cNvSpPr>
              <p:nvPr/>
            </p:nvSpPr>
            <p:spPr bwMode="auto">
              <a:xfrm>
                <a:off x="13544" y="1147"/>
                <a:ext cx="52" cy="111"/>
              </a:xfrm>
              <a:custGeom>
                <a:avLst/>
                <a:gdLst>
                  <a:gd name="T0" fmla="*/ 2 w 22"/>
                  <a:gd name="T1" fmla="*/ 23 h 47"/>
                  <a:gd name="T2" fmla="*/ 4 w 22"/>
                  <a:gd name="T3" fmla="*/ 21 h 47"/>
                  <a:gd name="T4" fmla="*/ 4 w 22"/>
                  <a:gd name="T5" fmla="*/ 8 h 47"/>
                  <a:gd name="T6" fmla="*/ 5 w 22"/>
                  <a:gd name="T7" fmla="*/ 8 h 47"/>
                  <a:gd name="T8" fmla="*/ 5 w 22"/>
                  <a:gd name="T9" fmla="*/ 44 h 47"/>
                  <a:gd name="T10" fmla="*/ 8 w 22"/>
                  <a:gd name="T11" fmla="*/ 47 h 47"/>
                  <a:gd name="T12" fmla="*/ 11 w 22"/>
                  <a:gd name="T13" fmla="*/ 44 h 47"/>
                  <a:gd name="T14" fmla="*/ 11 w 22"/>
                  <a:gd name="T15" fmla="*/ 23 h 47"/>
                  <a:gd name="T16" fmla="*/ 12 w 22"/>
                  <a:gd name="T17" fmla="*/ 23 h 47"/>
                  <a:gd name="T18" fmla="*/ 12 w 22"/>
                  <a:gd name="T19" fmla="*/ 44 h 47"/>
                  <a:gd name="T20" fmla="*/ 14 w 22"/>
                  <a:gd name="T21" fmla="*/ 47 h 47"/>
                  <a:gd name="T22" fmla="*/ 17 w 22"/>
                  <a:gd name="T23" fmla="*/ 44 h 47"/>
                  <a:gd name="T24" fmla="*/ 17 w 22"/>
                  <a:gd name="T25" fmla="*/ 8 h 47"/>
                  <a:gd name="T26" fmla="*/ 18 w 22"/>
                  <a:gd name="T27" fmla="*/ 8 h 47"/>
                  <a:gd name="T28" fmla="*/ 18 w 22"/>
                  <a:gd name="T29" fmla="*/ 21 h 47"/>
                  <a:gd name="T30" fmla="*/ 20 w 22"/>
                  <a:gd name="T31" fmla="*/ 23 h 47"/>
                  <a:gd name="T32" fmla="*/ 22 w 22"/>
                  <a:gd name="T33" fmla="*/ 21 h 47"/>
                  <a:gd name="T34" fmla="*/ 22 w 22"/>
                  <a:gd name="T35" fmla="*/ 7 h 47"/>
                  <a:gd name="T36" fmla="*/ 16 w 22"/>
                  <a:gd name="T37" fmla="*/ 0 h 47"/>
                  <a:gd name="T38" fmla="*/ 6 w 22"/>
                  <a:gd name="T39" fmla="*/ 0 h 47"/>
                  <a:gd name="T40" fmla="*/ 0 w 22"/>
                  <a:gd name="T41" fmla="*/ 7 h 47"/>
                  <a:gd name="T42" fmla="*/ 0 w 22"/>
                  <a:gd name="T43" fmla="*/ 21 h 47"/>
                  <a:gd name="T44" fmla="*/ 2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49" name="Freeform 1509"/>
              <p:cNvSpPr>
                <a:spLocks/>
              </p:cNvSpPr>
              <p:nvPr/>
            </p:nvSpPr>
            <p:spPr bwMode="auto">
              <a:xfrm>
                <a:off x="13215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6 w 23"/>
                  <a:gd name="T11" fmla="*/ 7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2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0" name="Oval 1510"/>
              <p:cNvSpPr>
                <a:spLocks noChangeArrowheads="1"/>
              </p:cNvSpPr>
              <p:nvPr/>
            </p:nvSpPr>
            <p:spPr bwMode="auto">
              <a:xfrm>
                <a:off x="13362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1" name="Oval 1511"/>
              <p:cNvSpPr>
                <a:spLocks noChangeArrowheads="1"/>
              </p:cNvSpPr>
              <p:nvPr/>
            </p:nvSpPr>
            <p:spPr bwMode="auto">
              <a:xfrm>
                <a:off x="13362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2" name="Freeform 1512"/>
              <p:cNvSpPr>
                <a:spLocks/>
              </p:cNvSpPr>
              <p:nvPr/>
            </p:nvSpPr>
            <p:spPr bwMode="auto">
              <a:xfrm>
                <a:off x="13412" y="1147"/>
                <a:ext cx="54" cy="111"/>
              </a:xfrm>
              <a:custGeom>
                <a:avLst/>
                <a:gdLst>
                  <a:gd name="T0" fmla="*/ 2 w 23"/>
                  <a:gd name="T1" fmla="*/ 23 h 47"/>
                  <a:gd name="T2" fmla="*/ 5 w 23"/>
                  <a:gd name="T3" fmla="*/ 21 h 47"/>
                  <a:gd name="T4" fmla="*/ 5 w 23"/>
                  <a:gd name="T5" fmla="*/ 8 h 47"/>
                  <a:gd name="T6" fmla="*/ 6 w 23"/>
                  <a:gd name="T7" fmla="*/ 8 h 47"/>
                  <a:gd name="T8" fmla="*/ 6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8 w 23"/>
                  <a:gd name="T23" fmla="*/ 44 h 47"/>
                  <a:gd name="T24" fmla="*/ 18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7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4" y="23"/>
                      <a:pt x="5" y="22"/>
                      <a:pt x="5" y="21"/>
                    </a:cubicBezTo>
                    <a:cubicBezTo>
                      <a:pt x="5" y="20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3" name="Oval 1513"/>
              <p:cNvSpPr>
                <a:spLocks noChangeArrowheads="1"/>
              </p:cNvSpPr>
              <p:nvPr/>
            </p:nvSpPr>
            <p:spPr bwMode="auto">
              <a:xfrm>
                <a:off x="13428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4" name="Freeform 1514"/>
              <p:cNvSpPr>
                <a:spLocks/>
              </p:cNvSpPr>
              <p:nvPr/>
            </p:nvSpPr>
            <p:spPr bwMode="auto">
              <a:xfrm>
                <a:off x="13348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5" name="Freeform 1515"/>
              <p:cNvSpPr>
                <a:spLocks/>
              </p:cNvSpPr>
              <p:nvPr/>
            </p:nvSpPr>
            <p:spPr bwMode="auto">
              <a:xfrm>
                <a:off x="13341" y="1147"/>
                <a:ext cx="66" cy="111"/>
              </a:xfrm>
              <a:custGeom>
                <a:avLst/>
                <a:gdLst>
                  <a:gd name="T0" fmla="*/ 23 w 28"/>
                  <a:gd name="T1" fmla="*/ 5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5 h 47"/>
                  <a:gd name="T8" fmla="*/ 1 w 28"/>
                  <a:gd name="T9" fmla="*/ 19 h 47"/>
                  <a:gd name="T10" fmla="*/ 2 w 28"/>
                  <a:gd name="T11" fmla="*/ 21 h 47"/>
                  <a:gd name="T12" fmla="*/ 4 w 28"/>
                  <a:gd name="T13" fmla="*/ 20 h 47"/>
                  <a:gd name="T14" fmla="*/ 8 w 28"/>
                  <a:gd name="T15" fmla="*/ 7 h 47"/>
                  <a:gd name="T16" fmla="*/ 9 w 28"/>
                  <a:gd name="T17" fmla="*/ 7 h 47"/>
                  <a:gd name="T18" fmla="*/ 3 w 28"/>
                  <a:gd name="T19" fmla="*/ 29 h 47"/>
                  <a:gd name="T20" fmla="*/ 9 w 28"/>
                  <a:gd name="T21" fmla="*/ 29 h 47"/>
                  <a:gd name="T22" fmla="*/ 9 w 28"/>
                  <a:gd name="T23" fmla="*/ 45 h 47"/>
                  <a:gd name="T24" fmla="*/ 11 w 28"/>
                  <a:gd name="T25" fmla="*/ 47 h 47"/>
                  <a:gd name="T26" fmla="*/ 14 w 28"/>
                  <a:gd name="T27" fmla="*/ 45 h 47"/>
                  <a:gd name="T28" fmla="*/ 14 w 28"/>
                  <a:gd name="T29" fmla="*/ 29 h 47"/>
                  <a:gd name="T30" fmla="*/ 15 w 28"/>
                  <a:gd name="T31" fmla="*/ 29 h 47"/>
                  <a:gd name="T32" fmla="*/ 15 w 28"/>
                  <a:gd name="T33" fmla="*/ 45 h 47"/>
                  <a:gd name="T34" fmla="*/ 17 w 28"/>
                  <a:gd name="T35" fmla="*/ 47 h 47"/>
                  <a:gd name="T36" fmla="*/ 19 w 28"/>
                  <a:gd name="T37" fmla="*/ 45 h 47"/>
                  <a:gd name="T38" fmla="*/ 19 w 28"/>
                  <a:gd name="T39" fmla="*/ 29 h 47"/>
                  <a:gd name="T40" fmla="*/ 25 w 28"/>
                  <a:gd name="T41" fmla="*/ 29 h 47"/>
                  <a:gd name="T42" fmla="*/ 19 w 28"/>
                  <a:gd name="T43" fmla="*/ 7 h 47"/>
                  <a:gd name="T44" fmla="*/ 20 w 28"/>
                  <a:gd name="T45" fmla="*/ 7 h 47"/>
                  <a:gd name="T46" fmla="*/ 24 w 28"/>
                  <a:gd name="T47" fmla="*/ 20 h 47"/>
                  <a:gd name="T48" fmla="*/ 26 w 28"/>
                  <a:gd name="T49" fmla="*/ 21 h 47"/>
                  <a:gd name="T50" fmla="*/ 27 w 28"/>
                  <a:gd name="T51" fmla="*/ 19 h 47"/>
                  <a:gd name="T52" fmla="*/ 23 w 28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8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6" name="Freeform 1516"/>
              <p:cNvSpPr>
                <a:spLocks/>
              </p:cNvSpPr>
              <p:nvPr/>
            </p:nvSpPr>
            <p:spPr bwMode="auto">
              <a:xfrm>
                <a:off x="13544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1 w 22"/>
                  <a:gd name="T17" fmla="*/ 44 h 46"/>
                  <a:gd name="T18" fmla="*/ 11 w 22"/>
                  <a:gd name="T19" fmla="*/ 23 h 46"/>
                  <a:gd name="T20" fmla="*/ 12 w 22"/>
                  <a:gd name="T21" fmla="*/ 23 h 46"/>
                  <a:gd name="T22" fmla="*/ 12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7" name="Freeform 1517"/>
              <p:cNvSpPr>
                <a:spLocks/>
              </p:cNvSpPr>
              <p:nvPr/>
            </p:nvSpPr>
            <p:spPr bwMode="auto">
              <a:xfrm>
                <a:off x="1340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8" name="Freeform 1518"/>
              <p:cNvSpPr>
                <a:spLocks/>
              </p:cNvSpPr>
              <p:nvPr/>
            </p:nvSpPr>
            <p:spPr bwMode="auto">
              <a:xfrm>
                <a:off x="13341" y="1443"/>
                <a:ext cx="66" cy="111"/>
              </a:xfrm>
              <a:custGeom>
                <a:avLst/>
                <a:gdLst>
                  <a:gd name="T0" fmla="*/ 23 w 28"/>
                  <a:gd name="T1" fmla="*/ 4 h 47"/>
                  <a:gd name="T2" fmla="*/ 18 w 28"/>
                  <a:gd name="T3" fmla="*/ 0 h 47"/>
                  <a:gd name="T4" fmla="*/ 10 w 28"/>
                  <a:gd name="T5" fmla="*/ 0 h 47"/>
                  <a:gd name="T6" fmla="*/ 5 w 28"/>
                  <a:gd name="T7" fmla="*/ 4 h 47"/>
                  <a:gd name="T8" fmla="*/ 1 w 28"/>
                  <a:gd name="T9" fmla="*/ 18 h 47"/>
                  <a:gd name="T10" fmla="*/ 2 w 28"/>
                  <a:gd name="T11" fmla="*/ 20 h 47"/>
                  <a:gd name="T12" fmla="*/ 4 w 28"/>
                  <a:gd name="T13" fmla="*/ 19 h 47"/>
                  <a:gd name="T14" fmla="*/ 8 w 28"/>
                  <a:gd name="T15" fmla="*/ 6 h 47"/>
                  <a:gd name="T16" fmla="*/ 9 w 28"/>
                  <a:gd name="T17" fmla="*/ 6 h 47"/>
                  <a:gd name="T18" fmla="*/ 3 w 28"/>
                  <a:gd name="T19" fmla="*/ 28 h 47"/>
                  <a:gd name="T20" fmla="*/ 9 w 28"/>
                  <a:gd name="T21" fmla="*/ 28 h 47"/>
                  <a:gd name="T22" fmla="*/ 9 w 28"/>
                  <a:gd name="T23" fmla="*/ 44 h 47"/>
                  <a:gd name="T24" fmla="*/ 11 w 28"/>
                  <a:gd name="T25" fmla="*/ 47 h 47"/>
                  <a:gd name="T26" fmla="*/ 14 w 28"/>
                  <a:gd name="T27" fmla="*/ 44 h 47"/>
                  <a:gd name="T28" fmla="*/ 14 w 28"/>
                  <a:gd name="T29" fmla="*/ 28 h 47"/>
                  <a:gd name="T30" fmla="*/ 15 w 28"/>
                  <a:gd name="T31" fmla="*/ 28 h 47"/>
                  <a:gd name="T32" fmla="*/ 15 w 28"/>
                  <a:gd name="T33" fmla="*/ 44 h 47"/>
                  <a:gd name="T34" fmla="*/ 17 w 28"/>
                  <a:gd name="T35" fmla="*/ 47 h 47"/>
                  <a:gd name="T36" fmla="*/ 19 w 28"/>
                  <a:gd name="T37" fmla="*/ 44 h 47"/>
                  <a:gd name="T38" fmla="*/ 19 w 28"/>
                  <a:gd name="T39" fmla="*/ 28 h 47"/>
                  <a:gd name="T40" fmla="*/ 25 w 28"/>
                  <a:gd name="T41" fmla="*/ 28 h 47"/>
                  <a:gd name="T42" fmla="*/ 19 w 28"/>
                  <a:gd name="T43" fmla="*/ 6 h 47"/>
                  <a:gd name="T44" fmla="*/ 20 w 28"/>
                  <a:gd name="T45" fmla="*/ 6 h 47"/>
                  <a:gd name="T46" fmla="*/ 24 w 28"/>
                  <a:gd name="T47" fmla="*/ 19 h 47"/>
                  <a:gd name="T48" fmla="*/ 26 w 28"/>
                  <a:gd name="T49" fmla="*/ 20 h 47"/>
                  <a:gd name="T50" fmla="*/ 27 w 28"/>
                  <a:gd name="T51" fmla="*/ 18 h 47"/>
                  <a:gd name="T52" fmla="*/ 23 w 28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8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59" name="Oval 1519"/>
              <p:cNvSpPr>
                <a:spLocks noChangeArrowheads="1"/>
              </p:cNvSpPr>
              <p:nvPr/>
            </p:nvSpPr>
            <p:spPr bwMode="auto">
              <a:xfrm>
                <a:off x="13428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0" name="Oval 1520"/>
              <p:cNvSpPr>
                <a:spLocks noChangeArrowheads="1"/>
              </p:cNvSpPr>
              <p:nvPr/>
            </p:nvSpPr>
            <p:spPr bwMode="auto">
              <a:xfrm>
                <a:off x="13428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1" name="Oval 1521"/>
              <p:cNvSpPr>
                <a:spLocks noChangeArrowheads="1"/>
              </p:cNvSpPr>
              <p:nvPr/>
            </p:nvSpPr>
            <p:spPr bwMode="auto">
              <a:xfrm>
                <a:off x="13558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2" name="Freeform 1522"/>
              <p:cNvSpPr>
                <a:spLocks/>
              </p:cNvSpPr>
              <p:nvPr/>
            </p:nvSpPr>
            <p:spPr bwMode="auto">
              <a:xfrm>
                <a:off x="13539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0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3" name="Freeform 1523"/>
              <p:cNvSpPr>
                <a:spLocks/>
              </p:cNvSpPr>
              <p:nvPr/>
            </p:nvSpPr>
            <p:spPr bwMode="auto">
              <a:xfrm>
                <a:off x="1321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4" name="Oval 1524"/>
              <p:cNvSpPr>
                <a:spLocks noChangeArrowheads="1"/>
              </p:cNvSpPr>
              <p:nvPr/>
            </p:nvSpPr>
            <p:spPr bwMode="auto">
              <a:xfrm>
                <a:off x="1316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5" name="Oval 1525"/>
              <p:cNvSpPr>
                <a:spLocks noChangeArrowheads="1"/>
              </p:cNvSpPr>
              <p:nvPr/>
            </p:nvSpPr>
            <p:spPr bwMode="auto">
              <a:xfrm>
                <a:off x="13362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6" name="Freeform 1526"/>
              <p:cNvSpPr>
                <a:spLocks/>
              </p:cNvSpPr>
              <p:nvPr/>
            </p:nvSpPr>
            <p:spPr bwMode="auto">
              <a:xfrm>
                <a:off x="13151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0 w 22"/>
                  <a:gd name="T17" fmla="*/ 44 h 46"/>
                  <a:gd name="T18" fmla="*/ 10 w 22"/>
                  <a:gd name="T19" fmla="*/ 23 h 46"/>
                  <a:gd name="T20" fmla="*/ 11 w 22"/>
                  <a:gd name="T21" fmla="*/ 23 h 46"/>
                  <a:gd name="T22" fmla="*/ 11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20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7" name="Freeform 1527"/>
              <p:cNvSpPr>
                <a:spLocks/>
              </p:cNvSpPr>
              <p:nvPr/>
            </p:nvSpPr>
            <p:spPr bwMode="auto">
              <a:xfrm>
                <a:off x="13146" y="1296"/>
                <a:ext cx="64" cy="111"/>
              </a:xfrm>
              <a:custGeom>
                <a:avLst/>
                <a:gdLst>
                  <a:gd name="T0" fmla="*/ 26 w 27"/>
                  <a:gd name="T1" fmla="*/ 18 h 47"/>
                  <a:gd name="T2" fmla="*/ 22 w 27"/>
                  <a:gd name="T3" fmla="*/ 4 h 47"/>
                  <a:gd name="T4" fmla="*/ 17 w 27"/>
                  <a:gd name="T5" fmla="*/ 0 h 47"/>
                  <a:gd name="T6" fmla="*/ 9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3 w 27"/>
                  <a:gd name="T15" fmla="*/ 19 h 47"/>
                  <a:gd name="T16" fmla="*/ 7 w 27"/>
                  <a:gd name="T17" fmla="*/ 6 h 47"/>
                  <a:gd name="T18" fmla="*/ 8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0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4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6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6" y="18"/>
                    </a:moveTo>
                    <a:cubicBezTo>
                      <a:pt x="26" y="18"/>
                      <a:pt x="24" y="10"/>
                      <a:pt x="22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8" name="Freeform 1528"/>
              <p:cNvSpPr>
                <a:spLocks/>
              </p:cNvSpPr>
              <p:nvPr/>
            </p:nvSpPr>
            <p:spPr bwMode="auto">
              <a:xfrm>
                <a:off x="13412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5 w 23"/>
                  <a:gd name="T7" fmla="*/ 20 h 46"/>
                  <a:gd name="T8" fmla="*/ 5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7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5" y="22"/>
                      <a:pt x="5" y="20"/>
                    </a:cubicBezTo>
                    <a:cubicBezTo>
                      <a:pt x="5" y="19"/>
                      <a:pt x="5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7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69" name="Oval 1529"/>
              <p:cNvSpPr>
                <a:spLocks noChangeArrowheads="1"/>
              </p:cNvSpPr>
              <p:nvPr/>
            </p:nvSpPr>
            <p:spPr bwMode="auto">
              <a:xfrm>
                <a:off x="13232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0" name="Freeform 1530"/>
              <p:cNvSpPr>
                <a:spLocks/>
              </p:cNvSpPr>
              <p:nvPr/>
            </p:nvSpPr>
            <p:spPr bwMode="auto">
              <a:xfrm>
                <a:off x="13281" y="1443"/>
                <a:ext cx="55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7 w 23"/>
                  <a:gd name="T31" fmla="*/ 44 h 46"/>
                  <a:gd name="T32" fmla="*/ 17 w 23"/>
                  <a:gd name="T33" fmla="*/ 7 h 46"/>
                  <a:gd name="T34" fmla="*/ 18 w 23"/>
                  <a:gd name="T35" fmla="*/ 7 h 46"/>
                  <a:gd name="T36" fmla="*/ 18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1" name="Freeform 1531"/>
              <p:cNvSpPr>
                <a:spLocks/>
              </p:cNvSpPr>
              <p:nvPr/>
            </p:nvSpPr>
            <p:spPr bwMode="auto">
              <a:xfrm>
                <a:off x="13277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2" name="Oval 1532"/>
              <p:cNvSpPr>
                <a:spLocks noChangeArrowheads="1"/>
              </p:cNvSpPr>
              <p:nvPr/>
            </p:nvSpPr>
            <p:spPr bwMode="auto">
              <a:xfrm>
                <a:off x="13298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3" name="Freeform 1533"/>
              <p:cNvSpPr>
                <a:spLocks/>
              </p:cNvSpPr>
              <p:nvPr/>
            </p:nvSpPr>
            <p:spPr bwMode="auto">
              <a:xfrm>
                <a:off x="13281" y="1147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8 w 23"/>
                  <a:gd name="T27" fmla="*/ 8 h 47"/>
                  <a:gd name="T28" fmla="*/ 18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7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4" name="Oval 1534"/>
              <p:cNvSpPr>
                <a:spLocks noChangeArrowheads="1"/>
              </p:cNvSpPr>
              <p:nvPr/>
            </p:nvSpPr>
            <p:spPr bwMode="auto">
              <a:xfrm>
                <a:off x="1329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5" name="Oval 1535"/>
              <p:cNvSpPr>
                <a:spLocks noChangeArrowheads="1"/>
              </p:cNvSpPr>
              <p:nvPr/>
            </p:nvSpPr>
            <p:spPr bwMode="auto">
              <a:xfrm>
                <a:off x="13298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6" name="Freeform 1536"/>
              <p:cNvSpPr>
                <a:spLocks/>
              </p:cNvSpPr>
              <p:nvPr/>
            </p:nvSpPr>
            <p:spPr bwMode="auto">
              <a:xfrm>
                <a:off x="1282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2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8 w 27"/>
                  <a:gd name="T43" fmla="*/ 7 h 47"/>
                  <a:gd name="T44" fmla="*/ 20 w 27"/>
                  <a:gd name="T45" fmla="*/ 7 h 47"/>
                  <a:gd name="T46" fmla="*/ 23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2" y="3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4" y="5"/>
                    </a:cubicBezTo>
                    <a:cubicBezTo>
                      <a:pt x="3" y="11"/>
                      <a:pt x="1" y="18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3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7" name="Oval 1537"/>
              <p:cNvSpPr>
                <a:spLocks noChangeArrowheads="1"/>
              </p:cNvSpPr>
              <p:nvPr/>
            </p:nvSpPr>
            <p:spPr bwMode="auto">
              <a:xfrm>
                <a:off x="12711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8" name="Oval 1538"/>
              <p:cNvSpPr>
                <a:spLocks noChangeArrowheads="1"/>
              </p:cNvSpPr>
              <p:nvPr/>
            </p:nvSpPr>
            <p:spPr bwMode="auto">
              <a:xfrm>
                <a:off x="12775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79" name="Freeform 1539"/>
              <p:cNvSpPr>
                <a:spLocks/>
              </p:cNvSpPr>
              <p:nvPr/>
            </p:nvSpPr>
            <p:spPr bwMode="auto">
              <a:xfrm>
                <a:off x="12628" y="1147"/>
                <a:ext cx="55" cy="111"/>
              </a:xfrm>
              <a:custGeom>
                <a:avLst/>
                <a:gdLst>
                  <a:gd name="T0" fmla="*/ 17 w 23"/>
                  <a:gd name="T1" fmla="*/ 0 h 47"/>
                  <a:gd name="T2" fmla="*/ 6 w 23"/>
                  <a:gd name="T3" fmla="*/ 0 h 47"/>
                  <a:gd name="T4" fmla="*/ 0 w 23"/>
                  <a:gd name="T5" fmla="*/ 7 h 47"/>
                  <a:gd name="T6" fmla="*/ 0 w 23"/>
                  <a:gd name="T7" fmla="*/ 21 h 47"/>
                  <a:gd name="T8" fmla="*/ 2 w 23"/>
                  <a:gd name="T9" fmla="*/ 23 h 47"/>
                  <a:gd name="T10" fmla="*/ 4 w 23"/>
                  <a:gd name="T11" fmla="*/ 21 h 47"/>
                  <a:gd name="T12" fmla="*/ 4 w 23"/>
                  <a:gd name="T13" fmla="*/ 8 h 47"/>
                  <a:gd name="T14" fmla="*/ 5 w 23"/>
                  <a:gd name="T15" fmla="*/ 8 h 47"/>
                  <a:gd name="T16" fmla="*/ 5 w 23"/>
                  <a:gd name="T17" fmla="*/ 44 h 47"/>
                  <a:gd name="T18" fmla="*/ 8 w 23"/>
                  <a:gd name="T19" fmla="*/ 47 h 47"/>
                  <a:gd name="T20" fmla="*/ 11 w 23"/>
                  <a:gd name="T21" fmla="*/ 44 h 47"/>
                  <a:gd name="T22" fmla="*/ 11 w 23"/>
                  <a:gd name="T23" fmla="*/ 23 h 47"/>
                  <a:gd name="T24" fmla="*/ 12 w 23"/>
                  <a:gd name="T25" fmla="*/ 23 h 47"/>
                  <a:gd name="T26" fmla="*/ 12 w 23"/>
                  <a:gd name="T27" fmla="*/ 44 h 47"/>
                  <a:gd name="T28" fmla="*/ 15 w 23"/>
                  <a:gd name="T29" fmla="*/ 47 h 47"/>
                  <a:gd name="T30" fmla="*/ 18 w 23"/>
                  <a:gd name="T31" fmla="*/ 44 h 47"/>
                  <a:gd name="T32" fmla="*/ 18 w 23"/>
                  <a:gd name="T33" fmla="*/ 8 h 47"/>
                  <a:gd name="T34" fmla="*/ 19 w 23"/>
                  <a:gd name="T35" fmla="*/ 8 h 47"/>
                  <a:gd name="T36" fmla="*/ 19 w 23"/>
                  <a:gd name="T37" fmla="*/ 21 h 47"/>
                  <a:gd name="T38" fmla="*/ 21 w 23"/>
                  <a:gd name="T39" fmla="*/ 23 h 47"/>
                  <a:gd name="T40" fmla="*/ 23 w 23"/>
                  <a:gd name="T41" fmla="*/ 21 h 47"/>
                  <a:gd name="T42" fmla="*/ 23 w 23"/>
                  <a:gd name="T43" fmla="*/ 7 h 47"/>
                  <a:gd name="T44" fmla="*/ 17 w 2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0" name="Oval 1540"/>
              <p:cNvSpPr>
                <a:spLocks noChangeArrowheads="1"/>
              </p:cNvSpPr>
              <p:nvPr/>
            </p:nvSpPr>
            <p:spPr bwMode="auto">
              <a:xfrm>
                <a:off x="12775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1" name="Oval 1541"/>
              <p:cNvSpPr>
                <a:spLocks noChangeArrowheads="1"/>
              </p:cNvSpPr>
              <p:nvPr/>
            </p:nvSpPr>
            <p:spPr bwMode="auto">
              <a:xfrm>
                <a:off x="12841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2" name="Freeform 1542"/>
              <p:cNvSpPr>
                <a:spLocks/>
              </p:cNvSpPr>
              <p:nvPr/>
            </p:nvSpPr>
            <p:spPr bwMode="auto">
              <a:xfrm>
                <a:off x="12761" y="1147"/>
                <a:ext cx="52" cy="111"/>
              </a:xfrm>
              <a:custGeom>
                <a:avLst/>
                <a:gdLst>
                  <a:gd name="T0" fmla="*/ 20 w 22"/>
                  <a:gd name="T1" fmla="*/ 23 h 47"/>
                  <a:gd name="T2" fmla="*/ 22 w 22"/>
                  <a:gd name="T3" fmla="*/ 21 h 47"/>
                  <a:gd name="T4" fmla="*/ 22 w 22"/>
                  <a:gd name="T5" fmla="*/ 7 h 47"/>
                  <a:gd name="T6" fmla="*/ 16 w 22"/>
                  <a:gd name="T7" fmla="*/ 0 h 47"/>
                  <a:gd name="T8" fmla="*/ 6 w 22"/>
                  <a:gd name="T9" fmla="*/ 0 h 47"/>
                  <a:gd name="T10" fmla="*/ 0 w 22"/>
                  <a:gd name="T11" fmla="*/ 7 h 47"/>
                  <a:gd name="T12" fmla="*/ 0 w 22"/>
                  <a:gd name="T13" fmla="*/ 21 h 47"/>
                  <a:gd name="T14" fmla="*/ 2 w 22"/>
                  <a:gd name="T15" fmla="*/ 23 h 47"/>
                  <a:gd name="T16" fmla="*/ 4 w 22"/>
                  <a:gd name="T17" fmla="*/ 21 h 47"/>
                  <a:gd name="T18" fmla="*/ 4 w 22"/>
                  <a:gd name="T19" fmla="*/ 8 h 47"/>
                  <a:gd name="T20" fmla="*/ 5 w 22"/>
                  <a:gd name="T21" fmla="*/ 8 h 47"/>
                  <a:gd name="T22" fmla="*/ 5 w 22"/>
                  <a:gd name="T23" fmla="*/ 44 h 47"/>
                  <a:gd name="T24" fmla="*/ 8 w 22"/>
                  <a:gd name="T25" fmla="*/ 47 h 47"/>
                  <a:gd name="T26" fmla="*/ 10 w 22"/>
                  <a:gd name="T27" fmla="*/ 44 h 47"/>
                  <a:gd name="T28" fmla="*/ 10 w 22"/>
                  <a:gd name="T29" fmla="*/ 23 h 47"/>
                  <a:gd name="T30" fmla="*/ 11 w 22"/>
                  <a:gd name="T31" fmla="*/ 23 h 47"/>
                  <a:gd name="T32" fmla="*/ 11 w 22"/>
                  <a:gd name="T33" fmla="*/ 44 h 47"/>
                  <a:gd name="T34" fmla="*/ 14 w 22"/>
                  <a:gd name="T35" fmla="*/ 47 h 47"/>
                  <a:gd name="T36" fmla="*/ 17 w 22"/>
                  <a:gd name="T37" fmla="*/ 44 h 47"/>
                  <a:gd name="T38" fmla="*/ 17 w 22"/>
                  <a:gd name="T39" fmla="*/ 8 h 47"/>
                  <a:gd name="T40" fmla="*/ 18 w 22"/>
                  <a:gd name="T41" fmla="*/ 8 h 47"/>
                  <a:gd name="T42" fmla="*/ 18 w 22"/>
                  <a:gd name="T43" fmla="*/ 21 h 47"/>
                  <a:gd name="T44" fmla="*/ 20 w 22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20" y="23"/>
                    </a:move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3" name="Oval 1543"/>
              <p:cNvSpPr>
                <a:spLocks noChangeArrowheads="1"/>
              </p:cNvSpPr>
              <p:nvPr/>
            </p:nvSpPr>
            <p:spPr bwMode="auto">
              <a:xfrm>
                <a:off x="12645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4" name="Freeform 1544"/>
              <p:cNvSpPr>
                <a:spLocks/>
              </p:cNvSpPr>
              <p:nvPr/>
            </p:nvSpPr>
            <p:spPr bwMode="auto">
              <a:xfrm>
                <a:off x="13083" y="1147"/>
                <a:ext cx="63" cy="111"/>
              </a:xfrm>
              <a:custGeom>
                <a:avLst/>
                <a:gdLst>
                  <a:gd name="T0" fmla="*/ 17 w 27"/>
                  <a:gd name="T1" fmla="*/ 0 h 47"/>
                  <a:gd name="T2" fmla="*/ 10 w 27"/>
                  <a:gd name="T3" fmla="*/ 0 h 47"/>
                  <a:gd name="T4" fmla="*/ 4 w 27"/>
                  <a:gd name="T5" fmla="*/ 5 h 47"/>
                  <a:gd name="T6" fmla="*/ 0 w 27"/>
                  <a:gd name="T7" fmla="*/ 19 h 47"/>
                  <a:gd name="T8" fmla="*/ 1 w 27"/>
                  <a:gd name="T9" fmla="*/ 21 h 47"/>
                  <a:gd name="T10" fmla="*/ 4 w 27"/>
                  <a:gd name="T11" fmla="*/ 20 h 47"/>
                  <a:gd name="T12" fmla="*/ 8 w 27"/>
                  <a:gd name="T13" fmla="*/ 7 h 47"/>
                  <a:gd name="T14" fmla="*/ 9 w 27"/>
                  <a:gd name="T15" fmla="*/ 7 h 47"/>
                  <a:gd name="T16" fmla="*/ 2 w 27"/>
                  <a:gd name="T17" fmla="*/ 29 h 47"/>
                  <a:gd name="T18" fmla="*/ 8 w 27"/>
                  <a:gd name="T19" fmla="*/ 29 h 47"/>
                  <a:gd name="T20" fmla="*/ 8 w 27"/>
                  <a:gd name="T21" fmla="*/ 45 h 47"/>
                  <a:gd name="T22" fmla="*/ 11 w 27"/>
                  <a:gd name="T23" fmla="*/ 47 h 47"/>
                  <a:gd name="T24" fmla="*/ 13 w 27"/>
                  <a:gd name="T25" fmla="*/ 45 h 47"/>
                  <a:gd name="T26" fmla="*/ 13 w 27"/>
                  <a:gd name="T27" fmla="*/ 29 h 47"/>
                  <a:gd name="T28" fmla="*/ 14 w 27"/>
                  <a:gd name="T29" fmla="*/ 29 h 47"/>
                  <a:gd name="T30" fmla="*/ 14 w 27"/>
                  <a:gd name="T31" fmla="*/ 45 h 47"/>
                  <a:gd name="T32" fmla="*/ 16 w 27"/>
                  <a:gd name="T33" fmla="*/ 47 h 47"/>
                  <a:gd name="T34" fmla="*/ 18 w 27"/>
                  <a:gd name="T35" fmla="*/ 45 h 47"/>
                  <a:gd name="T36" fmla="*/ 18 w 27"/>
                  <a:gd name="T37" fmla="*/ 29 h 47"/>
                  <a:gd name="T38" fmla="*/ 25 w 27"/>
                  <a:gd name="T39" fmla="*/ 29 h 47"/>
                  <a:gd name="T40" fmla="*/ 18 w 27"/>
                  <a:gd name="T41" fmla="*/ 7 h 47"/>
                  <a:gd name="T42" fmla="*/ 19 w 27"/>
                  <a:gd name="T43" fmla="*/ 7 h 47"/>
                  <a:gd name="T44" fmla="*/ 23 w 27"/>
                  <a:gd name="T45" fmla="*/ 20 h 47"/>
                  <a:gd name="T46" fmla="*/ 25 w 27"/>
                  <a:gd name="T47" fmla="*/ 21 h 47"/>
                  <a:gd name="T48" fmla="*/ 27 w 27"/>
                  <a:gd name="T49" fmla="*/ 19 h 47"/>
                  <a:gd name="T50" fmla="*/ 23 w 27"/>
                  <a:gd name="T51" fmla="*/ 5 h 47"/>
                  <a:gd name="T52" fmla="*/ 17 w 2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17" y="0"/>
                    </a:move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3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6" y="18"/>
                      <a:pt x="24" y="11"/>
                      <a:pt x="23" y="5"/>
                    </a:cubicBezTo>
                    <a:cubicBezTo>
                      <a:pt x="22" y="3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5" name="Oval 1545"/>
              <p:cNvSpPr>
                <a:spLocks noChangeArrowheads="1"/>
              </p:cNvSpPr>
              <p:nvPr/>
            </p:nvSpPr>
            <p:spPr bwMode="auto">
              <a:xfrm>
                <a:off x="12645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6" name="Freeform 1546"/>
              <p:cNvSpPr>
                <a:spLocks/>
              </p:cNvSpPr>
              <p:nvPr/>
            </p:nvSpPr>
            <p:spPr bwMode="auto">
              <a:xfrm>
                <a:off x="12628" y="1443"/>
                <a:ext cx="55" cy="109"/>
              </a:xfrm>
              <a:custGeom>
                <a:avLst/>
                <a:gdLst>
                  <a:gd name="T0" fmla="*/ 17 w 23"/>
                  <a:gd name="T1" fmla="*/ 0 h 46"/>
                  <a:gd name="T2" fmla="*/ 6 w 23"/>
                  <a:gd name="T3" fmla="*/ 0 h 46"/>
                  <a:gd name="T4" fmla="*/ 0 w 23"/>
                  <a:gd name="T5" fmla="*/ 6 h 46"/>
                  <a:gd name="T6" fmla="*/ 0 w 23"/>
                  <a:gd name="T7" fmla="*/ 20 h 46"/>
                  <a:gd name="T8" fmla="*/ 2 w 23"/>
                  <a:gd name="T9" fmla="*/ 23 h 46"/>
                  <a:gd name="T10" fmla="*/ 4 w 23"/>
                  <a:gd name="T11" fmla="*/ 20 h 46"/>
                  <a:gd name="T12" fmla="*/ 4 w 23"/>
                  <a:gd name="T13" fmla="*/ 7 h 46"/>
                  <a:gd name="T14" fmla="*/ 5 w 23"/>
                  <a:gd name="T15" fmla="*/ 7 h 46"/>
                  <a:gd name="T16" fmla="*/ 5 w 23"/>
                  <a:gd name="T17" fmla="*/ 44 h 46"/>
                  <a:gd name="T18" fmla="*/ 8 w 23"/>
                  <a:gd name="T19" fmla="*/ 46 h 46"/>
                  <a:gd name="T20" fmla="*/ 11 w 23"/>
                  <a:gd name="T21" fmla="*/ 44 h 46"/>
                  <a:gd name="T22" fmla="*/ 11 w 23"/>
                  <a:gd name="T23" fmla="*/ 23 h 46"/>
                  <a:gd name="T24" fmla="*/ 12 w 23"/>
                  <a:gd name="T25" fmla="*/ 23 h 46"/>
                  <a:gd name="T26" fmla="*/ 12 w 23"/>
                  <a:gd name="T27" fmla="*/ 44 h 46"/>
                  <a:gd name="T28" fmla="*/ 15 w 23"/>
                  <a:gd name="T29" fmla="*/ 46 h 46"/>
                  <a:gd name="T30" fmla="*/ 18 w 23"/>
                  <a:gd name="T31" fmla="*/ 44 h 46"/>
                  <a:gd name="T32" fmla="*/ 18 w 23"/>
                  <a:gd name="T33" fmla="*/ 7 h 46"/>
                  <a:gd name="T34" fmla="*/ 19 w 23"/>
                  <a:gd name="T35" fmla="*/ 7 h 46"/>
                  <a:gd name="T36" fmla="*/ 19 w 23"/>
                  <a:gd name="T37" fmla="*/ 20 h 46"/>
                  <a:gd name="T38" fmla="*/ 21 w 23"/>
                  <a:gd name="T39" fmla="*/ 23 h 46"/>
                  <a:gd name="T40" fmla="*/ 23 w 23"/>
                  <a:gd name="T41" fmla="*/ 20 h 46"/>
                  <a:gd name="T42" fmla="*/ 23 w 23"/>
                  <a:gd name="T43" fmla="*/ 6 h 46"/>
                  <a:gd name="T44" fmla="*/ 17 w 23"/>
                  <a:gd name="T4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17" y="0"/>
                    </a:move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7" name="Oval 1547"/>
              <p:cNvSpPr>
                <a:spLocks noChangeArrowheads="1"/>
              </p:cNvSpPr>
              <p:nvPr/>
            </p:nvSpPr>
            <p:spPr bwMode="auto">
              <a:xfrm>
                <a:off x="12645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8" name="Freeform 1548"/>
              <p:cNvSpPr>
                <a:spLocks/>
              </p:cNvSpPr>
              <p:nvPr/>
            </p:nvSpPr>
            <p:spPr bwMode="auto">
              <a:xfrm>
                <a:off x="13087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89" name="Oval 1549"/>
              <p:cNvSpPr>
                <a:spLocks noChangeArrowheads="1"/>
              </p:cNvSpPr>
              <p:nvPr/>
            </p:nvSpPr>
            <p:spPr bwMode="auto">
              <a:xfrm>
                <a:off x="13104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0" name="Oval 1550"/>
              <p:cNvSpPr>
                <a:spLocks noChangeArrowheads="1"/>
              </p:cNvSpPr>
              <p:nvPr/>
            </p:nvSpPr>
            <p:spPr bwMode="auto">
              <a:xfrm>
                <a:off x="12907" y="11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1" name="Freeform 1551"/>
              <p:cNvSpPr>
                <a:spLocks/>
              </p:cNvSpPr>
              <p:nvPr/>
            </p:nvSpPr>
            <p:spPr bwMode="auto">
              <a:xfrm>
                <a:off x="12690" y="1443"/>
                <a:ext cx="64" cy="111"/>
              </a:xfrm>
              <a:custGeom>
                <a:avLst/>
                <a:gdLst>
                  <a:gd name="T0" fmla="*/ 22 w 27"/>
                  <a:gd name="T1" fmla="*/ 4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1 w 27"/>
                  <a:gd name="T11" fmla="*/ 20 h 47"/>
                  <a:gd name="T12" fmla="*/ 4 w 27"/>
                  <a:gd name="T13" fmla="*/ 19 h 47"/>
                  <a:gd name="T14" fmla="*/ 7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8 w 27"/>
                  <a:gd name="T21" fmla="*/ 28 h 47"/>
                  <a:gd name="T22" fmla="*/ 8 w 27"/>
                  <a:gd name="T23" fmla="*/ 44 h 47"/>
                  <a:gd name="T24" fmla="*/ 10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8 w 27"/>
                  <a:gd name="T37" fmla="*/ 44 h 47"/>
                  <a:gd name="T38" fmla="*/ 18 w 27"/>
                  <a:gd name="T39" fmla="*/ 28 h 47"/>
                  <a:gd name="T40" fmla="*/ 24 w 27"/>
                  <a:gd name="T41" fmla="*/ 28 h 47"/>
                  <a:gd name="T42" fmla="*/ 18 w 27"/>
                  <a:gd name="T43" fmla="*/ 6 h 47"/>
                  <a:gd name="T44" fmla="*/ 19 w 27"/>
                  <a:gd name="T45" fmla="*/ 6 h 47"/>
                  <a:gd name="T46" fmla="*/ 23 w 27"/>
                  <a:gd name="T47" fmla="*/ 19 h 47"/>
                  <a:gd name="T48" fmla="*/ 25 w 27"/>
                  <a:gd name="T49" fmla="*/ 20 h 47"/>
                  <a:gd name="T50" fmla="*/ 26 w 27"/>
                  <a:gd name="T51" fmla="*/ 18 h 47"/>
                  <a:gd name="T52" fmla="*/ 22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4"/>
                    </a:move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2" name="Oval 1552"/>
              <p:cNvSpPr>
                <a:spLocks noChangeArrowheads="1"/>
              </p:cNvSpPr>
              <p:nvPr/>
            </p:nvSpPr>
            <p:spPr bwMode="auto">
              <a:xfrm>
                <a:off x="13104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3" name="Freeform 1553"/>
              <p:cNvSpPr>
                <a:spLocks/>
              </p:cNvSpPr>
              <p:nvPr/>
            </p:nvSpPr>
            <p:spPr bwMode="auto">
              <a:xfrm>
                <a:off x="13021" y="1147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7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7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6 w 23"/>
                  <a:gd name="T21" fmla="*/ 8 h 47"/>
                  <a:gd name="T22" fmla="*/ 6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8 w 23"/>
                  <a:gd name="T37" fmla="*/ 44 h 47"/>
                  <a:gd name="T38" fmla="*/ 18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6" y="8"/>
                      <a:pt x="6" y="42"/>
                      <a:pt x="6" y="44"/>
                    </a:cubicBezTo>
                    <a:cubicBezTo>
                      <a:pt x="6" y="46"/>
                      <a:pt x="7" y="47"/>
                      <a:pt x="8" y="47"/>
                    </a:cubicBezTo>
                    <a:cubicBezTo>
                      <a:pt x="10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8" y="46"/>
                      <a:pt x="18" y="44"/>
                    </a:cubicBezTo>
                    <a:cubicBezTo>
                      <a:pt x="18" y="42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4" name="Oval 1554"/>
              <p:cNvSpPr>
                <a:spLocks noChangeArrowheads="1"/>
              </p:cNvSpPr>
              <p:nvPr/>
            </p:nvSpPr>
            <p:spPr bwMode="auto">
              <a:xfrm>
                <a:off x="13104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5" name="Oval 1555"/>
              <p:cNvSpPr>
                <a:spLocks noChangeArrowheads="1"/>
              </p:cNvSpPr>
              <p:nvPr/>
            </p:nvSpPr>
            <p:spPr bwMode="auto">
              <a:xfrm>
                <a:off x="12907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6" name="Freeform 1556"/>
              <p:cNvSpPr>
                <a:spLocks/>
              </p:cNvSpPr>
              <p:nvPr/>
            </p:nvSpPr>
            <p:spPr bwMode="auto">
              <a:xfrm>
                <a:off x="12891" y="1147"/>
                <a:ext cx="54" cy="111"/>
              </a:xfrm>
              <a:custGeom>
                <a:avLst/>
                <a:gdLst>
                  <a:gd name="T0" fmla="*/ 21 w 23"/>
                  <a:gd name="T1" fmla="*/ 23 h 47"/>
                  <a:gd name="T2" fmla="*/ 23 w 23"/>
                  <a:gd name="T3" fmla="*/ 21 h 47"/>
                  <a:gd name="T4" fmla="*/ 23 w 23"/>
                  <a:gd name="T5" fmla="*/ 7 h 47"/>
                  <a:gd name="T6" fmla="*/ 17 w 23"/>
                  <a:gd name="T7" fmla="*/ 0 h 47"/>
                  <a:gd name="T8" fmla="*/ 6 w 23"/>
                  <a:gd name="T9" fmla="*/ 0 h 47"/>
                  <a:gd name="T10" fmla="*/ 0 w 23"/>
                  <a:gd name="T11" fmla="*/ 7 h 47"/>
                  <a:gd name="T12" fmla="*/ 0 w 23"/>
                  <a:gd name="T13" fmla="*/ 21 h 47"/>
                  <a:gd name="T14" fmla="*/ 2 w 23"/>
                  <a:gd name="T15" fmla="*/ 23 h 47"/>
                  <a:gd name="T16" fmla="*/ 4 w 23"/>
                  <a:gd name="T17" fmla="*/ 21 h 47"/>
                  <a:gd name="T18" fmla="*/ 4 w 23"/>
                  <a:gd name="T19" fmla="*/ 8 h 47"/>
                  <a:gd name="T20" fmla="*/ 5 w 23"/>
                  <a:gd name="T21" fmla="*/ 8 h 47"/>
                  <a:gd name="T22" fmla="*/ 5 w 23"/>
                  <a:gd name="T23" fmla="*/ 44 h 47"/>
                  <a:gd name="T24" fmla="*/ 8 w 23"/>
                  <a:gd name="T25" fmla="*/ 47 h 47"/>
                  <a:gd name="T26" fmla="*/ 11 w 23"/>
                  <a:gd name="T27" fmla="*/ 44 h 47"/>
                  <a:gd name="T28" fmla="*/ 11 w 23"/>
                  <a:gd name="T29" fmla="*/ 23 h 47"/>
                  <a:gd name="T30" fmla="*/ 12 w 23"/>
                  <a:gd name="T31" fmla="*/ 23 h 47"/>
                  <a:gd name="T32" fmla="*/ 12 w 23"/>
                  <a:gd name="T33" fmla="*/ 44 h 47"/>
                  <a:gd name="T34" fmla="*/ 15 w 23"/>
                  <a:gd name="T35" fmla="*/ 47 h 47"/>
                  <a:gd name="T36" fmla="*/ 17 w 23"/>
                  <a:gd name="T37" fmla="*/ 44 h 47"/>
                  <a:gd name="T38" fmla="*/ 17 w 23"/>
                  <a:gd name="T39" fmla="*/ 8 h 47"/>
                  <a:gd name="T40" fmla="*/ 19 w 23"/>
                  <a:gd name="T41" fmla="*/ 8 h 47"/>
                  <a:gd name="T42" fmla="*/ 19 w 23"/>
                  <a:gd name="T43" fmla="*/ 21 h 47"/>
                  <a:gd name="T44" fmla="*/ 21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1" y="23"/>
                    </a:move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7" name="Oval 1557"/>
              <p:cNvSpPr>
                <a:spLocks noChangeArrowheads="1"/>
              </p:cNvSpPr>
              <p:nvPr/>
            </p:nvSpPr>
            <p:spPr bwMode="auto">
              <a:xfrm>
                <a:off x="12971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8" name="Oval 1558"/>
              <p:cNvSpPr>
                <a:spLocks noChangeArrowheads="1"/>
              </p:cNvSpPr>
              <p:nvPr/>
            </p:nvSpPr>
            <p:spPr bwMode="auto">
              <a:xfrm>
                <a:off x="13038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599" name="Oval 1559"/>
              <p:cNvSpPr>
                <a:spLocks noChangeArrowheads="1"/>
              </p:cNvSpPr>
              <p:nvPr/>
            </p:nvSpPr>
            <p:spPr bwMode="auto">
              <a:xfrm>
                <a:off x="13038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0" name="Freeform 1560"/>
              <p:cNvSpPr>
                <a:spLocks/>
              </p:cNvSpPr>
              <p:nvPr/>
            </p:nvSpPr>
            <p:spPr bwMode="auto">
              <a:xfrm>
                <a:off x="12623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1" y="18"/>
                      <a:pt x="0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1" name="Freeform 1561"/>
              <p:cNvSpPr>
                <a:spLocks/>
              </p:cNvSpPr>
              <p:nvPr/>
            </p:nvSpPr>
            <p:spPr bwMode="auto">
              <a:xfrm>
                <a:off x="1295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4 w 27"/>
                  <a:gd name="T27" fmla="*/ 44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2" name="Freeform 1562"/>
              <p:cNvSpPr>
                <a:spLocks/>
              </p:cNvSpPr>
              <p:nvPr/>
            </p:nvSpPr>
            <p:spPr bwMode="auto">
              <a:xfrm>
                <a:off x="12957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3" name="Freeform 1563"/>
              <p:cNvSpPr>
                <a:spLocks/>
              </p:cNvSpPr>
              <p:nvPr/>
            </p:nvSpPr>
            <p:spPr bwMode="auto">
              <a:xfrm>
                <a:off x="1288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4" name="Freeform 1564"/>
              <p:cNvSpPr>
                <a:spLocks/>
              </p:cNvSpPr>
              <p:nvPr/>
            </p:nvSpPr>
            <p:spPr bwMode="auto">
              <a:xfrm>
                <a:off x="12694" y="1296"/>
                <a:ext cx="55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5 w 23"/>
                  <a:gd name="T11" fmla="*/ 7 h 47"/>
                  <a:gd name="T12" fmla="*/ 5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7 w 23"/>
                  <a:gd name="T27" fmla="*/ 44 h 47"/>
                  <a:gd name="T28" fmla="*/ 17 w 23"/>
                  <a:gd name="T29" fmla="*/ 7 h 47"/>
                  <a:gd name="T30" fmla="*/ 18 w 23"/>
                  <a:gd name="T31" fmla="*/ 7 h 47"/>
                  <a:gd name="T32" fmla="*/ 18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6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5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5" name="Oval 1565"/>
              <p:cNvSpPr>
                <a:spLocks noChangeArrowheads="1"/>
              </p:cNvSpPr>
              <p:nvPr/>
            </p:nvSpPr>
            <p:spPr bwMode="auto">
              <a:xfrm>
                <a:off x="12971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6" name="Freeform 1566"/>
              <p:cNvSpPr>
                <a:spLocks/>
              </p:cNvSpPr>
              <p:nvPr/>
            </p:nvSpPr>
            <p:spPr bwMode="auto">
              <a:xfrm>
                <a:off x="13021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6 w 23"/>
                  <a:gd name="T11" fmla="*/ 7 h 46"/>
                  <a:gd name="T12" fmla="*/ 6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8 w 23"/>
                  <a:gd name="T27" fmla="*/ 44 h 46"/>
                  <a:gd name="T28" fmla="*/ 18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1"/>
                      <a:pt x="6" y="44"/>
                    </a:cubicBezTo>
                    <a:cubicBezTo>
                      <a:pt x="6" y="45"/>
                      <a:pt x="7" y="46"/>
                      <a:pt x="8" y="46"/>
                    </a:cubicBezTo>
                    <a:cubicBezTo>
                      <a:pt x="10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8" y="45"/>
                      <a:pt x="18" y="44"/>
                    </a:cubicBezTo>
                    <a:cubicBezTo>
                      <a:pt x="18" y="41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7" name="Oval 1567"/>
              <p:cNvSpPr>
                <a:spLocks noChangeArrowheads="1"/>
              </p:cNvSpPr>
              <p:nvPr/>
            </p:nvSpPr>
            <p:spPr bwMode="auto">
              <a:xfrm>
                <a:off x="12971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8" name="Oval 1568"/>
              <p:cNvSpPr>
                <a:spLocks noChangeArrowheads="1"/>
              </p:cNvSpPr>
              <p:nvPr/>
            </p:nvSpPr>
            <p:spPr bwMode="auto">
              <a:xfrm>
                <a:off x="13038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09" name="Freeform 1569"/>
              <p:cNvSpPr>
                <a:spLocks/>
              </p:cNvSpPr>
              <p:nvPr/>
            </p:nvSpPr>
            <p:spPr bwMode="auto">
              <a:xfrm>
                <a:off x="1301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8 w 27"/>
                  <a:gd name="T5" fmla="*/ 0 h 47"/>
                  <a:gd name="T6" fmla="*/ 10 w 27"/>
                  <a:gd name="T7" fmla="*/ 0 h 47"/>
                  <a:gd name="T8" fmla="*/ 5 w 27"/>
                  <a:gd name="T9" fmla="*/ 4 h 47"/>
                  <a:gd name="T10" fmla="*/ 1 w 27"/>
                  <a:gd name="T11" fmla="*/ 18 h 47"/>
                  <a:gd name="T12" fmla="*/ 2 w 27"/>
                  <a:gd name="T13" fmla="*/ 21 h 47"/>
                  <a:gd name="T14" fmla="*/ 4 w 27"/>
                  <a:gd name="T15" fmla="*/ 19 h 47"/>
                  <a:gd name="T16" fmla="*/ 8 w 27"/>
                  <a:gd name="T17" fmla="*/ 6 h 47"/>
                  <a:gd name="T18" fmla="*/ 9 w 27"/>
                  <a:gd name="T19" fmla="*/ 6 h 47"/>
                  <a:gd name="T20" fmla="*/ 3 w 27"/>
                  <a:gd name="T21" fmla="*/ 28 h 47"/>
                  <a:gd name="T22" fmla="*/ 9 w 27"/>
                  <a:gd name="T23" fmla="*/ 28 h 47"/>
                  <a:gd name="T24" fmla="*/ 9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7 w 27"/>
                  <a:gd name="T37" fmla="*/ 47 h 47"/>
                  <a:gd name="T38" fmla="*/ 19 w 27"/>
                  <a:gd name="T39" fmla="*/ 45 h 47"/>
                  <a:gd name="T40" fmla="*/ 19 w 27"/>
                  <a:gd name="T41" fmla="*/ 28 h 47"/>
                  <a:gd name="T42" fmla="*/ 25 w 27"/>
                  <a:gd name="T43" fmla="*/ 28 h 47"/>
                  <a:gd name="T44" fmla="*/ 19 w 27"/>
                  <a:gd name="T45" fmla="*/ 6 h 47"/>
                  <a:gd name="T46" fmla="*/ 20 w 27"/>
                  <a:gd name="T47" fmla="*/ 6 h 47"/>
                  <a:gd name="T48" fmla="*/ 23 w 27"/>
                  <a:gd name="T49" fmla="*/ 19 h 47"/>
                  <a:gd name="T50" fmla="*/ 26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0" name="Freeform 1570"/>
              <p:cNvSpPr>
                <a:spLocks/>
              </p:cNvSpPr>
              <p:nvPr/>
            </p:nvSpPr>
            <p:spPr bwMode="auto">
              <a:xfrm>
                <a:off x="12891" y="1443"/>
                <a:ext cx="54" cy="109"/>
              </a:xfrm>
              <a:custGeom>
                <a:avLst/>
                <a:gdLst>
                  <a:gd name="T0" fmla="*/ 0 w 23"/>
                  <a:gd name="T1" fmla="*/ 6 h 46"/>
                  <a:gd name="T2" fmla="*/ 0 w 23"/>
                  <a:gd name="T3" fmla="*/ 20 h 46"/>
                  <a:gd name="T4" fmla="*/ 2 w 23"/>
                  <a:gd name="T5" fmla="*/ 23 h 46"/>
                  <a:gd name="T6" fmla="*/ 4 w 23"/>
                  <a:gd name="T7" fmla="*/ 20 h 46"/>
                  <a:gd name="T8" fmla="*/ 4 w 23"/>
                  <a:gd name="T9" fmla="*/ 7 h 46"/>
                  <a:gd name="T10" fmla="*/ 5 w 23"/>
                  <a:gd name="T11" fmla="*/ 7 h 46"/>
                  <a:gd name="T12" fmla="*/ 5 w 23"/>
                  <a:gd name="T13" fmla="*/ 44 h 46"/>
                  <a:gd name="T14" fmla="*/ 8 w 23"/>
                  <a:gd name="T15" fmla="*/ 46 h 46"/>
                  <a:gd name="T16" fmla="*/ 11 w 23"/>
                  <a:gd name="T17" fmla="*/ 44 h 46"/>
                  <a:gd name="T18" fmla="*/ 11 w 23"/>
                  <a:gd name="T19" fmla="*/ 23 h 46"/>
                  <a:gd name="T20" fmla="*/ 12 w 23"/>
                  <a:gd name="T21" fmla="*/ 23 h 46"/>
                  <a:gd name="T22" fmla="*/ 12 w 23"/>
                  <a:gd name="T23" fmla="*/ 44 h 46"/>
                  <a:gd name="T24" fmla="*/ 15 w 23"/>
                  <a:gd name="T25" fmla="*/ 46 h 46"/>
                  <a:gd name="T26" fmla="*/ 17 w 23"/>
                  <a:gd name="T27" fmla="*/ 44 h 46"/>
                  <a:gd name="T28" fmla="*/ 17 w 23"/>
                  <a:gd name="T29" fmla="*/ 7 h 46"/>
                  <a:gd name="T30" fmla="*/ 19 w 23"/>
                  <a:gd name="T31" fmla="*/ 7 h 46"/>
                  <a:gd name="T32" fmla="*/ 19 w 23"/>
                  <a:gd name="T33" fmla="*/ 20 h 46"/>
                  <a:gd name="T34" fmla="*/ 21 w 23"/>
                  <a:gd name="T35" fmla="*/ 23 h 46"/>
                  <a:gd name="T36" fmla="*/ 23 w 23"/>
                  <a:gd name="T37" fmla="*/ 20 h 46"/>
                  <a:gd name="T38" fmla="*/ 23 w 23"/>
                  <a:gd name="T39" fmla="*/ 6 h 46"/>
                  <a:gd name="T40" fmla="*/ 17 w 23"/>
                  <a:gd name="T41" fmla="*/ 0 h 46"/>
                  <a:gd name="T42" fmla="*/ 6 w 23"/>
                  <a:gd name="T43" fmla="*/ 0 h 46"/>
                  <a:gd name="T44" fmla="*/ 0 w 23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1" y="45"/>
                      <a:pt x="11" y="44"/>
                    </a:cubicBezTo>
                    <a:cubicBezTo>
                      <a:pt x="11" y="41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1"/>
                      <a:pt x="12" y="44"/>
                    </a:cubicBezTo>
                    <a:cubicBezTo>
                      <a:pt x="12" y="45"/>
                      <a:pt x="13" y="46"/>
                      <a:pt x="15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9" y="7"/>
                    </a:cubicBezTo>
                    <a:cubicBezTo>
                      <a:pt x="19" y="7"/>
                      <a:pt x="19" y="19"/>
                      <a:pt x="19" y="20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0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2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1" name="Freeform 1571"/>
              <p:cNvSpPr>
                <a:spLocks/>
              </p:cNvSpPr>
              <p:nvPr/>
            </p:nvSpPr>
            <p:spPr bwMode="auto">
              <a:xfrm>
                <a:off x="12950" y="1147"/>
                <a:ext cx="64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9 h 47"/>
                  <a:gd name="T30" fmla="*/ 15 w 27"/>
                  <a:gd name="T31" fmla="*/ 29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2" name="Oval 1572"/>
              <p:cNvSpPr>
                <a:spLocks noChangeArrowheads="1"/>
              </p:cNvSpPr>
              <p:nvPr/>
            </p:nvSpPr>
            <p:spPr bwMode="auto">
              <a:xfrm>
                <a:off x="12907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3" name="Freeform 1573"/>
              <p:cNvSpPr>
                <a:spLocks/>
              </p:cNvSpPr>
              <p:nvPr/>
            </p:nvSpPr>
            <p:spPr bwMode="auto">
              <a:xfrm>
                <a:off x="12761" y="1443"/>
                <a:ext cx="52" cy="109"/>
              </a:xfrm>
              <a:custGeom>
                <a:avLst/>
                <a:gdLst>
                  <a:gd name="T0" fmla="*/ 0 w 22"/>
                  <a:gd name="T1" fmla="*/ 6 h 46"/>
                  <a:gd name="T2" fmla="*/ 0 w 22"/>
                  <a:gd name="T3" fmla="*/ 20 h 46"/>
                  <a:gd name="T4" fmla="*/ 2 w 22"/>
                  <a:gd name="T5" fmla="*/ 23 h 46"/>
                  <a:gd name="T6" fmla="*/ 4 w 22"/>
                  <a:gd name="T7" fmla="*/ 20 h 46"/>
                  <a:gd name="T8" fmla="*/ 4 w 22"/>
                  <a:gd name="T9" fmla="*/ 7 h 46"/>
                  <a:gd name="T10" fmla="*/ 5 w 22"/>
                  <a:gd name="T11" fmla="*/ 7 h 46"/>
                  <a:gd name="T12" fmla="*/ 5 w 22"/>
                  <a:gd name="T13" fmla="*/ 44 h 46"/>
                  <a:gd name="T14" fmla="*/ 8 w 22"/>
                  <a:gd name="T15" fmla="*/ 46 h 46"/>
                  <a:gd name="T16" fmla="*/ 10 w 22"/>
                  <a:gd name="T17" fmla="*/ 44 h 46"/>
                  <a:gd name="T18" fmla="*/ 10 w 22"/>
                  <a:gd name="T19" fmla="*/ 23 h 46"/>
                  <a:gd name="T20" fmla="*/ 11 w 22"/>
                  <a:gd name="T21" fmla="*/ 23 h 46"/>
                  <a:gd name="T22" fmla="*/ 11 w 22"/>
                  <a:gd name="T23" fmla="*/ 44 h 46"/>
                  <a:gd name="T24" fmla="*/ 14 w 22"/>
                  <a:gd name="T25" fmla="*/ 46 h 46"/>
                  <a:gd name="T26" fmla="*/ 17 w 22"/>
                  <a:gd name="T27" fmla="*/ 44 h 46"/>
                  <a:gd name="T28" fmla="*/ 17 w 22"/>
                  <a:gd name="T29" fmla="*/ 7 h 46"/>
                  <a:gd name="T30" fmla="*/ 18 w 22"/>
                  <a:gd name="T31" fmla="*/ 7 h 46"/>
                  <a:gd name="T32" fmla="*/ 18 w 22"/>
                  <a:gd name="T33" fmla="*/ 20 h 46"/>
                  <a:gd name="T34" fmla="*/ 20 w 22"/>
                  <a:gd name="T35" fmla="*/ 23 h 46"/>
                  <a:gd name="T36" fmla="*/ 22 w 22"/>
                  <a:gd name="T37" fmla="*/ 20 h 46"/>
                  <a:gd name="T38" fmla="*/ 22 w 22"/>
                  <a:gd name="T39" fmla="*/ 6 h 46"/>
                  <a:gd name="T40" fmla="*/ 16 w 22"/>
                  <a:gd name="T41" fmla="*/ 0 h 46"/>
                  <a:gd name="T42" fmla="*/ 6 w 22"/>
                  <a:gd name="T43" fmla="*/ 0 h 46"/>
                  <a:gd name="T44" fmla="*/ 0 w 22"/>
                  <a:gd name="T4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6">
                    <a:moveTo>
                      <a:pt x="0" y="6"/>
                    </a:moveTo>
                    <a:cubicBezTo>
                      <a:pt x="0" y="8"/>
                      <a:pt x="0" y="19"/>
                      <a:pt x="0" y="20"/>
                    </a:cubicBez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1"/>
                      <a:pt x="5" y="44"/>
                    </a:cubicBezTo>
                    <a:cubicBezTo>
                      <a:pt x="5" y="45"/>
                      <a:pt x="6" y="46"/>
                      <a:pt x="8" y="46"/>
                    </a:cubicBezTo>
                    <a:cubicBezTo>
                      <a:pt x="9" y="46"/>
                      <a:pt x="10" y="45"/>
                      <a:pt x="10" y="44"/>
                    </a:cubicBezTo>
                    <a:cubicBezTo>
                      <a:pt x="10" y="41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1"/>
                      <a:pt x="11" y="44"/>
                    </a:cubicBezTo>
                    <a:cubicBezTo>
                      <a:pt x="11" y="45"/>
                      <a:pt x="13" y="46"/>
                      <a:pt x="14" y="46"/>
                    </a:cubicBezTo>
                    <a:cubicBezTo>
                      <a:pt x="16" y="46"/>
                      <a:pt x="17" y="45"/>
                      <a:pt x="17" y="44"/>
                    </a:cubicBezTo>
                    <a:cubicBezTo>
                      <a:pt x="17" y="41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0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0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2"/>
                      <a:pt x="19" y="0"/>
                      <a:pt x="16" y="0"/>
                    </a:cubicBezTo>
                    <a:cubicBezTo>
                      <a:pt x="14" y="0"/>
                      <a:pt x="7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4" name="Oval 1574"/>
              <p:cNvSpPr>
                <a:spLocks noChangeArrowheads="1"/>
              </p:cNvSpPr>
              <p:nvPr/>
            </p:nvSpPr>
            <p:spPr bwMode="auto">
              <a:xfrm>
                <a:off x="12775" y="1417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5" name="Freeform 1575"/>
              <p:cNvSpPr>
                <a:spLocks/>
              </p:cNvSpPr>
              <p:nvPr/>
            </p:nvSpPr>
            <p:spPr bwMode="auto">
              <a:xfrm>
                <a:off x="12690" y="1147"/>
                <a:ext cx="64" cy="111"/>
              </a:xfrm>
              <a:custGeom>
                <a:avLst/>
                <a:gdLst>
                  <a:gd name="T0" fmla="*/ 22 w 27"/>
                  <a:gd name="T1" fmla="*/ 5 h 47"/>
                  <a:gd name="T2" fmla="*/ 17 w 27"/>
                  <a:gd name="T3" fmla="*/ 0 h 47"/>
                  <a:gd name="T4" fmla="*/ 9 w 27"/>
                  <a:gd name="T5" fmla="*/ 0 h 47"/>
                  <a:gd name="T6" fmla="*/ 4 w 27"/>
                  <a:gd name="T7" fmla="*/ 5 h 47"/>
                  <a:gd name="T8" fmla="*/ 0 w 27"/>
                  <a:gd name="T9" fmla="*/ 19 h 47"/>
                  <a:gd name="T10" fmla="*/ 1 w 27"/>
                  <a:gd name="T11" fmla="*/ 21 h 47"/>
                  <a:gd name="T12" fmla="*/ 4 w 27"/>
                  <a:gd name="T13" fmla="*/ 20 h 47"/>
                  <a:gd name="T14" fmla="*/ 7 w 27"/>
                  <a:gd name="T15" fmla="*/ 7 h 47"/>
                  <a:gd name="T16" fmla="*/ 9 w 27"/>
                  <a:gd name="T17" fmla="*/ 7 h 47"/>
                  <a:gd name="T18" fmla="*/ 2 w 27"/>
                  <a:gd name="T19" fmla="*/ 29 h 47"/>
                  <a:gd name="T20" fmla="*/ 8 w 27"/>
                  <a:gd name="T21" fmla="*/ 29 h 47"/>
                  <a:gd name="T22" fmla="*/ 8 w 27"/>
                  <a:gd name="T23" fmla="*/ 45 h 47"/>
                  <a:gd name="T24" fmla="*/ 10 w 27"/>
                  <a:gd name="T25" fmla="*/ 47 h 47"/>
                  <a:gd name="T26" fmla="*/ 13 w 27"/>
                  <a:gd name="T27" fmla="*/ 45 h 47"/>
                  <a:gd name="T28" fmla="*/ 13 w 27"/>
                  <a:gd name="T29" fmla="*/ 29 h 47"/>
                  <a:gd name="T30" fmla="*/ 14 w 27"/>
                  <a:gd name="T31" fmla="*/ 29 h 47"/>
                  <a:gd name="T32" fmla="*/ 14 w 27"/>
                  <a:gd name="T33" fmla="*/ 45 h 47"/>
                  <a:gd name="T34" fmla="*/ 16 w 27"/>
                  <a:gd name="T35" fmla="*/ 47 h 47"/>
                  <a:gd name="T36" fmla="*/ 18 w 27"/>
                  <a:gd name="T37" fmla="*/ 45 h 47"/>
                  <a:gd name="T38" fmla="*/ 18 w 27"/>
                  <a:gd name="T39" fmla="*/ 29 h 47"/>
                  <a:gd name="T40" fmla="*/ 24 w 27"/>
                  <a:gd name="T41" fmla="*/ 29 h 47"/>
                  <a:gd name="T42" fmla="*/ 18 w 27"/>
                  <a:gd name="T43" fmla="*/ 7 h 47"/>
                  <a:gd name="T44" fmla="*/ 19 w 27"/>
                  <a:gd name="T45" fmla="*/ 7 h 47"/>
                  <a:gd name="T46" fmla="*/ 23 w 27"/>
                  <a:gd name="T47" fmla="*/ 20 h 47"/>
                  <a:gd name="T48" fmla="*/ 25 w 27"/>
                  <a:gd name="T49" fmla="*/ 21 h 47"/>
                  <a:gd name="T50" fmla="*/ 26 w 27"/>
                  <a:gd name="T51" fmla="*/ 19 h 47"/>
                  <a:gd name="T52" fmla="*/ 22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2" y="5"/>
                    </a:moveTo>
                    <a:cubicBezTo>
                      <a:pt x="22" y="3"/>
                      <a:pt x="19" y="0"/>
                      <a:pt x="17" y="0"/>
                    </a:cubicBezTo>
                    <a:cubicBezTo>
                      <a:pt x="16" y="0"/>
                      <a:pt x="10" y="0"/>
                      <a:pt x="9" y="0"/>
                    </a:cubicBezTo>
                    <a:cubicBezTo>
                      <a:pt x="7" y="0"/>
                      <a:pt x="5" y="3"/>
                      <a:pt x="4" y="5"/>
                    </a:cubicBezTo>
                    <a:cubicBezTo>
                      <a:pt x="2" y="11"/>
                      <a:pt x="0" y="18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1"/>
                      <a:pt x="4" y="20"/>
                    </a:cubicBezTo>
                    <a:cubicBezTo>
                      <a:pt x="4" y="18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0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9"/>
                      <a:pt x="13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3" y="18"/>
                      <a:pt x="23" y="20"/>
                    </a:cubicBezTo>
                    <a:cubicBezTo>
                      <a:pt x="23" y="21"/>
                      <a:pt x="24" y="21"/>
                      <a:pt x="25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6" y="18"/>
                      <a:pt x="24" y="11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6" name="Oval 1576"/>
              <p:cNvSpPr>
                <a:spLocks noChangeArrowheads="1"/>
              </p:cNvSpPr>
              <p:nvPr/>
            </p:nvSpPr>
            <p:spPr bwMode="auto">
              <a:xfrm>
                <a:off x="12711" y="1417"/>
                <a:ext cx="21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7" name="Oval 1577"/>
              <p:cNvSpPr>
                <a:spLocks noChangeArrowheads="1"/>
              </p:cNvSpPr>
              <p:nvPr/>
            </p:nvSpPr>
            <p:spPr bwMode="auto">
              <a:xfrm>
                <a:off x="12711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8" name="Oval 1578"/>
              <p:cNvSpPr>
                <a:spLocks noChangeArrowheads="1"/>
              </p:cNvSpPr>
              <p:nvPr/>
            </p:nvSpPr>
            <p:spPr bwMode="auto">
              <a:xfrm>
                <a:off x="12841" y="1417"/>
                <a:ext cx="22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19" name="Freeform 1579"/>
              <p:cNvSpPr>
                <a:spLocks/>
              </p:cNvSpPr>
              <p:nvPr/>
            </p:nvSpPr>
            <p:spPr bwMode="auto">
              <a:xfrm>
                <a:off x="12825" y="1296"/>
                <a:ext cx="54" cy="111"/>
              </a:xfrm>
              <a:custGeom>
                <a:avLst/>
                <a:gdLst>
                  <a:gd name="T0" fmla="*/ 0 w 23"/>
                  <a:gd name="T1" fmla="*/ 6 h 47"/>
                  <a:gd name="T2" fmla="*/ 0 w 23"/>
                  <a:gd name="T3" fmla="*/ 21 h 47"/>
                  <a:gd name="T4" fmla="*/ 2 w 23"/>
                  <a:gd name="T5" fmla="*/ 23 h 47"/>
                  <a:gd name="T6" fmla="*/ 4 w 23"/>
                  <a:gd name="T7" fmla="*/ 21 h 47"/>
                  <a:gd name="T8" fmla="*/ 4 w 23"/>
                  <a:gd name="T9" fmla="*/ 7 h 47"/>
                  <a:gd name="T10" fmla="*/ 6 w 23"/>
                  <a:gd name="T11" fmla="*/ 7 h 47"/>
                  <a:gd name="T12" fmla="*/ 6 w 23"/>
                  <a:gd name="T13" fmla="*/ 44 h 47"/>
                  <a:gd name="T14" fmla="*/ 8 w 23"/>
                  <a:gd name="T15" fmla="*/ 47 h 47"/>
                  <a:gd name="T16" fmla="*/ 11 w 23"/>
                  <a:gd name="T17" fmla="*/ 44 h 47"/>
                  <a:gd name="T18" fmla="*/ 11 w 23"/>
                  <a:gd name="T19" fmla="*/ 23 h 47"/>
                  <a:gd name="T20" fmla="*/ 12 w 23"/>
                  <a:gd name="T21" fmla="*/ 23 h 47"/>
                  <a:gd name="T22" fmla="*/ 12 w 23"/>
                  <a:gd name="T23" fmla="*/ 44 h 47"/>
                  <a:gd name="T24" fmla="*/ 15 w 23"/>
                  <a:gd name="T25" fmla="*/ 47 h 47"/>
                  <a:gd name="T26" fmla="*/ 18 w 23"/>
                  <a:gd name="T27" fmla="*/ 44 h 47"/>
                  <a:gd name="T28" fmla="*/ 18 w 23"/>
                  <a:gd name="T29" fmla="*/ 7 h 47"/>
                  <a:gd name="T30" fmla="*/ 19 w 23"/>
                  <a:gd name="T31" fmla="*/ 7 h 47"/>
                  <a:gd name="T32" fmla="*/ 19 w 23"/>
                  <a:gd name="T33" fmla="*/ 21 h 47"/>
                  <a:gd name="T34" fmla="*/ 21 w 23"/>
                  <a:gd name="T35" fmla="*/ 23 h 47"/>
                  <a:gd name="T36" fmla="*/ 23 w 23"/>
                  <a:gd name="T37" fmla="*/ 21 h 47"/>
                  <a:gd name="T38" fmla="*/ 23 w 23"/>
                  <a:gd name="T39" fmla="*/ 6 h 47"/>
                  <a:gd name="T40" fmla="*/ 17 w 23"/>
                  <a:gd name="T41" fmla="*/ 0 h 47"/>
                  <a:gd name="T42" fmla="*/ 6 w 23"/>
                  <a:gd name="T43" fmla="*/ 0 h 47"/>
                  <a:gd name="T44" fmla="*/ 0 w 23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4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6" y="7"/>
                    </a:cubicBezTo>
                    <a:cubicBezTo>
                      <a:pt x="6" y="7"/>
                      <a:pt x="6" y="42"/>
                      <a:pt x="6" y="44"/>
                    </a:cubicBezTo>
                    <a:cubicBezTo>
                      <a:pt x="6" y="45"/>
                      <a:pt x="7" y="47"/>
                      <a:pt x="8" y="47"/>
                    </a:cubicBezTo>
                    <a:cubicBezTo>
                      <a:pt x="10" y="47"/>
                      <a:pt x="11" y="45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4" y="47"/>
                      <a:pt x="15" y="47"/>
                    </a:cubicBezTo>
                    <a:cubicBezTo>
                      <a:pt x="17" y="47"/>
                      <a:pt x="18" y="45"/>
                      <a:pt x="18" y="44"/>
                    </a:cubicBezTo>
                    <a:cubicBezTo>
                      <a:pt x="18" y="42"/>
                      <a:pt x="18" y="7"/>
                      <a:pt x="18" y="7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19"/>
                      <a:pt x="19" y="21"/>
                    </a:cubicBezTo>
                    <a:cubicBezTo>
                      <a:pt x="19" y="22"/>
                      <a:pt x="20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0" name="Oval 1580"/>
              <p:cNvSpPr>
                <a:spLocks noChangeArrowheads="1"/>
              </p:cNvSpPr>
              <p:nvPr/>
            </p:nvSpPr>
            <p:spPr bwMode="auto">
              <a:xfrm>
                <a:off x="12841" y="1270"/>
                <a:ext cx="22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1" name="Freeform 1581"/>
              <p:cNvSpPr>
                <a:spLocks/>
              </p:cNvSpPr>
              <p:nvPr/>
            </p:nvSpPr>
            <p:spPr bwMode="auto">
              <a:xfrm>
                <a:off x="12754" y="1296"/>
                <a:ext cx="66" cy="111"/>
              </a:xfrm>
              <a:custGeom>
                <a:avLst/>
                <a:gdLst>
                  <a:gd name="T0" fmla="*/ 27 w 28"/>
                  <a:gd name="T1" fmla="*/ 18 h 47"/>
                  <a:gd name="T2" fmla="*/ 23 w 28"/>
                  <a:gd name="T3" fmla="*/ 4 h 47"/>
                  <a:gd name="T4" fmla="*/ 18 w 28"/>
                  <a:gd name="T5" fmla="*/ 0 h 47"/>
                  <a:gd name="T6" fmla="*/ 10 w 28"/>
                  <a:gd name="T7" fmla="*/ 0 h 47"/>
                  <a:gd name="T8" fmla="*/ 5 w 28"/>
                  <a:gd name="T9" fmla="*/ 4 h 47"/>
                  <a:gd name="T10" fmla="*/ 1 w 28"/>
                  <a:gd name="T11" fmla="*/ 18 h 47"/>
                  <a:gd name="T12" fmla="*/ 2 w 28"/>
                  <a:gd name="T13" fmla="*/ 21 h 47"/>
                  <a:gd name="T14" fmla="*/ 4 w 28"/>
                  <a:gd name="T15" fmla="*/ 19 h 47"/>
                  <a:gd name="T16" fmla="*/ 8 w 28"/>
                  <a:gd name="T17" fmla="*/ 6 h 47"/>
                  <a:gd name="T18" fmla="*/ 9 w 28"/>
                  <a:gd name="T19" fmla="*/ 6 h 47"/>
                  <a:gd name="T20" fmla="*/ 3 w 28"/>
                  <a:gd name="T21" fmla="*/ 28 h 47"/>
                  <a:gd name="T22" fmla="*/ 9 w 28"/>
                  <a:gd name="T23" fmla="*/ 28 h 47"/>
                  <a:gd name="T24" fmla="*/ 9 w 28"/>
                  <a:gd name="T25" fmla="*/ 45 h 47"/>
                  <a:gd name="T26" fmla="*/ 11 w 28"/>
                  <a:gd name="T27" fmla="*/ 47 h 47"/>
                  <a:gd name="T28" fmla="*/ 13 w 28"/>
                  <a:gd name="T29" fmla="*/ 45 h 47"/>
                  <a:gd name="T30" fmla="*/ 13 w 28"/>
                  <a:gd name="T31" fmla="*/ 28 h 47"/>
                  <a:gd name="T32" fmla="*/ 15 w 28"/>
                  <a:gd name="T33" fmla="*/ 28 h 47"/>
                  <a:gd name="T34" fmla="*/ 15 w 28"/>
                  <a:gd name="T35" fmla="*/ 45 h 47"/>
                  <a:gd name="T36" fmla="*/ 17 w 28"/>
                  <a:gd name="T37" fmla="*/ 47 h 47"/>
                  <a:gd name="T38" fmla="*/ 19 w 28"/>
                  <a:gd name="T39" fmla="*/ 45 h 47"/>
                  <a:gd name="T40" fmla="*/ 19 w 28"/>
                  <a:gd name="T41" fmla="*/ 28 h 47"/>
                  <a:gd name="T42" fmla="*/ 25 w 28"/>
                  <a:gd name="T43" fmla="*/ 28 h 47"/>
                  <a:gd name="T44" fmla="*/ 19 w 28"/>
                  <a:gd name="T45" fmla="*/ 6 h 47"/>
                  <a:gd name="T46" fmla="*/ 20 w 28"/>
                  <a:gd name="T47" fmla="*/ 6 h 47"/>
                  <a:gd name="T48" fmla="*/ 24 w 28"/>
                  <a:gd name="T49" fmla="*/ 19 h 47"/>
                  <a:gd name="T50" fmla="*/ 26 w 28"/>
                  <a:gd name="T51" fmla="*/ 21 h 47"/>
                  <a:gd name="T52" fmla="*/ 27 w 28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47">
                    <a:moveTo>
                      <a:pt x="27" y="18"/>
                    </a:moveTo>
                    <a:cubicBezTo>
                      <a:pt x="27" y="18"/>
                      <a:pt x="25" y="10"/>
                      <a:pt x="23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6" y="2"/>
                      <a:pt x="5" y="4"/>
                    </a:cubicBezTo>
                    <a:cubicBezTo>
                      <a:pt x="3" y="10"/>
                      <a:pt x="1" y="18"/>
                      <a:pt x="1" y="18"/>
                    </a:cubicBezTo>
                    <a:cubicBezTo>
                      <a:pt x="0" y="19"/>
                      <a:pt x="1" y="20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1"/>
                    </a:cubicBezTo>
                    <a:cubicBezTo>
                      <a:pt x="27" y="20"/>
                      <a:pt x="28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2" name="Freeform 1582"/>
              <p:cNvSpPr>
                <a:spLocks/>
              </p:cNvSpPr>
              <p:nvPr/>
            </p:nvSpPr>
            <p:spPr bwMode="auto">
              <a:xfrm>
                <a:off x="12820" y="1443"/>
                <a:ext cx="64" cy="111"/>
              </a:xfrm>
              <a:custGeom>
                <a:avLst/>
                <a:gdLst>
                  <a:gd name="T0" fmla="*/ 23 w 27"/>
                  <a:gd name="T1" fmla="*/ 4 h 47"/>
                  <a:gd name="T2" fmla="*/ 17 w 27"/>
                  <a:gd name="T3" fmla="*/ 0 h 47"/>
                  <a:gd name="T4" fmla="*/ 10 w 27"/>
                  <a:gd name="T5" fmla="*/ 0 h 47"/>
                  <a:gd name="T6" fmla="*/ 4 w 27"/>
                  <a:gd name="T7" fmla="*/ 4 h 47"/>
                  <a:gd name="T8" fmla="*/ 0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2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3 w 27"/>
                  <a:gd name="T27" fmla="*/ 44 h 47"/>
                  <a:gd name="T28" fmla="*/ 13 w 27"/>
                  <a:gd name="T29" fmla="*/ 28 h 47"/>
                  <a:gd name="T30" fmla="*/ 14 w 27"/>
                  <a:gd name="T31" fmla="*/ 28 h 47"/>
                  <a:gd name="T32" fmla="*/ 14 w 27"/>
                  <a:gd name="T33" fmla="*/ 44 h 47"/>
                  <a:gd name="T34" fmla="*/ 16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8 w 27"/>
                  <a:gd name="T43" fmla="*/ 6 h 47"/>
                  <a:gd name="T44" fmla="*/ 20 w 27"/>
                  <a:gd name="T45" fmla="*/ 6 h 47"/>
                  <a:gd name="T46" fmla="*/ 23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4" y="4"/>
                    </a:cubicBezTo>
                    <a:cubicBezTo>
                      <a:pt x="3" y="10"/>
                      <a:pt x="1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3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3" name="Freeform 1583"/>
              <p:cNvSpPr>
                <a:spLocks/>
              </p:cNvSpPr>
              <p:nvPr/>
            </p:nvSpPr>
            <p:spPr bwMode="auto">
              <a:xfrm>
                <a:off x="13083" y="1443"/>
                <a:ext cx="63" cy="111"/>
              </a:xfrm>
              <a:custGeom>
                <a:avLst/>
                <a:gdLst>
                  <a:gd name="T0" fmla="*/ 23 w 27"/>
                  <a:gd name="T1" fmla="*/ 19 h 47"/>
                  <a:gd name="T2" fmla="*/ 25 w 27"/>
                  <a:gd name="T3" fmla="*/ 20 h 47"/>
                  <a:gd name="T4" fmla="*/ 27 w 27"/>
                  <a:gd name="T5" fmla="*/ 18 h 47"/>
                  <a:gd name="T6" fmla="*/ 23 w 27"/>
                  <a:gd name="T7" fmla="*/ 4 h 47"/>
                  <a:gd name="T8" fmla="*/ 17 w 27"/>
                  <a:gd name="T9" fmla="*/ 0 h 47"/>
                  <a:gd name="T10" fmla="*/ 10 w 27"/>
                  <a:gd name="T11" fmla="*/ 0 h 47"/>
                  <a:gd name="T12" fmla="*/ 4 w 27"/>
                  <a:gd name="T13" fmla="*/ 4 h 47"/>
                  <a:gd name="T14" fmla="*/ 0 w 27"/>
                  <a:gd name="T15" fmla="*/ 18 h 47"/>
                  <a:gd name="T16" fmla="*/ 1 w 27"/>
                  <a:gd name="T17" fmla="*/ 20 h 47"/>
                  <a:gd name="T18" fmla="*/ 4 w 27"/>
                  <a:gd name="T19" fmla="*/ 19 h 47"/>
                  <a:gd name="T20" fmla="*/ 8 w 27"/>
                  <a:gd name="T21" fmla="*/ 6 h 47"/>
                  <a:gd name="T22" fmla="*/ 9 w 27"/>
                  <a:gd name="T23" fmla="*/ 6 h 47"/>
                  <a:gd name="T24" fmla="*/ 2 w 27"/>
                  <a:gd name="T25" fmla="*/ 28 h 47"/>
                  <a:gd name="T26" fmla="*/ 8 w 27"/>
                  <a:gd name="T27" fmla="*/ 28 h 47"/>
                  <a:gd name="T28" fmla="*/ 8 w 27"/>
                  <a:gd name="T29" fmla="*/ 44 h 47"/>
                  <a:gd name="T30" fmla="*/ 11 w 27"/>
                  <a:gd name="T31" fmla="*/ 47 h 47"/>
                  <a:gd name="T32" fmla="*/ 13 w 27"/>
                  <a:gd name="T33" fmla="*/ 44 h 47"/>
                  <a:gd name="T34" fmla="*/ 13 w 27"/>
                  <a:gd name="T35" fmla="*/ 28 h 47"/>
                  <a:gd name="T36" fmla="*/ 14 w 27"/>
                  <a:gd name="T37" fmla="*/ 28 h 47"/>
                  <a:gd name="T38" fmla="*/ 14 w 27"/>
                  <a:gd name="T39" fmla="*/ 44 h 47"/>
                  <a:gd name="T40" fmla="*/ 16 w 27"/>
                  <a:gd name="T41" fmla="*/ 47 h 47"/>
                  <a:gd name="T42" fmla="*/ 18 w 27"/>
                  <a:gd name="T43" fmla="*/ 44 h 47"/>
                  <a:gd name="T44" fmla="*/ 18 w 27"/>
                  <a:gd name="T45" fmla="*/ 28 h 47"/>
                  <a:gd name="T46" fmla="*/ 25 w 27"/>
                  <a:gd name="T47" fmla="*/ 28 h 47"/>
                  <a:gd name="T48" fmla="*/ 18 w 27"/>
                  <a:gd name="T49" fmla="*/ 6 h 47"/>
                  <a:gd name="T50" fmla="*/ 19 w 27"/>
                  <a:gd name="T51" fmla="*/ 6 h 47"/>
                  <a:gd name="T52" fmla="*/ 23 w 27"/>
                  <a:gd name="T53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19"/>
                    </a:move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7" y="19"/>
                      <a:pt x="27" y="18"/>
                    </a:cubicBezTo>
                    <a:cubicBezTo>
                      <a:pt x="26" y="17"/>
                      <a:pt x="24" y="10"/>
                      <a:pt x="23" y="4"/>
                    </a:cubicBezTo>
                    <a:cubicBezTo>
                      <a:pt x="22" y="2"/>
                      <a:pt x="20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3" y="10"/>
                      <a:pt x="0" y="17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5"/>
                      <a:pt x="8" y="43"/>
                      <a:pt x="8" y="44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4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4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4"/>
                    </a:cubicBezTo>
                    <a:cubicBezTo>
                      <a:pt x="18" y="43"/>
                      <a:pt x="18" y="35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4" name="Freeform 1584"/>
              <p:cNvSpPr>
                <a:spLocks/>
              </p:cNvSpPr>
              <p:nvPr/>
            </p:nvSpPr>
            <p:spPr bwMode="auto">
              <a:xfrm>
                <a:off x="12387" y="1443"/>
                <a:ext cx="35" cy="28"/>
              </a:xfrm>
              <a:custGeom>
                <a:avLst/>
                <a:gdLst>
                  <a:gd name="T0" fmla="*/ 9 w 15"/>
                  <a:gd name="T1" fmla="*/ 0 h 12"/>
                  <a:gd name="T2" fmla="*/ 0 w 15"/>
                  <a:gd name="T3" fmla="*/ 0 h 12"/>
                  <a:gd name="T4" fmla="*/ 10 w 15"/>
                  <a:gd name="T5" fmla="*/ 8 h 12"/>
                  <a:gd name="T6" fmla="*/ 10 w 15"/>
                  <a:gd name="T7" fmla="*/ 7 h 12"/>
                  <a:gd name="T8" fmla="*/ 11 w 15"/>
                  <a:gd name="T9" fmla="*/ 7 h 12"/>
                  <a:gd name="T10" fmla="*/ 11 w 15"/>
                  <a:gd name="T11" fmla="*/ 9 h 12"/>
                  <a:gd name="T12" fmla="*/ 15 w 15"/>
                  <a:gd name="T13" fmla="*/ 12 h 12"/>
                  <a:gd name="T14" fmla="*/ 15 w 15"/>
                  <a:gd name="T15" fmla="*/ 6 h 12"/>
                  <a:gd name="T16" fmla="*/ 9 w 15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2">
                    <a:moveTo>
                      <a:pt x="9" y="0"/>
                    </a:moveTo>
                    <a:cubicBezTo>
                      <a:pt x="8" y="0"/>
                      <a:pt x="2" y="0"/>
                      <a:pt x="0" y="0"/>
                    </a:cubicBezTo>
                    <a:cubicBezTo>
                      <a:pt x="3" y="3"/>
                      <a:pt x="7" y="5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1" y="7"/>
                      <a:pt x="11" y="8"/>
                      <a:pt x="11" y="9"/>
                    </a:cubicBezTo>
                    <a:cubicBezTo>
                      <a:pt x="13" y="10"/>
                      <a:pt x="14" y="11"/>
                      <a:pt x="15" y="12"/>
                    </a:cubicBezTo>
                    <a:cubicBezTo>
                      <a:pt x="15" y="9"/>
                      <a:pt x="15" y="7"/>
                      <a:pt x="15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5" name="Oval 1585"/>
              <p:cNvSpPr>
                <a:spLocks noChangeArrowheads="1"/>
              </p:cNvSpPr>
              <p:nvPr/>
            </p:nvSpPr>
            <p:spPr bwMode="auto">
              <a:xfrm>
                <a:off x="12517" y="1270"/>
                <a:ext cx="21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6" name="Freeform 1586"/>
              <p:cNvSpPr>
                <a:spLocks/>
              </p:cNvSpPr>
              <p:nvPr/>
            </p:nvSpPr>
            <p:spPr bwMode="auto">
              <a:xfrm>
                <a:off x="12432" y="1443"/>
                <a:ext cx="61" cy="87"/>
              </a:xfrm>
              <a:custGeom>
                <a:avLst/>
                <a:gdLst>
                  <a:gd name="T0" fmla="*/ 24 w 26"/>
                  <a:gd name="T1" fmla="*/ 28 h 37"/>
                  <a:gd name="T2" fmla="*/ 17 w 26"/>
                  <a:gd name="T3" fmla="*/ 6 h 37"/>
                  <a:gd name="T4" fmla="*/ 19 w 26"/>
                  <a:gd name="T5" fmla="*/ 6 h 37"/>
                  <a:gd name="T6" fmla="*/ 22 w 26"/>
                  <a:gd name="T7" fmla="*/ 19 h 37"/>
                  <a:gd name="T8" fmla="*/ 25 w 26"/>
                  <a:gd name="T9" fmla="*/ 20 h 37"/>
                  <a:gd name="T10" fmla="*/ 26 w 26"/>
                  <a:gd name="T11" fmla="*/ 18 h 37"/>
                  <a:gd name="T12" fmla="*/ 22 w 26"/>
                  <a:gd name="T13" fmla="*/ 4 h 37"/>
                  <a:gd name="T14" fmla="*/ 16 w 26"/>
                  <a:gd name="T15" fmla="*/ 0 h 37"/>
                  <a:gd name="T16" fmla="*/ 9 w 26"/>
                  <a:gd name="T17" fmla="*/ 0 h 37"/>
                  <a:gd name="T18" fmla="*/ 3 w 26"/>
                  <a:gd name="T19" fmla="*/ 4 h 37"/>
                  <a:gd name="T20" fmla="*/ 0 w 26"/>
                  <a:gd name="T21" fmla="*/ 16 h 37"/>
                  <a:gd name="T22" fmla="*/ 3 w 26"/>
                  <a:gd name="T23" fmla="*/ 19 h 37"/>
                  <a:gd name="T24" fmla="*/ 7 w 26"/>
                  <a:gd name="T25" fmla="*/ 6 h 37"/>
                  <a:gd name="T26" fmla="*/ 8 w 26"/>
                  <a:gd name="T27" fmla="*/ 6 h 37"/>
                  <a:gd name="T28" fmla="*/ 4 w 26"/>
                  <a:gd name="T29" fmla="*/ 19 h 37"/>
                  <a:gd name="T30" fmla="*/ 12 w 26"/>
                  <a:gd name="T31" fmla="*/ 29 h 37"/>
                  <a:gd name="T32" fmla="*/ 12 w 26"/>
                  <a:gd name="T33" fmla="*/ 28 h 37"/>
                  <a:gd name="T34" fmla="*/ 13 w 26"/>
                  <a:gd name="T35" fmla="*/ 28 h 37"/>
                  <a:gd name="T36" fmla="*/ 13 w 26"/>
                  <a:gd name="T37" fmla="*/ 30 h 37"/>
                  <a:gd name="T38" fmla="*/ 18 w 26"/>
                  <a:gd name="T39" fmla="*/ 37 h 37"/>
                  <a:gd name="T40" fmla="*/ 18 w 26"/>
                  <a:gd name="T41" fmla="*/ 28 h 37"/>
                  <a:gd name="T42" fmla="*/ 24 w 26"/>
                  <a:gd name="T4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37">
                    <a:moveTo>
                      <a:pt x="24" y="28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2" y="18"/>
                      <a:pt x="22" y="19"/>
                    </a:cubicBezTo>
                    <a:cubicBezTo>
                      <a:pt x="23" y="20"/>
                      <a:pt x="24" y="21"/>
                      <a:pt x="25" y="20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6" y="17"/>
                      <a:pt x="24" y="10"/>
                      <a:pt x="22" y="4"/>
                    </a:cubicBezTo>
                    <a:cubicBezTo>
                      <a:pt x="21" y="2"/>
                      <a:pt x="19" y="0"/>
                      <a:pt x="16" y="0"/>
                    </a:cubicBezTo>
                    <a:cubicBezTo>
                      <a:pt x="15" y="0"/>
                      <a:pt x="10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2" y="8"/>
                      <a:pt x="1" y="13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4" y="1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2"/>
                      <a:pt x="5" y="16"/>
                      <a:pt x="4" y="19"/>
                    </a:cubicBezTo>
                    <a:cubicBezTo>
                      <a:pt x="7" y="22"/>
                      <a:pt x="10" y="25"/>
                      <a:pt x="12" y="2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9"/>
                      <a:pt x="13" y="30"/>
                    </a:cubicBezTo>
                    <a:cubicBezTo>
                      <a:pt x="15" y="32"/>
                      <a:pt x="16" y="35"/>
                      <a:pt x="18" y="37"/>
                    </a:cubicBezTo>
                    <a:cubicBezTo>
                      <a:pt x="18" y="34"/>
                      <a:pt x="18" y="31"/>
                      <a:pt x="18" y="28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7" name="Freeform 1587"/>
              <p:cNvSpPr>
                <a:spLocks/>
              </p:cNvSpPr>
              <p:nvPr/>
            </p:nvSpPr>
            <p:spPr bwMode="auto">
              <a:xfrm>
                <a:off x="12271" y="1296"/>
                <a:ext cx="26" cy="50"/>
              </a:xfrm>
              <a:custGeom>
                <a:avLst/>
                <a:gdLst>
                  <a:gd name="T0" fmla="*/ 11 w 11"/>
                  <a:gd name="T1" fmla="*/ 18 h 21"/>
                  <a:gd name="T2" fmla="*/ 7 w 11"/>
                  <a:gd name="T3" fmla="*/ 4 h 21"/>
                  <a:gd name="T4" fmla="*/ 1 w 11"/>
                  <a:gd name="T5" fmla="*/ 0 h 21"/>
                  <a:gd name="T6" fmla="*/ 0 w 11"/>
                  <a:gd name="T7" fmla="*/ 0 h 21"/>
                  <a:gd name="T8" fmla="*/ 3 w 11"/>
                  <a:gd name="T9" fmla="*/ 7 h 21"/>
                  <a:gd name="T10" fmla="*/ 2 w 11"/>
                  <a:gd name="T11" fmla="*/ 6 h 21"/>
                  <a:gd name="T12" fmla="*/ 3 w 11"/>
                  <a:gd name="T13" fmla="*/ 6 h 21"/>
                  <a:gd name="T14" fmla="*/ 6 w 11"/>
                  <a:gd name="T15" fmla="*/ 13 h 21"/>
                  <a:gd name="T16" fmla="*/ 9 w 11"/>
                  <a:gd name="T17" fmla="*/ 21 h 21"/>
                  <a:gd name="T18" fmla="*/ 10 w 11"/>
                  <a:gd name="T19" fmla="*/ 21 h 21"/>
                  <a:gd name="T20" fmla="*/ 11 w 11"/>
                  <a:gd name="T2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21">
                    <a:moveTo>
                      <a:pt x="11" y="18"/>
                    </a:moveTo>
                    <a:cubicBezTo>
                      <a:pt x="11" y="18"/>
                      <a:pt x="8" y="10"/>
                      <a:pt x="7" y="4"/>
                    </a:cubicBezTo>
                    <a:cubicBezTo>
                      <a:pt x="6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2" y="5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5" y="10"/>
                      <a:pt x="6" y="13"/>
                    </a:cubicBezTo>
                    <a:cubicBezTo>
                      <a:pt x="7" y="16"/>
                      <a:pt x="8" y="18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8" name="Oval 1588"/>
              <p:cNvSpPr>
                <a:spLocks noChangeArrowheads="1"/>
              </p:cNvSpPr>
              <p:nvPr/>
            </p:nvSpPr>
            <p:spPr bwMode="auto">
              <a:xfrm>
                <a:off x="12581" y="1123"/>
                <a:ext cx="24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29" name="Freeform 1589"/>
              <p:cNvSpPr>
                <a:spLocks/>
              </p:cNvSpPr>
              <p:nvPr/>
            </p:nvSpPr>
            <p:spPr bwMode="auto">
              <a:xfrm>
                <a:off x="12500" y="1147"/>
                <a:ext cx="55" cy="111"/>
              </a:xfrm>
              <a:custGeom>
                <a:avLst/>
                <a:gdLst>
                  <a:gd name="T0" fmla="*/ 2 w 23"/>
                  <a:gd name="T1" fmla="*/ 23 h 47"/>
                  <a:gd name="T2" fmla="*/ 4 w 23"/>
                  <a:gd name="T3" fmla="*/ 21 h 47"/>
                  <a:gd name="T4" fmla="*/ 4 w 23"/>
                  <a:gd name="T5" fmla="*/ 8 h 47"/>
                  <a:gd name="T6" fmla="*/ 5 w 23"/>
                  <a:gd name="T7" fmla="*/ 8 h 47"/>
                  <a:gd name="T8" fmla="*/ 5 w 23"/>
                  <a:gd name="T9" fmla="*/ 44 h 47"/>
                  <a:gd name="T10" fmla="*/ 8 w 23"/>
                  <a:gd name="T11" fmla="*/ 47 h 47"/>
                  <a:gd name="T12" fmla="*/ 11 w 23"/>
                  <a:gd name="T13" fmla="*/ 44 h 47"/>
                  <a:gd name="T14" fmla="*/ 11 w 23"/>
                  <a:gd name="T15" fmla="*/ 23 h 47"/>
                  <a:gd name="T16" fmla="*/ 12 w 23"/>
                  <a:gd name="T17" fmla="*/ 23 h 47"/>
                  <a:gd name="T18" fmla="*/ 12 w 23"/>
                  <a:gd name="T19" fmla="*/ 44 h 47"/>
                  <a:gd name="T20" fmla="*/ 15 w 23"/>
                  <a:gd name="T21" fmla="*/ 47 h 47"/>
                  <a:gd name="T22" fmla="*/ 17 w 23"/>
                  <a:gd name="T23" fmla="*/ 44 h 47"/>
                  <a:gd name="T24" fmla="*/ 17 w 23"/>
                  <a:gd name="T25" fmla="*/ 8 h 47"/>
                  <a:gd name="T26" fmla="*/ 19 w 23"/>
                  <a:gd name="T27" fmla="*/ 8 h 47"/>
                  <a:gd name="T28" fmla="*/ 19 w 23"/>
                  <a:gd name="T29" fmla="*/ 21 h 47"/>
                  <a:gd name="T30" fmla="*/ 21 w 23"/>
                  <a:gd name="T31" fmla="*/ 23 h 47"/>
                  <a:gd name="T32" fmla="*/ 23 w 23"/>
                  <a:gd name="T33" fmla="*/ 21 h 47"/>
                  <a:gd name="T34" fmla="*/ 23 w 23"/>
                  <a:gd name="T35" fmla="*/ 7 h 47"/>
                  <a:gd name="T36" fmla="*/ 16 w 23"/>
                  <a:gd name="T37" fmla="*/ 0 h 47"/>
                  <a:gd name="T38" fmla="*/ 6 w 23"/>
                  <a:gd name="T39" fmla="*/ 0 h 47"/>
                  <a:gd name="T40" fmla="*/ 0 w 23"/>
                  <a:gd name="T41" fmla="*/ 7 h 47"/>
                  <a:gd name="T42" fmla="*/ 0 w 23"/>
                  <a:gd name="T43" fmla="*/ 21 h 47"/>
                  <a:gd name="T44" fmla="*/ 2 w 23"/>
                  <a:gd name="T4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47">
                    <a:moveTo>
                      <a:pt x="2" y="23"/>
                    </a:move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1" y="46"/>
                      <a:pt x="11" y="44"/>
                    </a:cubicBezTo>
                    <a:cubicBezTo>
                      <a:pt x="11" y="42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6"/>
                      <a:pt x="13" y="47"/>
                      <a:pt x="15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9" y="8"/>
                    </a:cubicBezTo>
                    <a:cubicBezTo>
                      <a:pt x="19" y="8"/>
                      <a:pt x="19" y="20"/>
                      <a:pt x="19" y="21"/>
                    </a:cubicBezTo>
                    <a:cubicBezTo>
                      <a:pt x="19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20"/>
                      <a:pt x="23" y="8"/>
                      <a:pt x="23" y="7"/>
                    </a:cubicBezTo>
                    <a:cubicBezTo>
                      <a:pt x="23" y="3"/>
                      <a:pt x="20" y="0"/>
                      <a:pt x="16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0" name="Oval 1590"/>
              <p:cNvSpPr>
                <a:spLocks noChangeArrowheads="1"/>
              </p:cNvSpPr>
              <p:nvPr/>
            </p:nvSpPr>
            <p:spPr bwMode="auto">
              <a:xfrm>
                <a:off x="12517" y="11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1" name="Freeform 1591"/>
              <p:cNvSpPr>
                <a:spLocks/>
              </p:cNvSpPr>
              <p:nvPr/>
            </p:nvSpPr>
            <p:spPr bwMode="auto">
              <a:xfrm>
                <a:off x="12304" y="1296"/>
                <a:ext cx="54" cy="109"/>
              </a:xfrm>
              <a:custGeom>
                <a:avLst/>
                <a:gdLst>
                  <a:gd name="T0" fmla="*/ 17 w 23"/>
                  <a:gd name="T1" fmla="*/ 44 h 46"/>
                  <a:gd name="T2" fmla="*/ 17 w 23"/>
                  <a:gd name="T3" fmla="*/ 7 h 46"/>
                  <a:gd name="T4" fmla="*/ 18 w 23"/>
                  <a:gd name="T5" fmla="*/ 7 h 46"/>
                  <a:gd name="T6" fmla="*/ 18 w 23"/>
                  <a:gd name="T7" fmla="*/ 21 h 46"/>
                  <a:gd name="T8" fmla="*/ 21 w 23"/>
                  <a:gd name="T9" fmla="*/ 23 h 46"/>
                  <a:gd name="T10" fmla="*/ 23 w 23"/>
                  <a:gd name="T11" fmla="*/ 21 h 46"/>
                  <a:gd name="T12" fmla="*/ 23 w 23"/>
                  <a:gd name="T13" fmla="*/ 6 h 46"/>
                  <a:gd name="T14" fmla="*/ 17 w 23"/>
                  <a:gd name="T15" fmla="*/ 0 h 46"/>
                  <a:gd name="T16" fmla="*/ 6 w 23"/>
                  <a:gd name="T17" fmla="*/ 0 h 46"/>
                  <a:gd name="T18" fmla="*/ 0 w 23"/>
                  <a:gd name="T19" fmla="*/ 6 h 46"/>
                  <a:gd name="T20" fmla="*/ 0 w 23"/>
                  <a:gd name="T21" fmla="*/ 21 h 46"/>
                  <a:gd name="T22" fmla="*/ 2 w 23"/>
                  <a:gd name="T23" fmla="*/ 23 h 46"/>
                  <a:gd name="T24" fmla="*/ 4 w 23"/>
                  <a:gd name="T25" fmla="*/ 21 h 46"/>
                  <a:gd name="T26" fmla="*/ 4 w 23"/>
                  <a:gd name="T27" fmla="*/ 7 h 46"/>
                  <a:gd name="T28" fmla="*/ 5 w 23"/>
                  <a:gd name="T29" fmla="*/ 7 h 46"/>
                  <a:gd name="T30" fmla="*/ 5 w 23"/>
                  <a:gd name="T31" fmla="*/ 35 h 46"/>
                  <a:gd name="T32" fmla="*/ 11 w 23"/>
                  <a:gd name="T33" fmla="*/ 42 h 46"/>
                  <a:gd name="T34" fmla="*/ 11 w 23"/>
                  <a:gd name="T35" fmla="*/ 23 h 46"/>
                  <a:gd name="T36" fmla="*/ 12 w 23"/>
                  <a:gd name="T37" fmla="*/ 23 h 46"/>
                  <a:gd name="T38" fmla="*/ 12 w 23"/>
                  <a:gd name="T39" fmla="*/ 43 h 46"/>
                  <a:gd name="T40" fmla="*/ 15 w 23"/>
                  <a:gd name="T41" fmla="*/ 46 h 46"/>
                  <a:gd name="T42" fmla="*/ 17 w 23"/>
                  <a:gd name="T43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46">
                    <a:moveTo>
                      <a:pt x="17" y="44"/>
                    </a:move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3" y="21"/>
                    </a:cubicBezTo>
                    <a:cubicBezTo>
                      <a:pt x="23" y="19"/>
                      <a:pt x="23" y="8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ubicBezTo>
                      <a:pt x="15" y="0"/>
                      <a:pt x="8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24"/>
                      <a:pt x="5" y="35"/>
                    </a:cubicBezTo>
                    <a:cubicBezTo>
                      <a:pt x="7" y="37"/>
                      <a:pt x="9" y="39"/>
                      <a:pt x="11" y="42"/>
                    </a:cubicBezTo>
                    <a:cubicBezTo>
                      <a:pt x="11" y="36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3"/>
                      <a:pt x="12" y="38"/>
                      <a:pt x="12" y="43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17" y="46"/>
                      <a:pt x="17" y="45"/>
                      <a:pt x="1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2" name="Freeform 1592"/>
              <p:cNvSpPr>
                <a:spLocks/>
              </p:cNvSpPr>
              <p:nvPr/>
            </p:nvSpPr>
            <p:spPr bwMode="auto">
              <a:xfrm>
                <a:off x="12304" y="1159"/>
                <a:ext cx="59" cy="99"/>
              </a:xfrm>
              <a:custGeom>
                <a:avLst/>
                <a:gdLst>
                  <a:gd name="T0" fmla="*/ 0 w 25"/>
                  <a:gd name="T1" fmla="*/ 24 h 42"/>
                  <a:gd name="T2" fmla="*/ 6 w 25"/>
                  <a:gd name="T3" fmla="*/ 24 h 42"/>
                  <a:gd name="T4" fmla="*/ 6 w 25"/>
                  <a:gd name="T5" fmla="*/ 40 h 42"/>
                  <a:gd name="T6" fmla="*/ 8 w 25"/>
                  <a:gd name="T7" fmla="*/ 42 h 42"/>
                  <a:gd name="T8" fmla="*/ 11 w 25"/>
                  <a:gd name="T9" fmla="*/ 40 h 42"/>
                  <a:gd name="T10" fmla="*/ 11 w 25"/>
                  <a:gd name="T11" fmla="*/ 24 h 42"/>
                  <a:gd name="T12" fmla="*/ 12 w 25"/>
                  <a:gd name="T13" fmla="*/ 24 h 42"/>
                  <a:gd name="T14" fmla="*/ 12 w 25"/>
                  <a:gd name="T15" fmla="*/ 40 h 42"/>
                  <a:gd name="T16" fmla="*/ 14 w 25"/>
                  <a:gd name="T17" fmla="*/ 42 h 42"/>
                  <a:gd name="T18" fmla="*/ 16 w 25"/>
                  <a:gd name="T19" fmla="*/ 40 h 42"/>
                  <a:gd name="T20" fmla="*/ 16 w 25"/>
                  <a:gd name="T21" fmla="*/ 24 h 42"/>
                  <a:gd name="T22" fmla="*/ 22 w 25"/>
                  <a:gd name="T23" fmla="*/ 24 h 42"/>
                  <a:gd name="T24" fmla="*/ 16 w 25"/>
                  <a:gd name="T25" fmla="*/ 2 h 42"/>
                  <a:gd name="T26" fmla="*/ 17 w 25"/>
                  <a:gd name="T27" fmla="*/ 2 h 42"/>
                  <a:gd name="T28" fmla="*/ 21 w 25"/>
                  <a:gd name="T29" fmla="*/ 15 h 42"/>
                  <a:gd name="T30" fmla="*/ 23 w 25"/>
                  <a:gd name="T31" fmla="*/ 16 h 42"/>
                  <a:gd name="T32" fmla="*/ 24 w 25"/>
                  <a:gd name="T33" fmla="*/ 14 h 42"/>
                  <a:gd name="T34" fmla="*/ 20 w 25"/>
                  <a:gd name="T35" fmla="*/ 0 h 42"/>
                  <a:gd name="T36" fmla="*/ 5 w 25"/>
                  <a:gd name="T37" fmla="*/ 6 h 42"/>
                  <a:gd name="T38" fmla="*/ 0 w 25"/>
                  <a:gd name="T39" fmla="*/ 2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42">
                    <a:moveTo>
                      <a:pt x="0" y="24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31"/>
                      <a:pt x="6" y="39"/>
                      <a:pt x="6" y="40"/>
                    </a:cubicBezTo>
                    <a:cubicBezTo>
                      <a:pt x="6" y="41"/>
                      <a:pt x="7" y="42"/>
                      <a:pt x="8" y="42"/>
                    </a:cubicBezTo>
                    <a:cubicBezTo>
                      <a:pt x="10" y="42"/>
                      <a:pt x="11" y="41"/>
                      <a:pt x="11" y="40"/>
                    </a:cubicBezTo>
                    <a:cubicBezTo>
                      <a:pt x="11" y="38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38"/>
                      <a:pt x="12" y="40"/>
                    </a:cubicBezTo>
                    <a:cubicBezTo>
                      <a:pt x="12" y="41"/>
                      <a:pt x="13" y="42"/>
                      <a:pt x="14" y="42"/>
                    </a:cubicBezTo>
                    <a:cubicBezTo>
                      <a:pt x="15" y="42"/>
                      <a:pt x="16" y="41"/>
                      <a:pt x="16" y="40"/>
                    </a:cubicBezTo>
                    <a:cubicBezTo>
                      <a:pt x="16" y="39"/>
                      <a:pt x="16" y="31"/>
                      <a:pt x="16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20" y="13"/>
                      <a:pt x="21" y="15"/>
                    </a:cubicBezTo>
                    <a:cubicBezTo>
                      <a:pt x="21" y="16"/>
                      <a:pt x="22" y="16"/>
                      <a:pt x="23" y="16"/>
                    </a:cubicBezTo>
                    <a:cubicBezTo>
                      <a:pt x="24" y="16"/>
                      <a:pt x="25" y="15"/>
                      <a:pt x="24" y="14"/>
                    </a:cubicBezTo>
                    <a:cubicBezTo>
                      <a:pt x="24" y="13"/>
                      <a:pt x="22" y="6"/>
                      <a:pt x="20" y="0"/>
                    </a:cubicBezTo>
                    <a:cubicBezTo>
                      <a:pt x="15" y="2"/>
                      <a:pt x="10" y="3"/>
                      <a:pt x="5" y="6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3" name="Freeform 1593"/>
              <p:cNvSpPr>
                <a:spLocks/>
              </p:cNvSpPr>
              <p:nvPr/>
            </p:nvSpPr>
            <p:spPr bwMode="auto">
              <a:xfrm>
                <a:off x="12370" y="1147"/>
                <a:ext cx="52" cy="111"/>
              </a:xfrm>
              <a:custGeom>
                <a:avLst/>
                <a:gdLst>
                  <a:gd name="T0" fmla="*/ 0 w 22"/>
                  <a:gd name="T1" fmla="*/ 21 h 47"/>
                  <a:gd name="T2" fmla="*/ 2 w 22"/>
                  <a:gd name="T3" fmla="*/ 23 h 47"/>
                  <a:gd name="T4" fmla="*/ 4 w 22"/>
                  <a:gd name="T5" fmla="*/ 21 h 47"/>
                  <a:gd name="T6" fmla="*/ 4 w 22"/>
                  <a:gd name="T7" fmla="*/ 8 h 47"/>
                  <a:gd name="T8" fmla="*/ 5 w 22"/>
                  <a:gd name="T9" fmla="*/ 8 h 47"/>
                  <a:gd name="T10" fmla="*/ 5 w 22"/>
                  <a:gd name="T11" fmla="*/ 44 h 47"/>
                  <a:gd name="T12" fmla="*/ 8 w 22"/>
                  <a:gd name="T13" fmla="*/ 47 h 47"/>
                  <a:gd name="T14" fmla="*/ 10 w 22"/>
                  <a:gd name="T15" fmla="*/ 44 h 47"/>
                  <a:gd name="T16" fmla="*/ 10 w 22"/>
                  <a:gd name="T17" fmla="*/ 23 h 47"/>
                  <a:gd name="T18" fmla="*/ 11 w 22"/>
                  <a:gd name="T19" fmla="*/ 23 h 47"/>
                  <a:gd name="T20" fmla="*/ 11 w 22"/>
                  <a:gd name="T21" fmla="*/ 44 h 47"/>
                  <a:gd name="T22" fmla="*/ 14 w 22"/>
                  <a:gd name="T23" fmla="*/ 47 h 47"/>
                  <a:gd name="T24" fmla="*/ 17 w 22"/>
                  <a:gd name="T25" fmla="*/ 44 h 47"/>
                  <a:gd name="T26" fmla="*/ 17 w 22"/>
                  <a:gd name="T27" fmla="*/ 8 h 47"/>
                  <a:gd name="T28" fmla="*/ 18 w 22"/>
                  <a:gd name="T29" fmla="*/ 8 h 47"/>
                  <a:gd name="T30" fmla="*/ 18 w 22"/>
                  <a:gd name="T31" fmla="*/ 21 h 47"/>
                  <a:gd name="T32" fmla="*/ 20 w 22"/>
                  <a:gd name="T33" fmla="*/ 23 h 47"/>
                  <a:gd name="T34" fmla="*/ 22 w 22"/>
                  <a:gd name="T35" fmla="*/ 21 h 47"/>
                  <a:gd name="T36" fmla="*/ 22 w 22"/>
                  <a:gd name="T37" fmla="*/ 7 h 47"/>
                  <a:gd name="T38" fmla="*/ 16 w 22"/>
                  <a:gd name="T39" fmla="*/ 0 h 47"/>
                  <a:gd name="T40" fmla="*/ 14 w 22"/>
                  <a:gd name="T41" fmla="*/ 0 h 47"/>
                  <a:gd name="T42" fmla="*/ 1 w 22"/>
                  <a:gd name="T43" fmla="*/ 3 h 47"/>
                  <a:gd name="T44" fmla="*/ 0 w 22"/>
                  <a:gd name="T45" fmla="*/ 7 h 47"/>
                  <a:gd name="T46" fmla="*/ 0 w 22"/>
                  <a:gd name="T47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47">
                    <a:moveTo>
                      <a:pt x="0" y="21"/>
                    </a:moveTo>
                    <a:cubicBezTo>
                      <a:pt x="0" y="22"/>
                      <a:pt x="0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20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42"/>
                      <a:pt x="5" y="44"/>
                    </a:cubicBezTo>
                    <a:cubicBezTo>
                      <a:pt x="5" y="46"/>
                      <a:pt x="6" y="47"/>
                      <a:pt x="8" y="47"/>
                    </a:cubicBezTo>
                    <a:cubicBezTo>
                      <a:pt x="9" y="47"/>
                      <a:pt x="10" y="46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7" y="8"/>
                      <a:pt x="17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8"/>
                      <a:pt x="18" y="20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20"/>
                      <a:pt x="22" y="8"/>
                      <a:pt x="22" y="7"/>
                    </a:cubicBezTo>
                    <a:cubicBezTo>
                      <a:pt x="22" y="3"/>
                      <a:pt x="19" y="0"/>
                      <a:pt x="16" y="0"/>
                    </a:cubicBezTo>
                    <a:cubicBezTo>
                      <a:pt x="16" y="0"/>
                      <a:pt x="15" y="0"/>
                      <a:pt x="14" y="0"/>
                    </a:cubicBezTo>
                    <a:cubicBezTo>
                      <a:pt x="9" y="1"/>
                      <a:pt x="5" y="2"/>
                      <a:pt x="1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8"/>
                      <a:pt x="0" y="20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4" name="Freeform 1594"/>
              <p:cNvSpPr>
                <a:spLocks/>
              </p:cNvSpPr>
              <p:nvPr/>
            </p:nvSpPr>
            <p:spPr bwMode="auto">
              <a:xfrm>
                <a:off x="12299" y="1173"/>
                <a:ext cx="14" cy="24"/>
              </a:xfrm>
              <a:custGeom>
                <a:avLst/>
                <a:gdLst>
                  <a:gd name="T0" fmla="*/ 1 w 6"/>
                  <a:gd name="T1" fmla="*/ 10 h 10"/>
                  <a:gd name="T2" fmla="*/ 3 w 6"/>
                  <a:gd name="T3" fmla="*/ 9 h 10"/>
                  <a:gd name="T4" fmla="*/ 6 w 6"/>
                  <a:gd name="T5" fmla="*/ 0 h 10"/>
                  <a:gd name="T6" fmla="*/ 1 w 6"/>
                  <a:gd name="T7" fmla="*/ 3 h 10"/>
                  <a:gd name="T8" fmla="*/ 0 w 6"/>
                  <a:gd name="T9" fmla="*/ 8 h 10"/>
                  <a:gd name="T10" fmla="*/ 1 w 6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1" y="10"/>
                    </a:moveTo>
                    <a:cubicBezTo>
                      <a:pt x="2" y="10"/>
                      <a:pt x="3" y="10"/>
                      <a:pt x="3" y="9"/>
                    </a:cubicBezTo>
                    <a:cubicBezTo>
                      <a:pt x="4" y="8"/>
                      <a:pt x="5" y="4"/>
                      <a:pt x="6" y="0"/>
                    </a:cubicBezTo>
                    <a:cubicBezTo>
                      <a:pt x="4" y="1"/>
                      <a:pt x="3" y="2"/>
                      <a:pt x="1" y="3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5" name="Freeform 1595"/>
              <p:cNvSpPr>
                <a:spLocks/>
              </p:cNvSpPr>
              <p:nvPr/>
            </p:nvSpPr>
            <p:spPr bwMode="auto">
              <a:xfrm>
                <a:off x="12264" y="1270"/>
                <a:ext cx="12" cy="21"/>
              </a:xfrm>
              <a:custGeom>
                <a:avLst/>
                <a:gdLst>
                  <a:gd name="T0" fmla="*/ 5 w 5"/>
                  <a:gd name="T1" fmla="*/ 5 h 9"/>
                  <a:gd name="T2" fmla="*/ 1 w 5"/>
                  <a:gd name="T3" fmla="*/ 0 h 9"/>
                  <a:gd name="T4" fmla="*/ 0 w 5"/>
                  <a:gd name="T5" fmla="*/ 0 h 9"/>
                  <a:gd name="T6" fmla="*/ 2 w 5"/>
                  <a:gd name="T7" fmla="*/ 9 h 9"/>
                  <a:gd name="T8" fmla="*/ 5 w 5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5"/>
                    </a:moveTo>
                    <a:cubicBezTo>
                      <a:pt x="5" y="2"/>
                      <a:pt x="3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6"/>
                      <a:pt x="2" y="9"/>
                    </a:cubicBezTo>
                    <a:cubicBezTo>
                      <a:pt x="4" y="9"/>
                      <a:pt x="5" y="7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6" name="Freeform 1596"/>
              <p:cNvSpPr>
                <a:spLocks/>
              </p:cNvSpPr>
              <p:nvPr/>
            </p:nvSpPr>
            <p:spPr bwMode="auto">
              <a:xfrm>
                <a:off x="12261" y="1230"/>
                <a:ext cx="3" cy="26"/>
              </a:xfrm>
              <a:custGeom>
                <a:avLst/>
                <a:gdLst>
                  <a:gd name="T0" fmla="*/ 1 w 1"/>
                  <a:gd name="T1" fmla="*/ 0 h 11"/>
                  <a:gd name="T2" fmla="*/ 0 w 1"/>
                  <a:gd name="T3" fmla="*/ 11 h 11"/>
                  <a:gd name="T4" fmla="*/ 1 w 1"/>
                  <a:gd name="T5" fmla="*/ 9 h 11"/>
                  <a:gd name="T6" fmla="*/ 1 w 1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0" y="3"/>
                      <a:pt x="0" y="7"/>
                      <a:pt x="0" y="11"/>
                    </a:cubicBezTo>
                    <a:cubicBezTo>
                      <a:pt x="1" y="11"/>
                      <a:pt x="1" y="10"/>
                      <a:pt x="1" y="9"/>
                    </a:cubicBezTo>
                    <a:cubicBezTo>
                      <a:pt x="1" y="8"/>
                      <a:pt x="1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7" name="Freeform 1597"/>
              <p:cNvSpPr>
                <a:spLocks/>
              </p:cNvSpPr>
              <p:nvPr/>
            </p:nvSpPr>
            <p:spPr bwMode="auto">
              <a:xfrm>
                <a:off x="12451" y="1133"/>
                <a:ext cx="21" cy="12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1 h 5"/>
                  <a:gd name="T4" fmla="*/ 9 w 9"/>
                  <a:gd name="T5" fmla="*/ 0 h 5"/>
                  <a:gd name="T6" fmla="*/ 0 w 9"/>
                  <a:gd name="T7" fmla="*/ 2 h 5"/>
                  <a:gd name="T8" fmla="*/ 5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cubicBezTo>
                      <a:pt x="7" y="5"/>
                      <a:pt x="9" y="3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1"/>
                      <a:pt x="0" y="2"/>
                    </a:cubicBezTo>
                    <a:cubicBezTo>
                      <a:pt x="1" y="4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8" name="Freeform 1598"/>
              <p:cNvSpPr>
                <a:spLocks/>
              </p:cNvSpPr>
              <p:nvPr/>
            </p:nvSpPr>
            <p:spPr bwMode="auto">
              <a:xfrm>
                <a:off x="12266" y="1197"/>
                <a:ext cx="14" cy="61"/>
              </a:xfrm>
              <a:custGeom>
                <a:avLst/>
                <a:gdLst>
                  <a:gd name="T0" fmla="*/ 0 w 6"/>
                  <a:gd name="T1" fmla="*/ 23 h 26"/>
                  <a:gd name="T2" fmla="*/ 3 w 6"/>
                  <a:gd name="T3" fmla="*/ 26 h 26"/>
                  <a:gd name="T4" fmla="*/ 6 w 6"/>
                  <a:gd name="T5" fmla="*/ 23 h 26"/>
                  <a:gd name="T6" fmla="*/ 6 w 6"/>
                  <a:gd name="T7" fmla="*/ 0 h 26"/>
                  <a:gd name="T8" fmla="*/ 0 w 6"/>
                  <a:gd name="T9" fmla="*/ 10 h 26"/>
                  <a:gd name="T10" fmla="*/ 0 w 6"/>
                  <a:gd name="T1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6">
                    <a:moveTo>
                      <a:pt x="0" y="23"/>
                    </a:moveTo>
                    <a:cubicBezTo>
                      <a:pt x="0" y="25"/>
                      <a:pt x="1" y="26"/>
                      <a:pt x="3" y="26"/>
                    </a:cubicBezTo>
                    <a:cubicBezTo>
                      <a:pt x="4" y="26"/>
                      <a:pt x="6" y="25"/>
                      <a:pt x="6" y="23"/>
                    </a:cubicBezTo>
                    <a:cubicBezTo>
                      <a:pt x="6" y="22"/>
                      <a:pt x="6" y="10"/>
                      <a:pt x="6" y="0"/>
                    </a:cubicBezTo>
                    <a:cubicBezTo>
                      <a:pt x="3" y="3"/>
                      <a:pt x="1" y="7"/>
                      <a:pt x="0" y="10"/>
                    </a:cubicBezTo>
                    <a:cubicBezTo>
                      <a:pt x="0" y="16"/>
                      <a:pt x="0" y="2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39" name="Freeform 1599"/>
              <p:cNvSpPr>
                <a:spLocks/>
              </p:cNvSpPr>
              <p:nvPr/>
            </p:nvSpPr>
            <p:spPr bwMode="auto">
              <a:xfrm>
                <a:off x="12283" y="1187"/>
                <a:ext cx="9" cy="14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4 h 6"/>
                  <a:gd name="T4" fmla="*/ 2 w 4"/>
                  <a:gd name="T5" fmla="*/ 6 h 6"/>
                  <a:gd name="T6" fmla="*/ 4 w 4"/>
                  <a:gd name="T7" fmla="*/ 4 h 6"/>
                  <a:gd name="T8" fmla="*/ 4 w 4"/>
                  <a:gd name="T9" fmla="*/ 0 h 6"/>
                  <a:gd name="T10" fmla="*/ 1 w 4"/>
                  <a:gd name="T11" fmla="*/ 2 h 6"/>
                  <a:gd name="T12" fmla="*/ 0 w 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" y="6"/>
                      <a:pt x="4" y="5"/>
                      <a:pt x="4" y="4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0" name="Freeform 1600"/>
              <p:cNvSpPr>
                <a:spLocks/>
              </p:cNvSpPr>
              <p:nvPr/>
            </p:nvSpPr>
            <p:spPr bwMode="auto">
              <a:xfrm>
                <a:off x="12560" y="1443"/>
                <a:ext cx="63" cy="111"/>
              </a:xfrm>
              <a:custGeom>
                <a:avLst/>
                <a:gdLst>
                  <a:gd name="T0" fmla="*/ 23 w 27"/>
                  <a:gd name="T1" fmla="*/ 4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4 h 47"/>
                  <a:gd name="T8" fmla="*/ 1 w 27"/>
                  <a:gd name="T9" fmla="*/ 18 h 47"/>
                  <a:gd name="T10" fmla="*/ 2 w 27"/>
                  <a:gd name="T11" fmla="*/ 20 h 47"/>
                  <a:gd name="T12" fmla="*/ 4 w 27"/>
                  <a:gd name="T13" fmla="*/ 19 h 47"/>
                  <a:gd name="T14" fmla="*/ 8 w 27"/>
                  <a:gd name="T15" fmla="*/ 6 h 47"/>
                  <a:gd name="T16" fmla="*/ 9 w 27"/>
                  <a:gd name="T17" fmla="*/ 6 h 47"/>
                  <a:gd name="T18" fmla="*/ 3 w 27"/>
                  <a:gd name="T19" fmla="*/ 28 h 47"/>
                  <a:gd name="T20" fmla="*/ 9 w 27"/>
                  <a:gd name="T21" fmla="*/ 28 h 47"/>
                  <a:gd name="T22" fmla="*/ 9 w 27"/>
                  <a:gd name="T23" fmla="*/ 44 h 47"/>
                  <a:gd name="T24" fmla="*/ 11 w 27"/>
                  <a:gd name="T25" fmla="*/ 47 h 47"/>
                  <a:gd name="T26" fmla="*/ 14 w 27"/>
                  <a:gd name="T27" fmla="*/ 44 h 47"/>
                  <a:gd name="T28" fmla="*/ 14 w 27"/>
                  <a:gd name="T29" fmla="*/ 28 h 47"/>
                  <a:gd name="T30" fmla="*/ 15 w 27"/>
                  <a:gd name="T31" fmla="*/ 28 h 47"/>
                  <a:gd name="T32" fmla="*/ 15 w 27"/>
                  <a:gd name="T33" fmla="*/ 44 h 47"/>
                  <a:gd name="T34" fmla="*/ 17 w 27"/>
                  <a:gd name="T35" fmla="*/ 47 h 47"/>
                  <a:gd name="T36" fmla="*/ 19 w 27"/>
                  <a:gd name="T37" fmla="*/ 44 h 47"/>
                  <a:gd name="T38" fmla="*/ 19 w 27"/>
                  <a:gd name="T39" fmla="*/ 28 h 47"/>
                  <a:gd name="T40" fmla="*/ 25 w 27"/>
                  <a:gd name="T41" fmla="*/ 28 h 47"/>
                  <a:gd name="T42" fmla="*/ 19 w 27"/>
                  <a:gd name="T43" fmla="*/ 6 h 47"/>
                  <a:gd name="T44" fmla="*/ 20 w 27"/>
                  <a:gd name="T45" fmla="*/ 6 h 47"/>
                  <a:gd name="T46" fmla="*/ 24 w 27"/>
                  <a:gd name="T47" fmla="*/ 19 h 47"/>
                  <a:gd name="T48" fmla="*/ 26 w 27"/>
                  <a:gd name="T49" fmla="*/ 20 h 47"/>
                  <a:gd name="T50" fmla="*/ 27 w 27"/>
                  <a:gd name="T51" fmla="*/ 18 h 47"/>
                  <a:gd name="T52" fmla="*/ 23 w 27"/>
                  <a:gd name="T5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4"/>
                    </a:moveTo>
                    <a:cubicBezTo>
                      <a:pt x="23" y="2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3" y="10"/>
                      <a:pt x="1" y="17"/>
                      <a:pt x="1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18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5"/>
                      <a:pt x="9" y="43"/>
                      <a:pt x="9" y="44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4"/>
                    </a:cubicBezTo>
                    <a:cubicBezTo>
                      <a:pt x="14" y="43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43"/>
                      <a:pt x="15" y="44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4"/>
                    </a:cubicBezTo>
                    <a:cubicBezTo>
                      <a:pt x="19" y="43"/>
                      <a:pt x="19" y="35"/>
                      <a:pt x="19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3" y="18"/>
                      <a:pt x="24" y="19"/>
                    </a:cubicBezTo>
                    <a:cubicBezTo>
                      <a:pt x="24" y="20"/>
                      <a:pt x="25" y="21"/>
                      <a:pt x="26" y="20"/>
                    </a:cubicBezTo>
                    <a:cubicBezTo>
                      <a:pt x="27" y="20"/>
                      <a:pt x="27" y="19"/>
                      <a:pt x="27" y="18"/>
                    </a:cubicBezTo>
                    <a:cubicBezTo>
                      <a:pt x="27" y="17"/>
                      <a:pt x="25" y="10"/>
                      <a:pt x="2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1" name="Freeform 1601"/>
              <p:cNvSpPr>
                <a:spLocks/>
              </p:cNvSpPr>
              <p:nvPr/>
            </p:nvSpPr>
            <p:spPr bwMode="auto">
              <a:xfrm>
                <a:off x="12496" y="1296"/>
                <a:ext cx="64" cy="111"/>
              </a:xfrm>
              <a:custGeom>
                <a:avLst/>
                <a:gdLst>
                  <a:gd name="T0" fmla="*/ 27 w 27"/>
                  <a:gd name="T1" fmla="*/ 18 h 47"/>
                  <a:gd name="T2" fmla="*/ 23 w 27"/>
                  <a:gd name="T3" fmla="*/ 4 h 47"/>
                  <a:gd name="T4" fmla="*/ 17 w 27"/>
                  <a:gd name="T5" fmla="*/ 0 h 47"/>
                  <a:gd name="T6" fmla="*/ 10 w 27"/>
                  <a:gd name="T7" fmla="*/ 0 h 47"/>
                  <a:gd name="T8" fmla="*/ 4 w 27"/>
                  <a:gd name="T9" fmla="*/ 4 h 47"/>
                  <a:gd name="T10" fmla="*/ 0 w 27"/>
                  <a:gd name="T11" fmla="*/ 18 h 47"/>
                  <a:gd name="T12" fmla="*/ 1 w 27"/>
                  <a:gd name="T13" fmla="*/ 21 h 47"/>
                  <a:gd name="T14" fmla="*/ 4 w 27"/>
                  <a:gd name="T15" fmla="*/ 19 h 47"/>
                  <a:gd name="T16" fmla="*/ 7 w 27"/>
                  <a:gd name="T17" fmla="*/ 6 h 47"/>
                  <a:gd name="T18" fmla="*/ 9 w 27"/>
                  <a:gd name="T19" fmla="*/ 6 h 47"/>
                  <a:gd name="T20" fmla="*/ 2 w 27"/>
                  <a:gd name="T21" fmla="*/ 28 h 47"/>
                  <a:gd name="T22" fmla="*/ 8 w 27"/>
                  <a:gd name="T23" fmla="*/ 28 h 47"/>
                  <a:gd name="T24" fmla="*/ 8 w 27"/>
                  <a:gd name="T25" fmla="*/ 45 h 47"/>
                  <a:gd name="T26" fmla="*/ 11 w 27"/>
                  <a:gd name="T27" fmla="*/ 47 h 47"/>
                  <a:gd name="T28" fmla="*/ 13 w 27"/>
                  <a:gd name="T29" fmla="*/ 45 h 47"/>
                  <a:gd name="T30" fmla="*/ 13 w 27"/>
                  <a:gd name="T31" fmla="*/ 28 h 47"/>
                  <a:gd name="T32" fmla="*/ 14 w 27"/>
                  <a:gd name="T33" fmla="*/ 28 h 47"/>
                  <a:gd name="T34" fmla="*/ 14 w 27"/>
                  <a:gd name="T35" fmla="*/ 45 h 47"/>
                  <a:gd name="T36" fmla="*/ 16 w 27"/>
                  <a:gd name="T37" fmla="*/ 47 h 47"/>
                  <a:gd name="T38" fmla="*/ 18 w 27"/>
                  <a:gd name="T39" fmla="*/ 45 h 47"/>
                  <a:gd name="T40" fmla="*/ 18 w 27"/>
                  <a:gd name="T41" fmla="*/ 28 h 47"/>
                  <a:gd name="T42" fmla="*/ 25 w 27"/>
                  <a:gd name="T43" fmla="*/ 28 h 47"/>
                  <a:gd name="T44" fmla="*/ 18 w 27"/>
                  <a:gd name="T45" fmla="*/ 6 h 47"/>
                  <a:gd name="T46" fmla="*/ 19 w 27"/>
                  <a:gd name="T47" fmla="*/ 6 h 47"/>
                  <a:gd name="T48" fmla="*/ 23 w 27"/>
                  <a:gd name="T49" fmla="*/ 19 h 47"/>
                  <a:gd name="T50" fmla="*/ 25 w 27"/>
                  <a:gd name="T51" fmla="*/ 21 h 47"/>
                  <a:gd name="T52" fmla="*/ 27 w 27"/>
                  <a:gd name="T5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7" y="18"/>
                    </a:moveTo>
                    <a:cubicBezTo>
                      <a:pt x="26" y="18"/>
                      <a:pt x="24" y="10"/>
                      <a:pt x="23" y="4"/>
                    </a:cubicBezTo>
                    <a:cubicBezTo>
                      <a:pt x="22" y="2"/>
                      <a:pt x="19" y="0"/>
                      <a:pt x="17" y="0"/>
                    </a:cubicBezTo>
                    <a:cubicBezTo>
                      <a:pt x="16" y="0"/>
                      <a:pt x="11" y="0"/>
                      <a:pt x="10" y="0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2" y="10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3" y="20"/>
                      <a:pt x="4" y="19"/>
                    </a:cubicBezTo>
                    <a:cubicBezTo>
                      <a:pt x="4" y="18"/>
                      <a:pt x="7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6"/>
                      <a:pt x="8" y="44"/>
                      <a:pt x="8" y="45"/>
                    </a:cubicBezTo>
                    <a:cubicBezTo>
                      <a:pt x="8" y="46"/>
                      <a:pt x="9" y="47"/>
                      <a:pt x="11" y="47"/>
                    </a:cubicBezTo>
                    <a:cubicBezTo>
                      <a:pt x="12" y="47"/>
                      <a:pt x="13" y="46"/>
                      <a:pt x="13" y="45"/>
                    </a:cubicBezTo>
                    <a:cubicBezTo>
                      <a:pt x="13" y="43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43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7" y="47"/>
                      <a:pt x="18" y="46"/>
                      <a:pt x="18" y="45"/>
                    </a:cubicBezTo>
                    <a:cubicBezTo>
                      <a:pt x="18" y="44"/>
                      <a:pt x="18" y="36"/>
                      <a:pt x="18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3" y="18"/>
                      <a:pt x="23" y="19"/>
                    </a:cubicBezTo>
                    <a:cubicBezTo>
                      <a:pt x="23" y="20"/>
                      <a:pt x="24" y="21"/>
                      <a:pt x="25" y="21"/>
                    </a:cubicBezTo>
                    <a:cubicBezTo>
                      <a:pt x="26" y="20"/>
                      <a:pt x="27" y="19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2" name="Freeform 1602"/>
              <p:cNvSpPr>
                <a:spLocks/>
              </p:cNvSpPr>
              <p:nvPr/>
            </p:nvSpPr>
            <p:spPr bwMode="auto">
              <a:xfrm>
                <a:off x="12567" y="1296"/>
                <a:ext cx="52" cy="111"/>
              </a:xfrm>
              <a:custGeom>
                <a:avLst/>
                <a:gdLst>
                  <a:gd name="T0" fmla="*/ 0 w 22"/>
                  <a:gd name="T1" fmla="*/ 6 h 47"/>
                  <a:gd name="T2" fmla="*/ 0 w 22"/>
                  <a:gd name="T3" fmla="*/ 21 h 47"/>
                  <a:gd name="T4" fmla="*/ 2 w 22"/>
                  <a:gd name="T5" fmla="*/ 23 h 47"/>
                  <a:gd name="T6" fmla="*/ 4 w 22"/>
                  <a:gd name="T7" fmla="*/ 21 h 47"/>
                  <a:gd name="T8" fmla="*/ 4 w 22"/>
                  <a:gd name="T9" fmla="*/ 7 h 47"/>
                  <a:gd name="T10" fmla="*/ 5 w 22"/>
                  <a:gd name="T11" fmla="*/ 7 h 47"/>
                  <a:gd name="T12" fmla="*/ 5 w 22"/>
                  <a:gd name="T13" fmla="*/ 44 h 47"/>
                  <a:gd name="T14" fmla="*/ 8 w 22"/>
                  <a:gd name="T15" fmla="*/ 47 h 47"/>
                  <a:gd name="T16" fmla="*/ 10 w 22"/>
                  <a:gd name="T17" fmla="*/ 44 h 47"/>
                  <a:gd name="T18" fmla="*/ 10 w 22"/>
                  <a:gd name="T19" fmla="*/ 23 h 47"/>
                  <a:gd name="T20" fmla="*/ 12 w 22"/>
                  <a:gd name="T21" fmla="*/ 23 h 47"/>
                  <a:gd name="T22" fmla="*/ 12 w 22"/>
                  <a:gd name="T23" fmla="*/ 44 h 47"/>
                  <a:gd name="T24" fmla="*/ 14 w 22"/>
                  <a:gd name="T25" fmla="*/ 47 h 47"/>
                  <a:gd name="T26" fmla="*/ 17 w 22"/>
                  <a:gd name="T27" fmla="*/ 44 h 47"/>
                  <a:gd name="T28" fmla="*/ 17 w 22"/>
                  <a:gd name="T29" fmla="*/ 7 h 47"/>
                  <a:gd name="T30" fmla="*/ 18 w 22"/>
                  <a:gd name="T31" fmla="*/ 7 h 47"/>
                  <a:gd name="T32" fmla="*/ 18 w 22"/>
                  <a:gd name="T33" fmla="*/ 21 h 47"/>
                  <a:gd name="T34" fmla="*/ 20 w 22"/>
                  <a:gd name="T35" fmla="*/ 23 h 47"/>
                  <a:gd name="T36" fmla="*/ 22 w 22"/>
                  <a:gd name="T37" fmla="*/ 21 h 47"/>
                  <a:gd name="T38" fmla="*/ 22 w 22"/>
                  <a:gd name="T39" fmla="*/ 6 h 47"/>
                  <a:gd name="T40" fmla="*/ 16 w 22"/>
                  <a:gd name="T41" fmla="*/ 0 h 47"/>
                  <a:gd name="T42" fmla="*/ 6 w 22"/>
                  <a:gd name="T43" fmla="*/ 0 h 47"/>
                  <a:gd name="T44" fmla="*/ 0 w 22"/>
                  <a:gd name="T45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47">
                    <a:moveTo>
                      <a:pt x="0" y="6"/>
                    </a:moveTo>
                    <a:cubicBezTo>
                      <a:pt x="0" y="8"/>
                      <a:pt x="0" y="19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3" y="23"/>
                      <a:pt x="4" y="22"/>
                      <a:pt x="4" y="21"/>
                    </a:cubicBezTo>
                    <a:cubicBezTo>
                      <a:pt x="4" y="19"/>
                      <a:pt x="4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42"/>
                      <a:pt x="5" y="44"/>
                    </a:cubicBezTo>
                    <a:cubicBezTo>
                      <a:pt x="5" y="45"/>
                      <a:pt x="6" y="47"/>
                      <a:pt x="8" y="47"/>
                    </a:cubicBezTo>
                    <a:cubicBezTo>
                      <a:pt x="9" y="47"/>
                      <a:pt x="10" y="45"/>
                      <a:pt x="10" y="44"/>
                    </a:cubicBezTo>
                    <a:cubicBezTo>
                      <a:pt x="10" y="42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2" y="23"/>
                    </a:cubicBezTo>
                    <a:cubicBezTo>
                      <a:pt x="12" y="23"/>
                      <a:pt x="12" y="42"/>
                      <a:pt x="12" y="44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7"/>
                      <a:pt x="17" y="45"/>
                      <a:pt x="17" y="44"/>
                    </a:cubicBezTo>
                    <a:cubicBezTo>
                      <a:pt x="17" y="42"/>
                      <a:pt x="17" y="7"/>
                      <a:pt x="17" y="7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7"/>
                      <a:pt x="18" y="19"/>
                      <a:pt x="18" y="21"/>
                    </a:cubicBezTo>
                    <a:cubicBezTo>
                      <a:pt x="18" y="22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2" y="21"/>
                    </a:cubicBezTo>
                    <a:cubicBezTo>
                      <a:pt x="22" y="19"/>
                      <a:pt x="22" y="8"/>
                      <a:pt x="22" y="6"/>
                    </a:cubicBezTo>
                    <a:cubicBezTo>
                      <a:pt x="22" y="3"/>
                      <a:pt x="20" y="0"/>
                      <a:pt x="16" y="0"/>
                    </a:cubicBezTo>
                    <a:cubicBezTo>
                      <a:pt x="15" y="0"/>
                      <a:pt x="7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3" name="Freeform 1603"/>
              <p:cNvSpPr>
                <a:spLocks/>
              </p:cNvSpPr>
              <p:nvPr/>
            </p:nvSpPr>
            <p:spPr bwMode="auto">
              <a:xfrm>
                <a:off x="12560" y="1147"/>
                <a:ext cx="63" cy="111"/>
              </a:xfrm>
              <a:custGeom>
                <a:avLst/>
                <a:gdLst>
                  <a:gd name="T0" fmla="*/ 23 w 27"/>
                  <a:gd name="T1" fmla="*/ 5 h 47"/>
                  <a:gd name="T2" fmla="*/ 18 w 27"/>
                  <a:gd name="T3" fmla="*/ 0 h 47"/>
                  <a:gd name="T4" fmla="*/ 10 w 27"/>
                  <a:gd name="T5" fmla="*/ 0 h 47"/>
                  <a:gd name="T6" fmla="*/ 5 w 27"/>
                  <a:gd name="T7" fmla="*/ 5 h 47"/>
                  <a:gd name="T8" fmla="*/ 1 w 27"/>
                  <a:gd name="T9" fmla="*/ 19 h 47"/>
                  <a:gd name="T10" fmla="*/ 2 w 27"/>
                  <a:gd name="T11" fmla="*/ 21 h 47"/>
                  <a:gd name="T12" fmla="*/ 4 w 27"/>
                  <a:gd name="T13" fmla="*/ 20 h 47"/>
                  <a:gd name="T14" fmla="*/ 8 w 27"/>
                  <a:gd name="T15" fmla="*/ 7 h 47"/>
                  <a:gd name="T16" fmla="*/ 9 w 27"/>
                  <a:gd name="T17" fmla="*/ 7 h 47"/>
                  <a:gd name="T18" fmla="*/ 3 w 27"/>
                  <a:gd name="T19" fmla="*/ 29 h 47"/>
                  <a:gd name="T20" fmla="*/ 9 w 27"/>
                  <a:gd name="T21" fmla="*/ 29 h 47"/>
                  <a:gd name="T22" fmla="*/ 9 w 27"/>
                  <a:gd name="T23" fmla="*/ 45 h 47"/>
                  <a:gd name="T24" fmla="*/ 11 w 27"/>
                  <a:gd name="T25" fmla="*/ 47 h 47"/>
                  <a:gd name="T26" fmla="*/ 14 w 27"/>
                  <a:gd name="T27" fmla="*/ 45 h 47"/>
                  <a:gd name="T28" fmla="*/ 14 w 27"/>
                  <a:gd name="T29" fmla="*/ 29 h 47"/>
                  <a:gd name="T30" fmla="*/ 15 w 27"/>
                  <a:gd name="T31" fmla="*/ 29 h 47"/>
                  <a:gd name="T32" fmla="*/ 15 w 27"/>
                  <a:gd name="T33" fmla="*/ 45 h 47"/>
                  <a:gd name="T34" fmla="*/ 17 w 27"/>
                  <a:gd name="T35" fmla="*/ 47 h 47"/>
                  <a:gd name="T36" fmla="*/ 19 w 27"/>
                  <a:gd name="T37" fmla="*/ 45 h 47"/>
                  <a:gd name="T38" fmla="*/ 19 w 27"/>
                  <a:gd name="T39" fmla="*/ 29 h 47"/>
                  <a:gd name="T40" fmla="*/ 25 w 27"/>
                  <a:gd name="T41" fmla="*/ 29 h 47"/>
                  <a:gd name="T42" fmla="*/ 19 w 27"/>
                  <a:gd name="T43" fmla="*/ 7 h 47"/>
                  <a:gd name="T44" fmla="*/ 20 w 27"/>
                  <a:gd name="T45" fmla="*/ 7 h 47"/>
                  <a:gd name="T46" fmla="*/ 24 w 27"/>
                  <a:gd name="T47" fmla="*/ 20 h 47"/>
                  <a:gd name="T48" fmla="*/ 26 w 27"/>
                  <a:gd name="T49" fmla="*/ 21 h 47"/>
                  <a:gd name="T50" fmla="*/ 27 w 27"/>
                  <a:gd name="T51" fmla="*/ 19 h 47"/>
                  <a:gd name="T52" fmla="*/ 23 w 27"/>
                  <a:gd name="T53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7">
                    <a:moveTo>
                      <a:pt x="23" y="5"/>
                    </a:moveTo>
                    <a:cubicBezTo>
                      <a:pt x="23" y="3"/>
                      <a:pt x="20" y="0"/>
                      <a:pt x="18" y="0"/>
                    </a:cubicBezTo>
                    <a:cubicBezTo>
                      <a:pt x="17" y="0"/>
                      <a:pt x="11" y="0"/>
                      <a:pt x="10" y="0"/>
                    </a:cubicBezTo>
                    <a:cubicBezTo>
                      <a:pt x="8" y="0"/>
                      <a:pt x="5" y="3"/>
                      <a:pt x="5" y="5"/>
                    </a:cubicBezTo>
                    <a:cubicBezTo>
                      <a:pt x="3" y="11"/>
                      <a:pt x="1" y="18"/>
                      <a:pt x="1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1"/>
                      <a:pt x="4" y="20"/>
                    </a:cubicBezTo>
                    <a:cubicBezTo>
                      <a:pt x="5" y="18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6"/>
                      <a:pt x="9" y="44"/>
                      <a:pt x="9" y="45"/>
                    </a:cubicBezTo>
                    <a:cubicBezTo>
                      <a:pt x="9" y="46"/>
                      <a:pt x="10" y="47"/>
                      <a:pt x="11" y="47"/>
                    </a:cubicBezTo>
                    <a:cubicBezTo>
                      <a:pt x="12" y="47"/>
                      <a:pt x="14" y="46"/>
                      <a:pt x="14" y="45"/>
                    </a:cubicBezTo>
                    <a:cubicBezTo>
                      <a:pt x="14" y="43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43"/>
                      <a:pt x="15" y="45"/>
                    </a:cubicBezTo>
                    <a:cubicBezTo>
                      <a:pt x="15" y="46"/>
                      <a:pt x="16" y="47"/>
                      <a:pt x="17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44"/>
                      <a:pt x="19" y="36"/>
                      <a:pt x="19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3" y="18"/>
                      <a:pt x="24" y="20"/>
                    </a:cubicBezTo>
                    <a:cubicBezTo>
                      <a:pt x="24" y="21"/>
                      <a:pt x="25" y="21"/>
                      <a:pt x="26" y="21"/>
                    </a:cubicBezTo>
                    <a:cubicBezTo>
                      <a:pt x="27" y="21"/>
                      <a:pt x="27" y="20"/>
                      <a:pt x="27" y="19"/>
                    </a:cubicBezTo>
                    <a:cubicBezTo>
                      <a:pt x="27" y="18"/>
                      <a:pt x="25" y="11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644" name="Oval 1604"/>
              <p:cNvSpPr>
                <a:spLocks noChangeArrowheads="1"/>
              </p:cNvSpPr>
              <p:nvPr/>
            </p:nvSpPr>
            <p:spPr bwMode="auto">
              <a:xfrm>
                <a:off x="12581" y="1270"/>
                <a:ext cx="24" cy="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259" name="Oval 1606"/>
            <p:cNvSpPr>
              <a:spLocks noChangeArrowheads="1"/>
            </p:cNvSpPr>
            <p:nvPr/>
          </p:nvSpPr>
          <p:spPr bwMode="auto">
            <a:xfrm>
              <a:off x="19870738" y="2249488"/>
              <a:ext cx="33338" cy="3651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0" name="Oval 1607"/>
            <p:cNvSpPr>
              <a:spLocks noChangeArrowheads="1"/>
            </p:cNvSpPr>
            <p:nvPr/>
          </p:nvSpPr>
          <p:spPr bwMode="auto">
            <a:xfrm>
              <a:off x="19972338" y="2249488"/>
              <a:ext cx="38100" cy="3651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1" name="Oval 1608"/>
            <p:cNvSpPr>
              <a:spLocks noChangeArrowheads="1"/>
            </p:cNvSpPr>
            <p:nvPr/>
          </p:nvSpPr>
          <p:spPr bwMode="auto">
            <a:xfrm>
              <a:off x="19659601" y="20161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2" name="Freeform 1609"/>
            <p:cNvSpPr>
              <a:spLocks/>
            </p:cNvSpPr>
            <p:nvPr/>
          </p:nvSpPr>
          <p:spPr bwMode="auto">
            <a:xfrm>
              <a:off x="19626263" y="20574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4 h 47"/>
                <a:gd name="T8" fmla="*/ 1 w 27"/>
                <a:gd name="T9" fmla="*/ 18 h 47"/>
                <a:gd name="T10" fmla="*/ 2 w 27"/>
                <a:gd name="T11" fmla="*/ 21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5 w 27"/>
                <a:gd name="T31" fmla="*/ 28 h 47"/>
                <a:gd name="T32" fmla="*/ 15 w 27"/>
                <a:gd name="T33" fmla="*/ 45 h 47"/>
                <a:gd name="T34" fmla="*/ 17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6 h 47"/>
                <a:gd name="T44" fmla="*/ 20 w 27"/>
                <a:gd name="T45" fmla="*/ 6 h 47"/>
                <a:gd name="T46" fmla="*/ 24 w 27"/>
                <a:gd name="T47" fmla="*/ 19 h 47"/>
                <a:gd name="T48" fmla="*/ 26 w 27"/>
                <a:gd name="T49" fmla="*/ 21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8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43"/>
                    <a:pt x="15" y="45"/>
                  </a:cubicBezTo>
                  <a:cubicBezTo>
                    <a:pt x="15" y="46"/>
                    <a:pt x="16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4" y="19"/>
                  </a:cubicBezTo>
                  <a:cubicBezTo>
                    <a:pt x="24" y="20"/>
                    <a:pt x="25" y="21"/>
                    <a:pt x="26" y="21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8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3" name="Freeform 1610"/>
            <p:cNvSpPr>
              <a:spLocks/>
            </p:cNvSpPr>
            <p:nvPr/>
          </p:nvSpPr>
          <p:spPr bwMode="auto">
            <a:xfrm>
              <a:off x="19843751" y="2290763"/>
              <a:ext cx="87313" cy="173038"/>
            </a:xfrm>
            <a:custGeom>
              <a:avLst/>
              <a:gdLst>
                <a:gd name="T0" fmla="*/ 16 w 23"/>
                <a:gd name="T1" fmla="*/ 0 h 46"/>
                <a:gd name="T2" fmla="*/ 6 w 23"/>
                <a:gd name="T3" fmla="*/ 0 h 46"/>
                <a:gd name="T4" fmla="*/ 0 w 23"/>
                <a:gd name="T5" fmla="*/ 6 h 46"/>
                <a:gd name="T6" fmla="*/ 0 w 23"/>
                <a:gd name="T7" fmla="*/ 20 h 46"/>
                <a:gd name="T8" fmla="*/ 2 w 23"/>
                <a:gd name="T9" fmla="*/ 23 h 46"/>
                <a:gd name="T10" fmla="*/ 4 w 23"/>
                <a:gd name="T11" fmla="*/ 20 h 46"/>
                <a:gd name="T12" fmla="*/ 4 w 23"/>
                <a:gd name="T13" fmla="*/ 7 h 46"/>
                <a:gd name="T14" fmla="*/ 5 w 23"/>
                <a:gd name="T15" fmla="*/ 7 h 46"/>
                <a:gd name="T16" fmla="*/ 5 w 23"/>
                <a:gd name="T17" fmla="*/ 44 h 46"/>
                <a:gd name="T18" fmla="*/ 8 w 23"/>
                <a:gd name="T19" fmla="*/ 46 h 46"/>
                <a:gd name="T20" fmla="*/ 11 w 23"/>
                <a:gd name="T21" fmla="*/ 44 h 46"/>
                <a:gd name="T22" fmla="*/ 11 w 23"/>
                <a:gd name="T23" fmla="*/ 23 h 46"/>
                <a:gd name="T24" fmla="*/ 12 w 23"/>
                <a:gd name="T25" fmla="*/ 23 h 46"/>
                <a:gd name="T26" fmla="*/ 12 w 23"/>
                <a:gd name="T27" fmla="*/ 44 h 46"/>
                <a:gd name="T28" fmla="*/ 15 w 23"/>
                <a:gd name="T29" fmla="*/ 46 h 46"/>
                <a:gd name="T30" fmla="*/ 17 w 23"/>
                <a:gd name="T31" fmla="*/ 44 h 46"/>
                <a:gd name="T32" fmla="*/ 17 w 23"/>
                <a:gd name="T33" fmla="*/ 7 h 46"/>
                <a:gd name="T34" fmla="*/ 19 w 23"/>
                <a:gd name="T35" fmla="*/ 7 h 46"/>
                <a:gd name="T36" fmla="*/ 19 w 23"/>
                <a:gd name="T37" fmla="*/ 20 h 46"/>
                <a:gd name="T38" fmla="*/ 21 w 23"/>
                <a:gd name="T39" fmla="*/ 23 h 46"/>
                <a:gd name="T40" fmla="*/ 23 w 23"/>
                <a:gd name="T41" fmla="*/ 20 h 46"/>
                <a:gd name="T42" fmla="*/ 23 w 23"/>
                <a:gd name="T43" fmla="*/ 6 h 46"/>
                <a:gd name="T44" fmla="*/ 16 w 23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16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"/>
                    <a:pt x="0" y="19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19" y="23"/>
                    <a:pt x="21" y="23"/>
                  </a:cubicBezTo>
                  <a:cubicBezTo>
                    <a:pt x="22" y="23"/>
                    <a:pt x="23" y="22"/>
                    <a:pt x="23" y="20"/>
                  </a:cubicBezTo>
                  <a:cubicBezTo>
                    <a:pt x="23" y="19"/>
                    <a:pt x="23" y="8"/>
                    <a:pt x="23" y="6"/>
                  </a:cubicBezTo>
                  <a:cubicBezTo>
                    <a:pt x="23" y="2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4" name="Oval 1611"/>
            <p:cNvSpPr>
              <a:spLocks noChangeArrowheads="1"/>
            </p:cNvSpPr>
            <p:nvPr/>
          </p:nvSpPr>
          <p:spPr bwMode="auto">
            <a:xfrm>
              <a:off x="19765963" y="2249488"/>
              <a:ext cx="33338" cy="3651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5" name="Oval 1612"/>
            <p:cNvSpPr>
              <a:spLocks noChangeArrowheads="1"/>
            </p:cNvSpPr>
            <p:nvPr/>
          </p:nvSpPr>
          <p:spPr bwMode="auto">
            <a:xfrm>
              <a:off x="19659601" y="2249488"/>
              <a:ext cx="38100" cy="3651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6" name="Freeform 1613"/>
            <p:cNvSpPr>
              <a:spLocks/>
            </p:cNvSpPr>
            <p:nvPr/>
          </p:nvSpPr>
          <p:spPr bwMode="auto">
            <a:xfrm>
              <a:off x="19731038" y="18208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5 h 47"/>
                <a:gd name="T8" fmla="*/ 0 w 27"/>
                <a:gd name="T9" fmla="*/ 19 h 47"/>
                <a:gd name="T10" fmla="*/ 2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2 w 27"/>
                <a:gd name="T19" fmla="*/ 29 h 47"/>
                <a:gd name="T20" fmla="*/ 9 w 27"/>
                <a:gd name="T21" fmla="*/ 29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9 h 47"/>
                <a:gd name="T30" fmla="*/ 14 w 27"/>
                <a:gd name="T31" fmla="*/ 29 h 47"/>
                <a:gd name="T32" fmla="*/ 14 w 27"/>
                <a:gd name="T33" fmla="*/ 45 h 47"/>
                <a:gd name="T34" fmla="*/ 16 w 27"/>
                <a:gd name="T35" fmla="*/ 47 h 47"/>
                <a:gd name="T36" fmla="*/ 19 w 27"/>
                <a:gd name="T37" fmla="*/ 45 h 47"/>
                <a:gd name="T38" fmla="*/ 19 w 27"/>
                <a:gd name="T39" fmla="*/ 29 h 47"/>
                <a:gd name="T40" fmla="*/ 25 w 27"/>
                <a:gd name="T41" fmla="*/ 29 h 47"/>
                <a:gd name="T42" fmla="*/ 18 w 27"/>
                <a:gd name="T43" fmla="*/ 7 h 47"/>
                <a:gd name="T44" fmla="*/ 20 w 27"/>
                <a:gd name="T45" fmla="*/ 7 h 47"/>
                <a:gd name="T46" fmla="*/ 23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3" y="11"/>
                    <a:pt x="1" y="18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4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3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7" name="Oval 1614"/>
            <p:cNvSpPr>
              <a:spLocks noChangeArrowheads="1"/>
            </p:cNvSpPr>
            <p:nvPr/>
          </p:nvSpPr>
          <p:spPr bwMode="auto">
            <a:xfrm>
              <a:off x="19765963" y="20161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8" name="Freeform 1615"/>
            <p:cNvSpPr>
              <a:spLocks/>
            </p:cNvSpPr>
            <p:nvPr/>
          </p:nvSpPr>
          <p:spPr bwMode="auto">
            <a:xfrm>
              <a:off x="19738976" y="2057401"/>
              <a:ext cx="87313" cy="176213"/>
            </a:xfrm>
            <a:custGeom>
              <a:avLst/>
              <a:gdLst>
                <a:gd name="T0" fmla="*/ 17 w 23"/>
                <a:gd name="T1" fmla="*/ 0 h 47"/>
                <a:gd name="T2" fmla="*/ 6 w 23"/>
                <a:gd name="T3" fmla="*/ 0 h 47"/>
                <a:gd name="T4" fmla="*/ 0 w 23"/>
                <a:gd name="T5" fmla="*/ 6 h 47"/>
                <a:gd name="T6" fmla="*/ 0 w 23"/>
                <a:gd name="T7" fmla="*/ 21 h 47"/>
                <a:gd name="T8" fmla="*/ 2 w 23"/>
                <a:gd name="T9" fmla="*/ 23 h 47"/>
                <a:gd name="T10" fmla="*/ 4 w 23"/>
                <a:gd name="T11" fmla="*/ 21 h 47"/>
                <a:gd name="T12" fmla="*/ 4 w 23"/>
                <a:gd name="T13" fmla="*/ 7 h 47"/>
                <a:gd name="T14" fmla="*/ 5 w 23"/>
                <a:gd name="T15" fmla="*/ 7 h 47"/>
                <a:gd name="T16" fmla="*/ 5 w 23"/>
                <a:gd name="T17" fmla="*/ 44 h 47"/>
                <a:gd name="T18" fmla="*/ 8 w 23"/>
                <a:gd name="T19" fmla="*/ 47 h 47"/>
                <a:gd name="T20" fmla="*/ 11 w 23"/>
                <a:gd name="T21" fmla="*/ 44 h 47"/>
                <a:gd name="T22" fmla="*/ 11 w 23"/>
                <a:gd name="T23" fmla="*/ 23 h 47"/>
                <a:gd name="T24" fmla="*/ 12 w 23"/>
                <a:gd name="T25" fmla="*/ 23 h 47"/>
                <a:gd name="T26" fmla="*/ 12 w 23"/>
                <a:gd name="T27" fmla="*/ 44 h 47"/>
                <a:gd name="T28" fmla="*/ 15 w 23"/>
                <a:gd name="T29" fmla="*/ 47 h 47"/>
                <a:gd name="T30" fmla="*/ 18 w 23"/>
                <a:gd name="T31" fmla="*/ 44 h 47"/>
                <a:gd name="T32" fmla="*/ 18 w 23"/>
                <a:gd name="T33" fmla="*/ 7 h 47"/>
                <a:gd name="T34" fmla="*/ 19 w 23"/>
                <a:gd name="T35" fmla="*/ 7 h 47"/>
                <a:gd name="T36" fmla="*/ 19 w 23"/>
                <a:gd name="T37" fmla="*/ 21 h 47"/>
                <a:gd name="T38" fmla="*/ 21 w 23"/>
                <a:gd name="T39" fmla="*/ 23 h 47"/>
                <a:gd name="T40" fmla="*/ 23 w 23"/>
                <a:gd name="T41" fmla="*/ 21 h 47"/>
                <a:gd name="T42" fmla="*/ 23 w 23"/>
                <a:gd name="T43" fmla="*/ 6 h 47"/>
                <a:gd name="T44" fmla="*/ 17 w 23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19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2"/>
                    <a:pt x="5" y="44"/>
                  </a:cubicBezTo>
                  <a:cubicBezTo>
                    <a:pt x="5" y="45"/>
                    <a:pt x="7" y="47"/>
                    <a:pt x="8" y="47"/>
                  </a:cubicBezTo>
                  <a:cubicBezTo>
                    <a:pt x="10" y="47"/>
                    <a:pt x="11" y="45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5"/>
                    <a:pt x="13" y="47"/>
                    <a:pt x="15" y="47"/>
                  </a:cubicBezTo>
                  <a:cubicBezTo>
                    <a:pt x="16" y="47"/>
                    <a:pt x="18" y="45"/>
                    <a:pt x="18" y="44"/>
                  </a:cubicBezTo>
                  <a:cubicBezTo>
                    <a:pt x="18" y="42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19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69" name="Oval 1616"/>
            <p:cNvSpPr>
              <a:spLocks noChangeArrowheads="1"/>
            </p:cNvSpPr>
            <p:nvPr/>
          </p:nvSpPr>
          <p:spPr bwMode="auto">
            <a:xfrm>
              <a:off x="19559588" y="20161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0" name="Oval 1617"/>
            <p:cNvSpPr>
              <a:spLocks noChangeArrowheads="1"/>
            </p:cNvSpPr>
            <p:nvPr/>
          </p:nvSpPr>
          <p:spPr bwMode="auto">
            <a:xfrm>
              <a:off x="22553613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1" name="Oval 1618"/>
            <p:cNvSpPr>
              <a:spLocks noChangeArrowheads="1"/>
            </p:cNvSpPr>
            <p:nvPr/>
          </p:nvSpPr>
          <p:spPr bwMode="auto">
            <a:xfrm>
              <a:off x="22553613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2" name="Freeform 1619"/>
            <p:cNvSpPr>
              <a:spLocks/>
            </p:cNvSpPr>
            <p:nvPr/>
          </p:nvSpPr>
          <p:spPr bwMode="auto">
            <a:xfrm>
              <a:off x="22518688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4 h 47"/>
                <a:gd name="T8" fmla="*/ 0 w 27"/>
                <a:gd name="T9" fmla="*/ 18 h 47"/>
                <a:gd name="T10" fmla="*/ 2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7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6 h 47"/>
                <a:gd name="T44" fmla="*/ 20 w 27"/>
                <a:gd name="T45" fmla="*/ 6 h 47"/>
                <a:gd name="T46" fmla="*/ 23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3" name="Oval 1620"/>
            <p:cNvSpPr>
              <a:spLocks noChangeArrowheads="1"/>
            </p:cNvSpPr>
            <p:nvPr/>
          </p:nvSpPr>
          <p:spPr bwMode="auto">
            <a:xfrm>
              <a:off x="22759988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4" name="Freeform 1621"/>
            <p:cNvSpPr>
              <a:spLocks/>
            </p:cNvSpPr>
            <p:nvPr/>
          </p:nvSpPr>
          <p:spPr bwMode="auto">
            <a:xfrm>
              <a:off x="22526626" y="2519363"/>
              <a:ext cx="87313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5 w 23"/>
                <a:gd name="T5" fmla="*/ 21 h 47"/>
                <a:gd name="T6" fmla="*/ 5 w 23"/>
                <a:gd name="T7" fmla="*/ 8 h 47"/>
                <a:gd name="T8" fmla="*/ 6 w 23"/>
                <a:gd name="T9" fmla="*/ 8 h 47"/>
                <a:gd name="T10" fmla="*/ 6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8 w 23"/>
                <a:gd name="T25" fmla="*/ 44 h 47"/>
                <a:gd name="T26" fmla="*/ 18 w 23"/>
                <a:gd name="T27" fmla="*/ 8 h 47"/>
                <a:gd name="T28" fmla="*/ 19 w 23"/>
                <a:gd name="T29" fmla="*/ 8 h 47"/>
                <a:gd name="T30" fmla="*/ 19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7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5" y="22"/>
                    <a:pt x="5" y="21"/>
                  </a:cubicBezTo>
                  <a:cubicBezTo>
                    <a:pt x="5" y="20"/>
                    <a:pt x="5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42"/>
                    <a:pt x="6" y="44"/>
                  </a:cubicBezTo>
                  <a:cubicBezTo>
                    <a:pt x="6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4" y="47"/>
                    <a:pt x="15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5" name="Freeform 1622"/>
            <p:cNvSpPr>
              <a:spLocks/>
            </p:cNvSpPr>
            <p:nvPr/>
          </p:nvSpPr>
          <p:spPr bwMode="auto">
            <a:xfrm>
              <a:off x="22625051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8 w 27"/>
                <a:gd name="T3" fmla="*/ 6 h 46"/>
                <a:gd name="T4" fmla="*/ 9 w 27"/>
                <a:gd name="T5" fmla="*/ 6 h 46"/>
                <a:gd name="T6" fmla="*/ 2 w 27"/>
                <a:gd name="T7" fmla="*/ 28 h 46"/>
                <a:gd name="T8" fmla="*/ 8 w 27"/>
                <a:gd name="T9" fmla="*/ 28 h 46"/>
                <a:gd name="T10" fmla="*/ 8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6 w 27"/>
                <a:gd name="T23" fmla="*/ 46 h 46"/>
                <a:gd name="T24" fmla="*/ 18 w 27"/>
                <a:gd name="T25" fmla="*/ 44 h 46"/>
                <a:gd name="T26" fmla="*/ 18 w 27"/>
                <a:gd name="T27" fmla="*/ 28 h 46"/>
                <a:gd name="T28" fmla="*/ 25 w 27"/>
                <a:gd name="T29" fmla="*/ 28 h 46"/>
                <a:gd name="T30" fmla="*/ 18 w 27"/>
                <a:gd name="T31" fmla="*/ 6 h 46"/>
                <a:gd name="T32" fmla="*/ 19 w 27"/>
                <a:gd name="T33" fmla="*/ 6 h 46"/>
                <a:gd name="T34" fmla="*/ 23 w 27"/>
                <a:gd name="T35" fmla="*/ 19 h 46"/>
                <a:gd name="T36" fmla="*/ 25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7 w 27"/>
                <a:gd name="T43" fmla="*/ 0 h 46"/>
                <a:gd name="T44" fmla="*/ 10 w 27"/>
                <a:gd name="T45" fmla="*/ 0 h 46"/>
                <a:gd name="T46" fmla="*/ 4 w 27"/>
                <a:gd name="T47" fmla="*/ 4 h 46"/>
                <a:gd name="T48" fmla="*/ 0 w 27"/>
                <a:gd name="T49" fmla="*/ 18 h 46"/>
                <a:gd name="T50" fmla="*/ 1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5"/>
                    <a:pt x="9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6" y="46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6" y="17"/>
                    <a:pt x="24" y="10"/>
                    <a:pt x="23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6" name="Freeform 1623"/>
            <p:cNvSpPr>
              <a:spLocks/>
            </p:cNvSpPr>
            <p:nvPr/>
          </p:nvSpPr>
          <p:spPr bwMode="auto">
            <a:xfrm>
              <a:off x="22737763" y="2989263"/>
              <a:ext cx="82550" cy="173038"/>
            </a:xfrm>
            <a:custGeom>
              <a:avLst/>
              <a:gdLst>
                <a:gd name="T0" fmla="*/ 4 w 22"/>
                <a:gd name="T1" fmla="*/ 20 h 46"/>
                <a:gd name="T2" fmla="*/ 4 w 22"/>
                <a:gd name="T3" fmla="*/ 7 h 46"/>
                <a:gd name="T4" fmla="*/ 5 w 22"/>
                <a:gd name="T5" fmla="*/ 7 h 46"/>
                <a:gd name="T6" fmla="*/ 5 w 22"/>
                <a:gd name="T7" fmla="*/ 44 h 46"/>
                <a:gd name="T8" fmla="*/ 8 w 22"/>
                <a:gd name="T9" fmla="*/ 46 h 46"/>
                <a:gd name="T10" fmla="*/ 11 w 22"/>
                <a:gd name="T11" fmla="*/ 44 h 46"/>
                <a:gd name="T12" fmla="*/ 11 w 22"/>
                <a:gd name="T13" fmla="*/ 22 h 46"/>
                <a:gd name="T14" fmla="*/ 12 w 22"/>
                <a:gd name="T15" fmla="*/ 22 h 46"/>
                <a:gd name="T16" fmla="*/ 12 w 22"/>
                <a:gd name="T17" fmla="*/ 44 h 46"/>
                <a:gd name="T18" fmla="*/ 14 w 22"/>
                <a:gd name="T19" fmla="*/ 46 h 46"/>
                <a:gd name="T20" fmla="*/ 17 w 22"/>
                <a:gd name="T21" fmla="*/ 44 h 46"/>
                <a:gd name="T22" fmla="*/ 17 w 22"/>
                <a:gd name="T23" fmla="*/ 7 h 46"/>
                <a:gd name="T24" fmla="*/ 18 w 22"/>
                <a:gd name="T25" fmla="*/ 7 h 46"/>
                <a:gd name="T26" fmla="*/ 18 w 22"/>
                <a:gd name="T27" fmla="*/ 20 h 46"/>
                <a:gd name="T28" fmla="*/ 20 w 22"/>
                <a:gd name="T29" fmla="*/ 22 h 46"/>
                <a:gd name="T30" fmla="*/ 22 w 22"/>
                <a:gd name="T31" fmla="*/ 20 h 46"/>
                <a:gd name="T32" fmla="*/ 22 w 22"/>
                <a:gd name="T33" fmla="*/ 6 h 46"/>
                <a:gd name="T34" fmla="*/ 16 w 22"/>
                <a:gd name="T35" fmla="*/ 0 h 46"/>
                <a:gd name="T36" fmla="*/ 6 w 22"/>
                <a:gd name="T37" fmla="*/ 0 h 46"/>
                <a:gd name="T38" fmla="*/ 0 w 22"/>
                <a:gd name="T39" fmla="*/ 6 h 46"/>
                <a:gd name="T40" fmla="*/ 0 w 22"/>
                <a:gd name="T41" fmla="*/ 20 h 46"/>
                <a:gd name="T42" fmla="*/ 2 w 22"/>
                <a:gd name="T43" fmla="*/ 22 h 46"/>
                <a:gd name="T44" fmla="*/ 4 w 22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4" y="20"/>
                  </a:move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1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7" name="Freeform 1624"/>
            <p:cNvSpPr>
              <a:spLocks/>
            </p:cNvSpPr>
            <p:nvPr/>
          </p:nvSpPr>
          <p:spPr bwMode="auto">
            <a:xfrm>
              <a:off x="22944138" y="2519363"/>
              <a:ext cx="66675" cy="176213"/>
            </a:xfrm>
            <a:custGeom>
              <a:avLst/>
              <a:gdLst>
                <a:gd name="T0" fmla="*/ 0 w 18"/>
                <a:gd name="T1" fmla="*/ 6 h 47"/>
                <a:gd name="T2" fmla="*/ 0 w 18"/>
                <a:gd name="T3" fmla="*/ 21 h 47"/>
                <a:gd name="T4" fmla="*/ 2 w 18"/>
                <a:gd name="T5" fmla="*/ 23 h 47"/>
                <a:gd name="T6" fmla="*/ 4 w 18"/>
                <a:gd name="T7" fmla="*/ 21 h 47"/>
                <a:gd name="T8" fmla="*/ 4 w 18"/>
                <a:gd name="T9" fmla="*/ 8 h 47"/>
                <a:gd name="T10" fmla="*/ 5 w 18"/>
                <a:gd name="T11" fmla="*/ 8 h 47"/>
                <a:gd name="T12" fmla="*/ 5 w 18"/>
                <a:gd name="T13" fmla="*/ 44 h 47"/>
                <a:gd name="T14" fmla="*/ 8 w 18"/>
                <a:gd name="T15" fmla="*/ 47 h 47"/>
                <a:gd name="T16" fmla="*/ 11 w 18"/>
                <a:gd name="T17" fmla="*/ 44 h 47"/>
                <a:gd name="T18" fmla="*/ 11 w 18"/>
                <a:gd name="T19" fmla="*/ 23 h 47"/>
                <a:gd name="T20" fmla="*/ 12 w 18"/>
                <a:gd name="T21" fmla="*/ 23 h 47"/>
                <a:gd name="T22" fmla="*/ 12 w 18"/>
                <a:gd name="T23" fmla="*/ 44 h 47"/>
                <a:gd name="T24" fmla="*/ 15 w 18"/>
                <a:gd name="T25" fmla="*/ 47 h 47"/>
                <a:gd name="T26" fmla="*/ 18 w 18"/>
                <a:gd name="T27" fmla="*/ 44 h 47"/>
                <a:gd name="T28" fmla="*/ 18 w 18"/>
                <a:gd name="T29" fmla="*/ 13 h 47"/>
                <a:gd name="T30" fmla="*/ 7 w 18"/>
                <a:gd name="T31" fmla="*/ 0 h 47"/>
                <a:gd name="T32" fmla="*/ 6 w 18"/>
                <a:gd name="T33" fmla="*/ 0 h 47"/>
                <a:gd name="T34" fmla="*/ 0 w 18"/>
                <a:gd name="T3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47">
                  <a:moveTo>
                    <a:pt x="0" y="6"/>
                  </a:moveTo>
                  <a:cubicBezTo>
                    <a:pt x="0" y="8"/>
                    <a:pt x="0" y="20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22"/>
                    <a:pt x="18" y="13"/>
                  </a:cubicBezTo>
                  <a:cubicBezTo>
                    <a:pt x="15" y="9"/>
                    <a:pt x="11" y="4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8" name="Oval 1625"/>
            <p:cNvSpPr>
              <a:spLocks noChangeArrowheads="1"/>
            </p:cNvSpPr>
            <p:nvPr/>
          </p:nvSpPr>
          <p:spPr bwMode="auto">
            <a:xfrm>
              <a:off x="22553613" y="2714626"/>
              <a:ext cx="36513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79" name="Freeform 1626"/>
            <p:cNvSpPr>
              <a:spLocks/>
            </p:cNvSpPr>
            <p:nvPr/>
          </p:nvSpPr>
          <p:spPr bwMode="auto">
            <a:xfrm>
              <a:off x="22526626" y="2989263"/>
              <a:ext cx="87313" cy="173038"/>
            </a:xfrm>
            <a:custGeom>
              <a:avLst/>
              <a:gdLst>
                <a:gd name="T0" fmla="*/ 5 w 23"/>
                <a:gd name="T1" fmla="*/ 20 h 46"/>
                <a:gd name="T2" fmla="*/ 5 w 23"/>
                <a:gd name="T3" fmla="*/ 7 h 46"/>
                <a:gd name="T4" fmla="*/ 6 w 23"/>
                <a:gd name="T5" fmla="*/ 7 h 46"/>
                <a:gd name="T6" fmla="*/ 6 w 23"/>
                <a:gd name="T7" fmla="*/ 44 h 46"/>
                <a:gd name="T8" fmla="*/ 8 w 23"/>
                <a:gd name="T9" fmla="*/ 46 h 46"/>
                <a:gd name="T10" fmla="*/ 11 w 23"/>
                <a:gd name="T11" fmla="*/ 44 h 46"/>
                <a:gd name="T12" fmla="*/ 11 w 23"/>
                <a:gd name="T13" fmla="*/ 22 h 46"/>
                <a:gd name="T14" fmla="*/ 12 w 23"/>
                <a:gd name="T15" fmla="*/ 22 h 46"/>
                <a:gd name="T16" fmla="*/ 12 w 23"/>
                <a:gd name="T17" fmla="*/ 44 h 46"/>
                <a:gd name="T18" fmla="*/ 15 w 23"/>
                <a:gd name="T19" fmla="*/ 46 h 46"/>
                <a:gd name="T20" fmla="*/ 18 w 23"/>
                <a:gd name="T21" fmla="*/ 44 h 46"/>
                <a:gd name="T22" fmla="*/ 18 w 23"/>
                <a:gd name="T23" fmla="*/ 7 h 46"/>
                <a:gd name="T24" fmla="*/ 19 w 23"/>
                <a:gd name="T25" fmla="*/ 7 h 46"/>
                <a:gd name="T26" fmla="*/ 19 w 23"/>
                <a:gd name="T27" fmla="*/ 20 h 46"/>
                <a:gd name="T28" fmla="*/ 21 w 23"/>
                <a:gd name="T29" fmla="*/ 22 h 46"/>
                <a:gd name="T30" fmla="*/ 23 w 23"/>
                <a:gd name="T31" fmla="*/ 20 h 46"/>
                <a:gd name="T32" fmla="*/ 23 w 23"/>
                <a:gd name="T33" fmla="*/ 6 h 46"/>
                <a:gd name="T34" fmla="*/ 17 w 23"/>
                <a:gd name="T35" fmla="*/ 0 h 46"/>
                <a:gd name="T36" fmla="*/ 7 w 23"/>
                <a:gd name="T37" fmla="*/ 0 h 46"/>
                <a:gd name="T38" fmla="*/ 0 w 23"/>
                <a:gd name="T39" fmla="*/ 6 h 46"/>
                <a:gd name="T40" fmla="*/ 0 w 23"/>
                <a:gd name="T41" fmla="*/ 20 h 46"/>
                <a:gd name="T42" fmla="*/ 2 w 23"/>
                <a:gd name="T43" fmla="*/ 22 h 46"/>
                <a:gd name="T44" fmla="*/ 5 w 23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5" y="20"/>
                  </a:moveTo>
                  <a:cubicBezTo>
                    <a:pt x="5" y="19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41"/>
                    <a:pt x="6" y="44"/>
                  </a:cubicBezTo>
                  <a:cubicBezTo>
                    <a:pt x="6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4" y="46"/>
                    <a:pt x="15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1"/>
                    <a:pt x="20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2"/>
                    <a:pt x="5" y="21"/>
                    <a:pt x="5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0" name="Line 1627"/>
            <p:cNvSpPr>
              <a:spLocks noChangeShapeType="1"/>
            </p:cNvSpPr>
            <p:nvPr/>
          </p:nvSpPr>
          <p:spPr bwMode="auto">
            <a:xfrm>
              <a:off x="22969538" y="273367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1" name="Line 1628"/>
            <p:cNvSpPr>
              <a:spLocks noChangeShapeType="1"/>
            </p:cNvSpPr>
            <p:nvPr/>
          </p:nvSpPr>
          <p:spPr bwMode="auto">
            <a:xfrm>
              <a:off x="22969538" y="273367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2" name="Line 1629"/>
            <p:cNvSpPr>
              <a:spLocks noChangeShapeType="1"/>
            </p:cNvSpPr>
            <p:nvPr/>
          </p:nvSpPr>
          <p:spPr bwMode="auto">
            <a:xfrm>
              <a:off x="23004463" y="273367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3" name="Line 1630"/>
            <p:cNvSpPr>
              <a:spLocks noChangeShapeType="1"/>
            </p:cNvSpPr>
            <p:nvPr/>
          </p:nvSpPr>
          <p:spPr bwMode="auto">
            <a:xfrm>
              <a:off x="23004463" y="273367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4" name="Oval 1631"/>
            <p:cNvSpPr>
              <a:spLocks noChangeArrowheads="1"/>
            </p:cNvSpPr>
            <p:nvPr/>
          </p:nvSpPr>
          <p:spPr bwMode="auto">
            <a:xfrm>
              <a:off x="22969538" y="2947988"/>
              <a:ext cx="34925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5" name="Freeform 1632"/>
            <p:cNvSpPr>
              <a:spLocks/>
            </p:cNvSpPr>
            <p:nvPr/>
          </p:nvSpPr>
          <p:spPr bwMode="auto">
            <a:xfrm>
              <a:off x="22944138" y="2989263"/>
              <a:ext cx="85725" cy="173038"/>
            </a:xfrm>
            <a:custGeom>
              <a:avLst/>
              <a:gdLst>
                <a:gd name="T0" fmla="*/ 17 w 23"/>
                <a:gd name="T1" fmla="*/ 0 h 46"/>
                <a:gd name="T2" fmla="*/ 6 w 23"/>
                <a:gd name="T3" fmla="*/ 0 h 46"/>
                <a:gd name="T4" fmla="*/ 0 w 23"/>
                <a:gd name="T5" fmla="*/ 6 h 46"/>
                <a:gd name="T6" fmla="*/ 0 w 23"/>
                <a:gd name="T7" fmla="*/ 20 h 46"/>
                <a:gd name="T8" fmla="*/ 2 w 23"/>
                <a:gd name="T9" fmla="*/ 22 h 46"/>
                <a:gd name="T10" fmla="*/ 4 w 23"/>
                <a:gd name="T11" fmla="*/ 20 h 46"/>
                <a:gd name="T12" fmla="*/ 4 w 23"/>
                <a:gd name="T13" fmla="*/ 7 h 46"/>
                <a:gd name="T14" fmla="*/ 5 w 23"/>
                <a:gd name="T15" fmla="*/ 7 h 46"/>
                <a:gd name="T16" fmla="*/ 5 w 23"/>
                <a:gd name="T17" fmla="*/ 44 h 46"/>
                <a:gd name="T18" fmla="*/ 8 w 23"/>
                <a:gd name="T19" fmla="*/ 46 h 46"/>
                <a:gd name="T20" fmla="*/ 9 w 23"/>
                <a:gd name="T21" fmla="*/ 46 h 46"/>
                <a:gd name="T22" fmla="*/ 11 w 23"/>
                <a:gd name="T23" fmla="*/ 43 h 46"/>
                <a:gd name="T24" fmla="*/ 11 w 23"/>
                <a:gd name="T25" fmla="*/ 22 h 46"/>
                <a:gd name="T26" fmla="*/ 12 w 23"/>
                <a:gd name="T27" fmla="*/ 22 h 46"/>
                <a:gd name="T28" fmla="*/ 12 w 23"/>
                <a:gd name="T29" fmla="*/ 40 h 46"/>
                <a:gd name="T30" fmla="*/ 18 w 23"/>
                <a:gd name="T31" fmla="*/ 28 h 46"/>
                <a:gd name="T32" fmla="*/ 18 w 23"/>
                <a:gd name="T33" fmla="*/ 7 h 46"/>
                <a:gd name="T34" fmla="*/ 19 w 23"/>
                <a:gd name="T35" fmla="*/ 7 h 46"/>
                <a:gd name="T36" fmla="*/ 19 w 23"/>
                <a:gd name="T37" fmla="*/ 20 h 46"/>
                <a:gd name="T38" fmla="*/ 20 w 23"/>
                <a:gd name="T39" fmla="*/ 22 h 46"/>
                <a:gd name="T40" fmla="*/ 23 w 23"/>
                <a:gd name="T41" fmla="*/ 15 h 46"/>
                <a:gd name="T42" fmla="*/ 23 w 23"/>
                <a:gd name="T43" fmla="*/ 6 h 46"/>
                <a:gd name="T44" fmla="*/ 17 w 23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0" y="45"/>
                    <a:pt x="10" y="44"/>
                    <a:pt x="11" y="43"/>
                  </a:cubicBezTo>
                  <a:cubicBezTo>
                    <a:pt x="11" y="38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34"/>
                    <a:pt x="12" y="40"/>
                  </a:cubicBezTo>
                  <a:cubicBezTo>
                    <a:pt x="14" y="36"/>
                    <a:pt x="16" y="32"/>
                    <a:pt x="18" y="28"/>
                  </a:cubicBezTo>
                  <a:cubicBezTo>
                    <a:pt x="18" y="18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1"/>
                    <a:pt x="19" y="22"/>
                    <a:pt x="20" y="22"/>
                  </a:cubicBezTo>
                  <a:cubicBezTo>
                    <a:pt x="21" y="20"/>
                    <a:pt x="22" y="17"/>
                    <a:pt x="23" y="15"/>
                  </a:cubicBezTo>
                  <a:cubicBezTo>
                    <a:pt x="23" y="11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6" name="Freeform 1633"/>
            <p:cNvSpPr>
              <a:spLocks/>
            </p:cNvSpPr>
            <p:nvPr/>
          </p:nvSpPr>
          <p:spPr bwMode="auto">
            <a:xfrm>
              <a:off x="22831426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8 w 27"/>
                <a:gd name="T3" fmla="*/ 6 h 46"/>
                <a:gd name="T4" fmla="*/ 9 w 27"/>
                <a:gd name="T5" fmla="*/ 6 h 46"/>
                <a:gd name="T6" fmla="*/ 3 w 27"/>
                <a:gd name="T7" fmla="*/ 28 h 46"/>
                <a:gd name="T8" fmla="*/ 9 w 27"/>
                <a:gd name="T9" fmla="*/ 28 h 46"/>
                <a:gd name="T10" fmla="*/ 9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7 w 27"/>
                <a:gd name="T23" fmla="*/ 46 h 46"/>
                <a:gd name="T24" fmla="*/ 19 w 27"/>
                <a:gd name="T25" fmla="*/ 44 h 46"/>
                <a:gd name="T26" fmla="*/ 19 w 27"/>
                <a:gd name="T27" fmla="*/ 28 h 46"/>
                <a:gd name="T28" fmla="*/ 25 w 27"/>
                <a:gd name="T29" fmla="*/ 28 h 46"/>
                <a:gd name="T30" fmla="*/ 19 w 27"/>
                <a:gd name="T31" fmla="*/ 6 h 46"/>
                <a:gd name="T32" fmla="*/ 20 w 27"/>
                <a:gd name="T33" fmla="*/ 6 h 46"/>
                <a:gd name="T34" fmla="*/ 24 w 27"/>
                <a:gd name="T35" fmla="*/ 19 h 46"/>
                <a:gd name="T36" fmla="*/ 26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8 w 27"/>
                <a:gd name="T43" fmla="*/ 0 h 46"/>
                <a:gd name="T44" fmla="*/ 10 w 27"/>
                <a:gd name="T45" fmla="*/ 0 h 46"/>
                <a:gd name="T46" fmla="*/ 5 w 27"/>
                <a:gd name="T47" fmla="*/ 4 h 46"/>
                <a:gd name="T48" fmla="*/ 1 w 27"/>
                <a:gd name="T49" fmla="*/ 18 h 46"/>
                <a:gd name="T50" fmla="*/ 2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7" y="46"/>
                  </a:cubicBezTo>
                  <a:cubicBezTo>
                    <a:pt x="18" y="46"/>
                    <a:pt x="19" y="45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4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7" name="Freeform 1634"/>
            <p:cNvSpPr>
              <a:spLocks/>
            </p:cNvSpPr>
            <p:nvPr/>
          </p:nvSpPr>
          <p:spPr bwMode="auto">
            <a:xfrm>
              <a:off x="23015576" y="2571751"/>
              <a:ext cx="11113" cy="33338"/>
            </a:xfrm>
            <a:custGeom>
              <a:avLst/>
              <a:gdLst>
                <a:gd name="T0" fmla="*/ 0 w 3"/>
                <a:gd name="T1" fmla="*/ 0 h 9"/>
                <a:gd name="T2" fmla="*/ 0 w 3"/>
                <a:gd name="T3" fmla="*/ 7 h 9"/>
                <a:gd name="T4" fmla="*/ 2 w 3"/>
                <a:gd name="T5" fmla="*/ 9 h 9"/>
                <a:gd name="T6" fmla="*/ 3 w 3"/>
                <a:gd name="T7" fmla="*/ 9 h 9"/>
                <a:gd name="T8" fmla="*/ 1 w 3"/>
                <a:gd name="T9" fmla="*/ 2 h 9"/>
                <a:gd name="T10" fmla="*/ 0 w 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0" y="3"/>
                    <a:pt x="0" y="6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6"/>
                    <a:pt x="2" y="4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8" name="Freeform 1635"/>
            <p:cNvSpPr>
              <a:spLocks/>
            </p:cNvSpPr>
            <p:nvPr/>
          </p:nvSpPr>
          <p:spPr bwMode="auto">
            <a:xfrm>
              <a:off x="22729826" y="2755901"/>
              <a:ext cx="101600" cy="176213"/>
            </a:xfrm>
            <a:custGeom>
              <a:avLst/>
              <a:gdLst>
                <a:gd name="T0" fmla="*/ 22 w 27"/>
                <a:gd name="T1" fmla="*/ 4 h 47"/>
                <a:gd name="T2" fmla="*/ 17 w 27"/>
                <a:gd name="T3" fmla="*/ 0 h 47"/>
                <a:gd name="T4" fmla="*/ 9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1 w 27"/>
                <a:gd name="T11" fmla="*/ 20 h 47"/>
                <a:gd name="T12" fmla="*/ 3 w 27"/>
                <a:gd name="T13" fmla="*/ 19 h 47"/>
                <a:gd name="T14" fmla="*/ 7 w 27"/>
                <a:gd name="T15" fmla="*/ 6 h 47"/>
                <a:gd name="T16" fmla="*/ 8 w 27"/>
                <a:gd name="T17" fmla="*/ 6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4 h 47"/>
                <a:gd name="T24" fmla="*/ 10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8 w 27"/>
                <a:gd name="T37" fmla="*/ 44 h 47"/>
                <a:gd name="T38" fmla="*/ 18 w 27"/>
                <a:gd name="T39" fmla="*/ 28 h 47"/>
                <a:gd name="T40" fmla="*/ 24 w 27"/>
                <a:gd name="T41" fmla="*/ 28 h 47"/>
                <a:gd name="T42" fmla="*/ 18 w 27"/>
                <a:gd name="T43" fmla="*/ 6 h 47"/>
                <a:gd name="T44" fmla="*/ 19 w 27"/>
                <a:gd name="T45" fmla="*/ 6 h 47"/>
                <a:gd name="T46" fmla="*/ 23 w 27"/>
                <a:gd name="T47" fmla="*/ 19 h 47"/>
                <a:gd name="T48" fmla="*/ 25 w 27"/>
                <a:gd name="T49" fmla="*/ 20 h 47"/>
                <a:gd name="T50" fmla="*/ 26 w 27"/>
                <a:gd name="T51" fmla="*/ 18 h 47"/>
                <a:gd name="T52" fmla="*/ 22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2" y="4"/>
                  </a:move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3" y="19"/>
                  </a:cubicBezTo>
                  <a:cubicBezTo>
                    <a:pt x="4" y="18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6"/>
                    <a:pt x="9" y="47"/>
                    <a:pt x="10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2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6" y="18"/>
                  </a:cubicBezTo>
                  <a:cubicBezTo>
                    <a:pt x="26" y="17"/>
                    <a:pt x="24" y="10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89" name="Oval 1636"/>
            <p:cNvSpPr>
              <a:spLocks noChangeArrowheads="1"/>
            </p:cNvSpPr>
            <p:nvPr/>
          </p:nvSpPr>
          <p:spPr bwMode="auto">
            <a:xfrm>
              <a:off x="22864763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0" name="Oval 1637"/>
            <p:cNvSpPr>
              <a:spLocks noChangeArrowheads="1"/>
            </p:cNvSpPr>
            <p:nvPr/>
          </p:nvSpPr>
          <p:spPr bwMode="auto">
            <a:xfrm>
              <a:off x="22658388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1" name="Oval 1638"/>
            <p:cNvSpPr>
              <a:spLocks noChangeArrowheads="1"/>
            </p:cNvSpPr>
            <p:nvPr/>
          </p:nvSpPr>
          <p:spPr bwMode="auto">
            <a:xfrm>
              <a:off x="22864763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2" name="Freeform 1639"/>
            <p:cNvSpPr>
              <a:spLocks/>
            </p:cNvSpPr>
            <p:nvPr/>
          </p:nvSpPr>
          <p:spPr bwMode="auto">
            <a:xfrm>
              <a:off x="22631401" y="2755901"/>
              <a:ext cx="87313" cy="173038"/>
            </a:xfrm>
            <a:custGeom>
              <a:avLst/>
              <a:gdLst>
                <a:gd name="T0" fmla="*/ 21 w 23"/>
                <a:gd name="T1" fmla="*/ 22 h 46"/>
                <a:gd name="T2" fmla="*/ 23 w 23"/>
                <a:gd name="T3" fmla="*/ 20 h 46"/>
                <a:gd name="T4" fmla="*/ 23 w 23"/>
                <a:gd name="T5" fmla="*/ 6 h 46"/>
                <a:gd name="T6" fmla="*/ 17 w 23"/>
                <a:gd name="T7" fmla="*/ 0 h 46"/>
                <a:gd name="T8" fmla="*/ 6 w 23"/>
                <a:gd name="T9" fmla="*/ 0 h 46"/>
                <a:gd name="T10" fmla="*/ 0 w 23"/>
                <a:gd name="T11" fmla="*/ 6 h 46"/>
                <a:gd name="T12" fmla="*/ 0 w 23"/>
                <a:gd name="T13" fmla="*/ 20 h 46"/>
                <a:gd name="T14" fmla="*/ 2 w 23"/>
                <a:gd name="T15" fmla="*/ 22 h 46"/>
                <a:gd name="T16" fmla="*/ 4 w 23"/>
                <a:gd name="T17" fmla="*/ 20 h 46"/>
                <a:gd name="T18" fmla="*/ 4 w 23"/>
                <a:gd name="T19" fmla="*/ 7 h 46"/>
                <a:gd name="T20" fmla="*/ 5 w 23"/>
                <a:gd name="T21" fmla="*/ 7 h 46"/>
                <a:gd name="T22" fmla="*/ 5 w 23"/>
                <a:gd name="T23" fmla="*/ 44 h 46"/>
                <a:gd name="T24" fmla="*/ 8 w 23"/>
                <a:gd name="T25" fmla="*/ 46 h 46"/>
                <a:gd name="T26" fmla="*/ 11 w 23"/>
                <a:gd name="T27" fmla="*/ 44 h 46"/>
                <a:gd name="T28" fmla="*/ 11 w 23"/>
                <a:gd name="T29" fmla="*/ 23 h 46"/>
                <a:gd name="T30" fmla="*/ 12 w 23"/>
                <a:gd name="T31" fmla="*/ 23 h 46"/>
                <a:gd name="T32" fmla="*/ 12 w 23"/>
                <a:gd name="T33" fmla="*/ 44 h 46"/>
                <a:gd name="T34" fmla="*/ 15 w 23"/>
                <a:gd name="T35" fmla="*/ 46 h 46"/>
                <a:gd name="T36" fmla="*/ 18 w 23"/>
                <a:gd name="T37" fmla="*/ 44 h 46"/>
                <a:gd name="T38" fmla="*/ 18 w 23"/>
                <a:gd name="T39" fmla="*/ 7 h 46"/>
                <a:gd name="T40" fmla="*/ 19 w 23"/>
                <a:gd name="T41" fmla="*/ 7 h 46"/>
                <a:gd name="T42" fmla="*/ 19 w 23"/>
                <a:gd name="T43" fmla="*/ 20 h 46"/>
                <a:gd name="T44" fmla="*/ 21 w 23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21" y="22"/>
                  </a:move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2"/>
                    <a:pt x="21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3" name="Oval 1640"/>
            <p:cNvSpPr>
              <a:spLocks noChangeArrowheads="1"/>
            </p:cNvSpPr>
            <p:nvPr/>
          </p:nvSpPr>
          <p:spPr bwMode="auto">
            <a:xfrm>
              <a:off x="22658388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4" name="Oval 1641"/>
            <p:cNvSpPr>
              <a:spLocks noChangeArrowheads="1"/>
            </p:cNvSpPr>
            <p:nvPr/>
          </p:nvSpPr>
          <p:spPr bwMode="auto">
            <a:xfrm>
              <a:off x="22658388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5" name="Freeform 1642"/>
            <p:cNvSpPr>
              <a:spLocks/>
            </p:cNvSpPr>
            <p:nvPr/>
          </p:nvSpPr>
          <p:spPr bwMode="auto">
            <a:xfrm>
              <a:off x="22625051" y="2519363"/>
              <a:ext cx="101600" cy="176213"/>
            </a:xfrm>
            <a:custGeom>
              <a:avLst/>
              <a:gdLst>
                <a:gd name="T0" fmla="*/ 23 w 27"/>
                <a:gd name="T1" fmla="*/ 20 h 47"/>
                <a:gd name="T2" fmla="*/ 25 w 27"/>
                <a:gd name="T3" fmla="*/ 21 h 47"/>
                <a:gd name="T4" fmla="*/ 27 w 27"/>
                <a:gd name="T5" fmla="*/ 19 h 47"/>
                <a:gd name="T6" fmla="*/ 23 w 27"/>
                <a:gd name="T7" fmla="*/ 5 h 47"/>
                <a:gd name="T8" fmla="*/ 17 w 27"/>
                <a:gd name="T9" fmla="*/ 0 h 47"/>
                <a:gd name="T10" fmla="*/ 10 w 27"/>
                <a:gd name="T11" fmla="*/ 0 h 47"/>
                <a:gd name="T12" fmla="*/ 4 w 27"/>
                <a:gd name="T13" fmla="*/ 5 h 47"/>
                <a:gd name="T14" fmla="*/ 0 w 27"/>
                <a:gd name="T15" fmla="*/ 19 h 47"/>
                <a:gd name="T16" fmla="*/ 1 w 27"/>
                <a:gd name="T17" fmla="*/ 21 h 47"/>
                <a:gd name="T18" fmla="*/ 4 w 27"/>
                <a:gd name="T19" fmla="*/ 20 h 47"/>
                <a:gd name="T20" fmla="*/ 8 w 27"/>
                <a:gd name="T21" fmla="*/ 7 h 47"/>
                <a:gd name="T22" fmla="*/ 9 w 27"/>
                <a:gd name="T23" fmla="*/ 7 h 47"/>
                <a:gd name="T24" fmla="*/ 2 w 27"/>
                <a:gd name="T25" fmla="*/ 28 h 47"/>
                <a:gd name="T26" fmla="*/ 8 w 27"/>
                <a:gd name="T27" fmla="*/ 28 h 47"/>
                <a:gd name="T28" fmla="*/ 8 w 27"/>
                <a:gd name="T29" fmla="*/ 45 h 47"/>
                <a:gd name="T30" fmla="*/ 11 w 27"/>
                <a:gd name="T31" fmla="*/ 47 h 47"/>
                <a:gd name="T32" fmla="*/ 13 w 27"/>
                <a:gd name="T33" fmla="*/ 45 h 47"/>
                <a:gd name="T34" fmla="*/ 13 w 27"/>
                <a:gd name="T35" fmla="*/ 28 h 47"/>
                <a:gd name="T36" fmla="*/ 14 w 27"/>
                <a:gd name="T37" fmla="*/ 28 h 47"/>
                <a:gd name="T38" fmla="*/ 14 w 27"/>
                <a:gd name="T39" fmla="*/ 45 h 47"/>
                <a:gd name="T40" fmla="*/ 16 w 27"/>
                <a:gd name="T41" fmla="*/ 47 h 47"/>
                <a:gd name="T42" fmla="*/ 18 w 27"/>
                <a:gd name="T43" fmla="*/ 45 h 47"/>
                <a:gd name="T44" fmla="*/ 18 w 27"/>
                <a:gd name="T45" fmla="*/ 28 h 47"/>
                <a:gd name="T46" fmla="*/ 25 w 27"/>
                <a:gd name="T47" fmla="*/ 28 h 47"/>
                <a:gd name="T48" fmla="*/ 18 w 27"/>
                <a:gd name="T49" fmla="*/ 7 h 47"/>
                <a:gd name="T50" fmla="*/ 19 w 27"/>
                <a:gd name="T51" fmla="*/ 7 h 47"/>
                <a:gd name="T52" fmla="*/ 23 w 27"/>
                <a:gd name="T53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20"/>
                  </a:move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26" y="18"/>
                    <a:pt x="24" y="11"/>
                    <a:pt x="23" y="5"/>
                  </a:cubicBez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4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3" y="18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6" name="Freeform 1643"/>
            <p:cNvSpPr>
              <a:spLocks/>
            </p:cNvSpPr>
            <p:nvPr/>
          </p:nvSpPr>
          <p:spPr bwMode="auto">
            <a:xfrm>
              <a:off x="22831426" y="2519363"/>
              <a:ext cx="101600" cy="176213"/>
            </a:xfrm>
            <a:custGeom>
              <a:avLst/>
              <a:gdLst>
                <a:gd name="T0" fmla="*/ 2 w 27"/>
                <a:gd name="T1" fmla="*/ 21 h 47"/>
                <a:gd name="T2" fmla="*/ 4 w 27"/>
                <a:gd name="T3" fmla="*/ 20 h 47"/>
                <a:gd name="T4" fmla="*/ 8 w 27"/>
                <a:gd name="T5" fmla="*/ 7 h 47"/>
                <a:gd name="T6" fmla="*/ 9 w 27"/>
                <a:gd name="T7" fmla="*/ 7 h 47"/>
                <a:gd name="T8" fmla="*/ 3 w 27"/>
                <a:gd name="T9" fmla="*/ 28 h 47"/>
                <a:gd name="T10" fmla="*/ 9 w 27"/>
                <a:gd name="T11" fmla="*/ 28 h 47"/>
                <a:gd name="T12" fmla="*/ 9 w 27"/>
                <a:gd name="T13" fmla="*/ 45 h 47"/>
                <a:gd name="T14" fmla="*/ 11 w 27"/>
                <a:gd name="T15" fmla="*/ 47 h 47"/>
                <a:gd name="T16" fmla="*/ 13 w 27"/>
                <a:gd name="T17" fmla="*/ 45 h 47"/>
                <a:gd name="T18" fmla="*/ 13 w 27"/>
                <a:gd name="T19" fmla="*/ 28 h 47"/>
                <a:gd name="T20" fmla="*/ 14 w 27"/>
                <a:gd name="T21" fmla="*/ 28 h 47"/>
                <a:gd name="T22" fmla="*/ 14 w 27"/>
                <a:gd name="T23" fmla="*/ 45 h 47"/>
                <a:gd name="T24" fmla="*/ 17 w 27"/>
                <a:gd name="T25" fmla="*/ 47 h 47"/>
                <a:gd name="T26" fmla="*/ 19 w 27"/>
                <a:gd name="T27" fmla="*/ 45 h 47"/>
                <a:gd name="T28" fmla="*/ 19 w 27"/>
                <a:gd name="T29" fmla="*/ 28 h 47"/>
                <a:gd name="T30" fmla="*/ 25 w 27"/>
                <a:gd name="T31" fmla="*/ 28 h 47"/>
                <a:gd name="T32" fmla="*/ 19 w 27"/>
                <a:gd name="T33" fmla="*/ 7 h 47"/>
                <a:gd name="T34" fmla="*/ 20 w 27"/>
                <a:gd name="T35" fmla="*/ 7 h 47"/>
                <a:gd name="T36" fmla="*/ 24 w 27"/>
                <a:gd name="T37" fmla="*/ 20 h 47"/>
                <a:gd name="T38" fmla="*/ 26 w 27"/>
                <a:gd name="T39" fmla="*/ 21 h 47"/>
                <a:gd name="T40" fmla="*/ 27 w 27"/>
                <a:gd name="T41" fmla="*/ 19 h 47"/>
                <a:gd name="T42" fmla="*/ 23 w 27"/>
                <a:gd name="T43" fmla="*/ 5 h 47"/>
                <a:gd name="T44" fmla="*/ 18 w 27"/>
                <a:gd name="T45" fmla="*/ 0 h 47"/>
                <a:gd name="T46" fmla="*/ 10 w 27"/>
                <a:gd name="T47" fmla="*/ 0 h 47"/>
                <a:gd name="T48" fmla="*/ 5 w 27"/>
                <a:gd name="T49" fmla="*/ 5 h 47"/>
                <a:gd name="T50" fmla="*/ 1 w 27"/>
                <a:gd name="T51" fmla="*/ 19 h 47"/>
                <a:gd name="T52" fmla="*/ 2 w 27"/>
                <a:gd name="T53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" y="21"/>
                  </a:move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4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ubicBezTo>
                    <a:pt x="22" y="3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1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7" name="Oval 1644"/>
            <p:cNvSpPr>
              <a:spLocks noChangeArrowheads="1"/>
            </p:cNvSpPr>
            <p:nvPr/>
          </p:nvSpPr>
          <p:spPr bwMode="auto">
            <a:xfrm>
              <a:off x="22759988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8" name="Oval 1645"/>
            <p:cNvSpPr>
              <a:spLocks noChangeArrowheads="1"/>
            </p:cNvSpPr>
            <p:nvPr/>
          </p:nvSpPr>
          <p:spPr bwMode="auto">
            <a:xfrm>
              <a:off x="22759988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299" name="Oval 1646"/>
            <p:cNvSpPr>
              <a:spLocks noChangeArrowheads="1"/>
            </p:cNvSpPr>
            <p:nvPr/>
          </p:nvSpPr>
          <p:spPr bwMode="auto">
            <a:xfrm>
              <a:off x="22864763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0" name="Freeform 1647"/>
            <p:cNvSpPr>
              <a:spLocks/>
            </p:cNvSpPr>
            <p:nvPr/>
          </p:nvSpPr>
          <p:spPr bwMode="auto">
            <a:xfrm>
              <a:off x="22737763" y="2519363"/>
              <a:ext cx="82550" cy="176213"/>
            </a:xfrm>
            <a:custGeom>
              <a:avLst/>
              <a:gdLst>
                <a:gd name="T0" fmla="*/ 0 w 22"/>
                <a:gd name="T1" fmla="*/ 21 h 47"/>
                <a:gd name="T2" fmla="*/ 2 w 22"/>
                <a:gd name="T3" fmla="*/ 23 h 47"/>
                <a:gd name="T4" fmla="*/ 4 w 22"/>
                <a:gd name="T5" fmla="*/ 21 h 47"/>
                <a:gd name="T6" fmla="*/ 4 w 22"/>
                <a:gd name="T7" fmla="*/ 8 h 47"/>
                <a:gd name="T8" fmla="*/ 5 w 22"/>
                <a:gd name="T9" fmla="*/ 8 h 47"/>
                <a:gd name="T10" fmla="*/ 5 w 22"/>
                <a:gd name="T11" fmla="*/ 44 h 47"/>
                <a:gd name="T12" fmla="*/ 8 w 22"/>
                <a:gd name="T13" fmla="*/ 47 h 47"/>
                <a:gd name="T14" fmla="*/ 11 w 22"/>
                <a:gd name="T15" fmla="*/ 44 h 47"/>
                <a:gd name="T16" fmla="*/ 11 w 22"/>
                <a:gd name="T17" fmla="*/ 23 h 47"/>
                <a:gd name="T18" fmla="*/ 12 w 22"/>
                <a:gd name="T19" fmla="*/ 23 h 47"/>
                <a:gd name="T20" fmla="*/ 12 w 22"/>
                <a:gd name="T21" fmla="*/ 44 h 47"/>
                <a:gd name="T22" fmla="*/ 14 w 22"/>
                <a:gd name="T23" fmla="*/ 47 h 47"/>
                <a:gd name="T24" fmla="*/ 17 w 22"/>
                <a:gd name="T25" fmla="*/ 44 h 47"/>
                <a:gd name="T26" fmla="*/ 17 w 22"/>
                <a:gd name="T27" fmla="*/ 8 h 47"/>
                <a:gd name="T28" fmla="*/ 18 w 22"/>
                <a:gd name="T29" fmla="*/ 8 h 47"/>
                <a:gd name="T30" fmla="*/ 18 w 22"/>
                <a:gd name="T31" fmla="*/ 21 h 47"/>
                <a:gd name="T32" fmla="*/ 20 w 22"/>
                <a:gd name="T33" fmla="*/ 23 h 47"/>
                <a:gd name="T34" fmla="*/ 22 w 22"/>
                <a:gd name="T35" fmla="*/ 21 h 47"/>
                <a:gd name="T36" fmla="*/ 22 w 22"/>
                <a:gd name="T37" fmla="*/ 6 h 47"/>
                <a:gd name="T38" fmla="*/ 16 w 22"/>
                <a:gd name="T39" fmla="*/ 0 h 47"/>
                <a:gd name="T40" fmla="*/ 6 w 22"/>
                <a:gd name="T41" fmla="*/ 0 h 47"/>
                <a:gd name="T42" fmla="*/ 0 w 22"/>
                <a:gd name="T43" fmla="*/ 6 h 47"/>
                <a:gd name="T44" fmla="*/ 0 w 22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1" name="Freeform 1648"/>
            <p:cNvSpPr>
              <a:spLocks/>
            </p:cNvSpPr>
            <p:nvPr/>
          </p:nvSpPr>
          <p:spPr bwMode="auto">
            <a:xfrm>
              <a:off x="22842538" y="2755901"/>
              <a:ext cx="82550" cy="173038"/>
            </a:xfrm>
            <a:custGeom>
              <a:avLst/>
              <a:gdLst>
                <a:gd name="T0" fmla="*/ 20 w 22"/>
                <a:gd name="T1" fmla="*/ 22 h 46"/>
                <a:gd name="T2" fmla="*/ 22 w 22"/>
                <a:gd name="T3" fmla="*/ 20 h 46"/>
                <a:gd name="T4" fmla="*/ 22 w 22"/>
                <a:gd name="T5" fmla="*/ 6 h 46"/>
                <a:gd name="T6" fmla="*/ 16 w 22"/>
                <a:gd name="T7" fmla="*/ 0 h 46"/>
                <a:gd name="T8" fmla="*/ 6 w 22"/>
                <a:gd name="T9" fmla="*/ 0 h 46"/>
                <a:gd name="T10" fmla="*/ 0 w 22"/>
                <a:gd name="T11" fmla="*/ 6 h 46"/>
                <a:gd name="T12" fmla="*/ 0 w 22"/>
                <a:gd name="T13" fmla="*/ 20 h 46"/>
                <a:gd name="T14" fmla="*/ 2 w 22"/>
                <a:gd name="T15" fmla="*/ 22 h 46"/>
                <a:gd name="T16" fmla="*/ 4 w 22"/>
                <a:gd name="T17" fmla="*/ 20 h 46"/>
                <a:gd name="T18" fmla="*/ 4 w 22"/>
                <a:gd name="T19" fmla="*/ 7 h 46"/>
                <a:gd name="T20" fmla="*/ 5 w 22"/>
                <a:gd name="T21" fmla="*/ 7 h 46"/>
                <a:gd name="T22" fmla="*/ 5 w 22"/>
                <a:gd name="T23" fmla="*/ 44 h 46"/>
                <a:gd name="T24" fmla="*/ 8 w 22"/>
                <a:gd name="T25" fmla="*/ 46 h 46"/>
                <a:gd name="T26" fmla="*/ 10 w 22"/>
                <a:gd name="T27" fmla="*/ 44 h 46"/>
                <a:gd name="T28" fmla="*/ 10 w 22"/>
                <a:gd name="T29" fmla="*/ 23 h 46"/>
                <a:gd name="T30" fmla="*/ 11 w 22"/>
                <a:gd name="T31" fmla="*/ 23 h 46"/>
                <a:gd name="T32" fmla="*/ 11 w 22"/>
                <a:gd name="T33" fmla="*/ 44 h 46"/>
                <a:gd name="T34" fmla="*/ 14 w 22"/>
                <a:gd name="T35" fmla="*/ 46 h 46"/>
                <a:gd name="T36" fmla="*/ 17 w 22"/>
                <a:gd name="T37" fmla="*/ 44 h 46"/>
                <a:gd name="T38" fmla="*/ 17 w 22"/>
                <a:gd name="T39" fmla="*/ 7 h 46"/>
                <a:gd name="T40" fmla="*/ 18 w 22"/>
                <a:gd name="T41" fmla="*/ 7 h 46"/>
                <a:gd name="T42" fmla="*/ 18 w 22"/>
                <a:gd name="T43" fmla="*/ 20 h 46"/>
                <a:gd name="T44" fmla="*/ 20 w 22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20" y="22"/>
                  </a:moveTo>
                  <a:cubicBezTo>
                    <a:pt x="21" y="22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19" y="0"/>
                    <a:pt x="16" y="0"/>
                  </a:cubicBezTo>
                  <a:cubicBezTo>
                    <a:pt x="14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0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0" y="45"/>
                    <a:pt x="10" y="44"/>
                  </a:cubicBezTo>
                  <a:cubicBezTo>
                    <a:pt x="10" y="41"/>
                    <a:pt x="10" y="23"/>
                    <a:pt x="10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41"/>
                    <a:pt x="11" y="44"/>
                  </a:cubicBezTo>
                  <a:cubicBezTo>
                    <a:pt x="11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2"/>
                    <a:pt x="20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2" name="Oval 1649"/>
            <p:cNvSpPr>
              <a:spLocks noChangeArrowheads="1"/>
            </p:cNvSpPr>
            <p:nvPr/>
          </p:nvSpPr>
          <p:spPr bwMode="auto">
            <a:xfrm>
              <a:off x="21726526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3" name="Freeform 1650"/>
            <p:cNvSpPr>
              <a:spLocks/>
            </p:cNvSpPr>
            <p:nvPr/>
          </p:nvSpPr>
          <p:spPr bwMode="auto">
            <a:xfrm>
              <a:off x="21907501" y="2989263"/>
              <a:ext cx="85725" cy="173038"/>
            </a:xfrm>
            <a:custGeom>
              <a:avLst/>
              <a:gdLst>
                <a:gd name="T0" fmla="*/ 4 w 23"/>
                <a:gd name="T1" fmla="*/ 20 h 46"/>
                <a:gd name="T2" fmla="*/ 4 w 23"/>
                <a:gd name="T3" fmla="*/ 7 h 46"/>
                <a:gd name="T4" fmla="*/ 6 w 23"/>
                <a:gd name="T5" fmla="*/ 7 h 46"/>
                <a:gd name="T6" fmla="*/ 6 w 23"/>
                <a:gd name="T7" fmla="*/ 44 h 46"/>
                <a:gd name="T8" fmla="*/ 8 w 23"/>
                <a:gd name="T9" fmla="*/ 46 h 46"/>
                <a:gd name="T10" fmla="*/ 11 w 23"/>
                <a:gd name="T11" fmla="*/ 44 h 46"/>
                <a:gd name="T12" fmla="*/ 11 w 23"/>
                <a:gd name="T13" fmla="*/ 22 h 46"/>
                <a:gd name="T14" fmla="*/ 12 w 23"/>
                <a:gd name="T15" fmla="*/ 22 h 46"/>
                <a:gd name="T16" fmla="*/ 12 w 23"/>
                <a:gd name="T17" fmla="*/ 44 h 46"/>
                <a:gd name="T18" fmla="*/ 15 w 23"/>
                <a:gd name="T19" fmla="*/ 46 h 46"/>
                <a:gd name="T20" fmla="*/ 18 w 23"/>
                <a:gd name="T21" fmla="*/ 44 h 46"/>
                <a:gd name="T22" fmla="*/ 18 w 23"/>
                <a:gd name="T23" fmla="*/ 7 h 46"/>
                <a:gd name="T24" fmla="*/ 19 w 23"/>
                <a:gd name="T25" fmla="*/ 7 h 46"/>
                <a:gd name="T26" fmla="*/ 19 w 23"/>
                <a:gd name="T27" fmla="*/ 20 h 46"/>
                <a:gd name="T28" fmla="*/ 21 w 23"/>
                <a:gd name="T29" fmla="*/ 22 h 46"/>
                <a:gd name="T30" fmla="*/ 23 w 23"/>
                <a:gd name="T31" fmla="*/ 20 h 46"/>
                <a:gd name="T32" fmla="*/ 23 w 23"/>
                <a:gd name="T33" fmla="*/ 6 h 46"/>
                <a:gd name="T34" fmla="*/ 17 w 23"/>
                <a:gd name="T35" fmla="*/ 0 h 46"/>
                <a:gd name="T36" fmla="*/ 6 w 23"/>
                <a:gd name="T37" fmla="*/ 0 h 46"/>
                <a:gd name="T38" fmla="*/ 0 w 23"/>
                <a:gd name="T39" fmla="*/ 6 h 46"/>
                <a:gd name="T40" fmla="*/ 0 w 23"/>
                <a:gd name="T41" fmla="*/ 20 h 46"/>
                <a:gd name="T42" fmla="*/ 2 w 23"/>
                <a:gd name="T43" fmla="*/ 22 h 46"/>
                <a:gd name="T44" fmla="*/ 4 w 23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4" y="20"/>
                  </a:move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6" y="7"/>
                  </a:cubicBezTo>
                  <a:cubicBezTo>
                    <a:pt x="6" y="7"/>
                    <a:pt x="6" y="41"/>
                    <a:pt x="6" y="44"/>
                  </a:cubicBezTo>
                  <a:cubicBezTo>
                    <a:pt x="6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1"/>
                    <a:pt x="20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2"/>
                    <a:pt x="4" y="21"/>
                    <a:pt x="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4" name="Freeform 1651"/>
            <p:cNvSpPr>
              <a:spLocks/>
            </p:cNvSpPr>
            <p:nvPr/>
          </p:nvSpPr>
          <p:spPr bwMode="auto">
            <a:xfrm>
              <a:off x="21699538" y="2519363"/>
              <a:ext cx="87313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5 w 23"/>
                <a:gd name="T9" fmla="*/ 8 h 47"/>
                <a:gd name="T10" fmla="*/ 5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7 w 23"/>
                <a:gd name="T25" fmla="*/ 44 h 47"/>
                <a:gd name="T26" fmla="*/ 17 w 23"/>
                <a:gd name="T27" fmla="*/ 8 h 47"/>
                <a:gd name="T28" fmla="*/ 18 w 23"/>
                <a:gd name="T29" fmla="*/ 8 h 47"/>
                <a:gd name="T30" fmla="*/ 18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5" name="Oval 1652"/>
            <p:cNvSpPr>
              <a:spLocks noChangeArrowheads="1"/>
            </p:cNvSpPr>
            <p:nvPr/>
          </p:nvSpPr>
          <p:spPr bwMode="auto">
            <a:xfrm>
              <a:off x="21726526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6" name="Oval 1653"/>
            <p:cNvSpPr>
              <a:spLocks noChangeArrowheads="1"/>
            </p:cNvSpPr>
            <p:nvPr/>
          </p:nvSpPr>
          <p:spPr bwMode="auto">
            <a:xfrm>
              <a:off x="21932901" y="2714626"/>
              <a:ext cx="34925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7" name="Oval 1654"/>
            <p:cNvSpPr>
              <a:spLocks noChangeArrowheads="1"/>
            </p:cNvSpPr>
            <p:nvPr/>
          </p:nvSpPr>
          <p:spPr bwMode="auto">
            <a:xfrm>
              <a:off x="21932901" y="2481263"/>
              <a:ext cx="34925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8" name="Freeform 1655"/>
            <p:cNvSpPr>
              <a:spLocks/>
            </p:cNvSpPr>
            <p:nvPr/>
          </p:nvSpPr>
          <p:spPr bwMode="auto">
            <a:xfrm>
              <a:off x="21899563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4 h 47"/>
                <a:gd name="T8" fmla="*/ 0 w 27"/>
                <a:gd name="T9" fmla="*/ 18 h 47"/>
                <a:gd name="T10" fmla="*/ 2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7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8 w 27"/>
                <a:gd name="T43" fmla="*/ 6 h 47"/>
                <a:gd name="T44" fmla="*/ 20 w 27"/>
                <a:gd name="T45" fmla="*/ 6 h 47"/>
                <a:gd name="T46" fmla="*/ 23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09" name="Oval 1656"/>
            <p:cNvSpPr>
              <a:spLocks noChangeArrowheads="1"/>
            </p:cNvSpPr>
            <p:nvPr/>
          </p:nvSpPr>
          <p:spPr bwMode="auto">
            <a:xfrm>
              <a:off x="21932901" y="2947988"/>
              <a:ext cx="34925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0" name="Freeform 1657"/>
            <p:cNvSpPr>
              <a:spLocks/>
            </p:cNvSpPr>
            <p:nvPr/>
          </p:nvSpPr>
          <p:spPr bwMode="auto">
            <a:xfrm>
              <a:off x="21907501" y="2519363"/>
              <a:ext cx="85725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6 w 23"/>
                <a:gd name="T9" fmla="*/ 8 h 47"/>
                <a:gd name="T10" fmla="*/ 6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8 w 23"/>
                <a:gd name="T25" fmla="*/ 44 h 47"/>
                <a:gd name="T26" fmla="*/ 18 w 23"/>
                <a:gd name="T27" fmla="*/ 8 h 47"/>
                <a:gd name="T28" fmla="*/ 19 w 23"/>
                <a:gd name="T29" fmla="*/ 8 h 47"/>
                <a:gd name="T30" fmla="*/ 19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6" y="8"/>
                  </a:cubicBezTo>
                  <a:cubicBezTo>
                    <a:pt x="6" y="8"/>
                    <a:pt x="6" y="42"/>
                    <a:pt x="6" y="44"/>
                  </a:cubicBezTo>
                  <a:cubicBezTo>
                    <a:pt x="6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1" name="Freeform 1658"/>
            <p:cNvSpPr>
              <a:spLocks/>
            </p:cNvSpPr>
            <p:nvPr/>
          </p:nvSpPr>
          <p:spPr bwMode="auto">
            <a:xfrm>
              <a:off x="21794788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8 w 27"/>
                <a:gd name="T3" fmla="*/ 6 h 46"/>
                <a:gd name="T4" fmla="*/ 9 w 27"/>
                <a:gd name="T5" fmla="*/ 6 h 46"/>
                <a:gd name="T6" fmla="*/ 3 w 27"/>
                <a:gd name="T7" fmla="*/ 28 h 46"/>
                <a:gd name="T8" fmla="*/ 9 w 27"/>
                <a:gd name="T9" fmla="*/ 28 h 46"/>
                <a:gd name="T10" fmla="*/ 9 w 27"/>
                <a:gd name="T11" fmla="*/ 44 h 46"/>
                <a:gd name="T12" fmla="*/ 11 w 27"/>
                <a:gd name="T13" fmla="*/ 46 h 46"/>
                <a:gd name="T14" fmla="*/ 14 w 27"/>
                <a:gd name="T15" fmla="*/ 44 h 46"/>
                <a:gd name="T16" fmla="*/ 14 w 27"/>
                <a:gd name="T17" fmla="*/ 28 h 46"/>
                <a:gd name="T18" fmla="*/ 15 w 27"/>
                <a:gd name="T19" fmla="*/ 28 h 46"/>
                <a:gd name="T20" fmla="*/ 15 w 27"/>
                <a:gd name="T21" fmla="*/ 44 h 46"/>
                <a:gd name="T22" fmla="*/ 17 w 27"/>
                <a:gd name="T23" fmla="*/ 46 h 46"/>
                <a:gd name="T24" fmla="*/ 19 w 27"/>
                <a:gd name="T25" fmla="*/ 44 h 46"/>
                <a:gd name="T26" fmla="*/ 19 w 27"/>
                <a:gd name="T27" fmla="*/ 28 h 46"/>
                <a:gd name="T28" fmla="*/ 25 w 27"/>
                <a:gd name="T29" fmla="*/ 28 h 46"/>
                <a:gd name="T30" fmla="*/ 19 w 27"/>
                <a:gd name="T31" fmla="*/ 6 h 46"/>
                <a:gd name="T32" fmla="*/ 20 w 27"/>
                <a:gd name="T33" fmla="*/ 6 h 46"/>
                <a:gd name="T34" fmla="*/ 24 w 27"/>
                <a:gd name="T35" fmla="*/ 19 h 46"/>
                <a:gd name="T36" fmla="*/ 26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8 w 27"/>
                <a:gd name="T43" fmla="*/ 0 h 46"/>
                <a:gd name="T44" fmla="*/ 10 w 27"/>
                <a:gd name="T45" fmla="*/ 0 h 46"/>
                <a:gd name="T46" fmla="*/ 5 w 27"/>
                <a:gd name="T47" fmla="*/ 4 h 46"/>
                <a:gd name="T48" fmla="*/ 1 w 27"/>
                <a:gd name="T49" fmla="*/ 18 h 46"/>
                <a:gd name="T50" fmla="*/ 2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2" y="46"/>
                    <a:pt x="14" y="45"/>
                    <a:pt x="14" y="44"/>
                  </a:cubicBezTo>
                  <a:cubicBezTo>
                    <a:pt x="14" y="42"/>
                    <a:pt x="14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42"/>
                    <a:pt x="15" y="44"/>
                  </a:cubicBezTo>
                  <a:cubicBezTo>
                    <a:pt x="15" y="45"/>
                    <a:pt x="16" y="46"/>
                    <a:pt x="17" y="46"/>
                  </a:cubicBezTo>
                  <a:cubicBezTo>
                    <a:pt x="18" y="46"/>
                    <a:pt x="19" y="45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4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ubicBezTo>
                    <a:pt x="23" y="2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2" name="Freeform 1659"/>
            <p:cNvSpPr>
              <a:spLocks/>
            </p:cNvSpPr>
            <p:nvPr/>
          </p:nvSpPr>
          <p:spPr bwMode="auto">
            <a:xfrm>
              <a:off x="22323426" y="2519363"/>
              <a:ext cx="87313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5 w 23"/>
                <a:gd name="T9" fmla="*/ 8 h 47"/>
                <a:gd name="T10" fmla="*/ 5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8 w 23"/>
                <a:gd name="T25" fmla="*/ 44 h 47"/>
                <a:gd name="T26" fmla="*/ 18 w 23"/>
                <a:gd name="T27" fmla="*/ 8 h 47"/>
                <a:gd name="T28" fmla="*/ 19 w 23"/>
                <a:gd name="T29" fmla="*/ 8 h 47"/>
                <a:gd name="T30" fmla="*/ 19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3" name="Freeform 1660"/>
            <p:cNvSpPr>
              <a:spLocks/>
            </p:cNvSpPr>
            <p:nvPr/>
          </p:nvSpPr>
          <p:spPr bwMode="auto">
            <a:xfrm>
              <a:off x="22421851" y="2989263"/>
              <a:ext cx="101600" cy="173038"/>
            </a:xfrm>
            <a:custGeom>
              <a:avLst/>
              <a:gdLst>
                <a:gd name="T0" fmla="*/ 3 w 27"/>
                <a:gd name="T1" fmla="*/ 19 h 46"/>
                <a:gd name="T2" fmla="*/ 7 w 27"/>
                <a:gd name="T3" fmla="*/ 6 h 46"/>
                <a:gd name="T4" fmla="*/ 8 w 27"/>
                <a:gd name="T5" fmla="*/ 6 h 46"/>
                <a:gd name="T6" fmla="*/ 2 w 27"/>
                <a:gd name="T7" fmla="*/ 28 h 46"/>
                <a:gd name="T8" fmla="*/ 8 w 27"/>
                <a:gd name="T9" fmla="*/ 28 h 46"/>
                <a:gd name="T10" fmla="*/ 8 w 27"/>
                <a:gd name="T11" fmla="*/ 44 h 46"/>
                <a:gd name="T12" fmla="*/ 10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6 w 27"/>
                <a:gd name="T23" fmla="*/ 46 h 46"/>
                <a:gd name="T24" fmla="*/ 18 w 27"/>
                <a:gd name="T25" fmla="*/ 44 h 46"/>
                <a:gd name="T26" fmla="*/ 18 w 27"/>
                <a:gd name="T27" fmla="*/ 28 h 46"/>
                <a:gd name="T28" fmla="*/ 24 w 27"/>
                <a:gd name="T29" fmla="*/ 28 h 46"/>
                <a:gd name="T30" fmla="*/ 18 w 27"/>
                <a:gd name="T31" fmla="*/ 6 h 46"/>
                <a:gd name="T32" fmla="*/ 19 w 27"/>
                <a:gd name="T33" fmla="*/ 6 h 46"/>
                <a:gd name="T34" fmla="*/ 23 w 27"/>
                <a:gd name="T35" fmla="*/ 19 h 46"/>
                <a:gd name="T36" fmla="*/ 25 w 27"/>
                <a:gd name="T37" fmla="*/ 20 h 46"/>
                <a:gd name="T38" fmla="*/ 26 w 27"/>
                <a:gd name="T39" fmla="*/ 18 h 46"/>
                <a:gd name="T40" fmla="*/ 22 w 27"/>
                <a:gd name="T41" fmla="*/ 4 h 46"/>
                <a:gd name="T42" fmla="*/ 17 w 27"/>
                <a:gd name="T43" fmla="*/ 0 h 46"/>
                <a:gd name="T44" fmla="*/ 9 w 27"/>
                <a:gd name="T45" fmla="*/ 0 h 46"/>
                <a:gd name="T46" fmla="*/ 4 w 27"/>
                <a:gd name="T47" fmla="*/ 4 h 46"/>
                <a:gd name="T48" fmla="*/ 0 w 27"/>
                <a:gd name="T49" fmla="*/ 18 h 46"/>
                <a:gd name="T50" fmla="*/ 1 w 27"/>
                <a:gd name="T51" fmla="*/ 20 h 46"/>
                <a:gd name="T52" fmla="*/ 3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3" y="19"/>
                  </a:moveTo>
                  <a:cubicBezTo>
                    <a:pt x="4" y="18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5"/>
                    <a:pt x="9" y="46"/>
                    <a:pt x="10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6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2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6" y="18"/>
                  </a:cubicBezTo>
                  <a:cubicBezTo>
                    <a:pt x="26" y="17"/>
                    <a:pt x="24" y="10"/>
                    <a:pt x="22" y="4"/>
                  </a:cubicBez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3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4" name="Freeform 1661"/>
            <p:cNvSpPr>
              <a:spLocks/>
            </p:cNvSpPr>
            <p:nvPr/>
          </p:nvSpPr>
          <p:spPr bwMode="auto">
            <a:xfrm>
              <a:off x="21805901" y="2755901"/>
              <a:ext cx="82550" cy="173038"/>
            </a:xfrm>
            <a:custGeom>
              <a:avLst/>
              <a:gdLst>
                <a:gd name="T0" fmla="*/ 20 w 22"/>
                <a:gd name="T1" fmla="*/ 22 h 46"/>
                <a:gd name="T2" fmla="*/ 22 w 22"/>
                <a:gd name="T3" fmla="*/ 20 h 46"/>
                <a:gd name="T4" fmla="*/ 22 w 22"/>
                <a:gd name="T5" fmla="*/ 6 h 46"/>
                <a:gd name="T6" fmla="*/ 16 w 22"/>
                <a:gd name="T7" fmla="*/ 0 h 46"/>
                <a:gd name="T8" fmla="*/ 6 w 22"/>
                <a:gd name="T9" fmla="*/ 0 h 46"/>
                <a:gd name="T10" fmla="*/ 0 w 22"/>
                <a:gd name="T11" fmla="*/ 6 h 46"/>
                <a:gd name="T12" fmla="*/ 0 w 22"/>
                <a:gd name="T13" fmla="*/ 20 h 46"/>
                <a:gd name="T14" fmla="*/ 2 w 22"/>
                <a:gd name="T15" fmla="*/ 22 h 46"/>
                <a:gd name="T16" fmla="*/ 4 w 22"/>
                <a:gd name="T17" fmla="*/ 20 h 46"/>
                <a:gd name="T18" fmla="*/ 4 w 22"/>
                <a:gd name="T19" fmla="*/ 7 h 46"/>
                <a:gd name="T20" fmla="*/ 5 w 22"/>
                <a:gd name="T21" fmla="*/ 7 h 46"/>
                <a:gd name="T22" fmla="*/ 5 w 22"/>
                <a:gd name="T23" fmla="*/ 44 h 46"/>
                <a:gd name="T24" fmla="*/ 8 w 22"/>
                <a:gd name="T25" fmla="*/ 46 h 46"/>
                <a:gd name="T26" fmla="*/ 10 w 22"/>
                <a:gd name="T27" fmla="*/ 44 h 46"/>
                <a:gd name="T28" fmla="*/ 10 w 22"/>
                <a:gd name="T29" fmla="*/ 23 h 46"/>
                <a:gd name="T30" fmla="*/ 12 w 22"/>
                <a:gd name="T31" fmla="*/ 23 h 46"/>
                <a:gd name="T32" fmla="*/ 12 w 22"/>
                <a:gd name="T33" fmla="*/ 44 h 46"/>
                <a:gd name="T34" fmla="*/ 14 w 22"/>
                <a:gd name="T35" fmla="*/ 46 h 46"/>
                <a:gd name="T36" fmla="*/ 17 w 22"/>
                <a:gd name="T37" fmla="*/ 44 h 46"/>
                <a:gd name="T38" fmla="*/ 17 w 22"/>
                <a:gd name="T39" fmla="*/ 7 h 46"/>
                <a:gd name="T40" fmla="*/ 18 w 22"/>
                <a:gd name="T41" fmla="*/ 7 h 46"/>
                <a:gd name="T42" fmla="*/ 18 w 22"/>
                <a:gd name="T43" fmla="*/ 20 h 46"/>
                <a:gd name="T44" fmla="*/ 20 w 22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20" y="22"/>
                  </a:moveTo>
                  <a:cubicBezTo>
                    <a:pt x="21" y="22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0" y="45"/>
                    <a:pt x="10" y="44"/>
                  </a:cubicBezTo>
                  <a:cubicBezTo>
                    <a:pt x="10" y="41"/>
                    <a:pt x="10" y="23"/>
                    <a:pt x="10" y="23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2"/>
                    <a:pt x="20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5" name="Oval 1662"/>
            <p:cNvSpPr>
              <a:spLocks noChangeArrowheads="1"/>
            </p:cNvSpPr>
            <p:nvPr/>
          </p:nvSpPr>
          <p:spPr bwMode="auto">
            <a:xfrm>
              <a:off x="22350413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6" name="Oval 1663"/>
            <p:cNvSpPr>
              <a:spLocks noChangeArrowheads="1"/>
            </p:cNvSpPr>
            <p:nvPr/>
          </p:nvSpPr>
          <p:spPr bwMode="auto">
            <a:xfrm>
              <a:off x="22452013" y="2947988"/>
              <a:ext cx="36513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7" name="Oval 1664"/>
            <p:cNvSpPr>
              <a:spLocks noChangeArrowheads="1"/>
            </p:cNvSpPr>
            <p:nvPr/>
          </p:nvSpPr>
          <p:spPr bwMode="auto">
            <a:xfrm>
              <a:off x="22452013" y="2481263"/>
              <a:ext cx="36513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8" name="Freeform 1665"/>
            <p:cNvSpPr>
              <a:spLocks/>
            </p:cNvSpPr>
            <p:nvPr/>
          </p:nvSpPr>
          <p:spPr bwMode="auto">
            <a:xfrm>
              <a:off x="22421851" y="2519363"/>
              <a:ext cx="101600" cy="176213"/>
            </a:xfrm>
            <a:custGeom>
              <a:avLst/>
              <a:gdLst>
                <a:gd name="T0" fmla="*/ 26 w 27"/>
                <a:gd name="T1" fmla="*/ 19 h 47"/>
                <a:gd name="T2" fmla="*/ 22 w 27"/>
                <a:gd name="T3" fmla="*/ 5 h 47"/>
                <a:gd name="T4" fmla="*/ 17 w 27"/>
                <a:gd name="T5" fmla="*/ 0 h 47"/>
                <a:gd name="T6" fmla="*/ 9 w 27"/>
                <a:gd name="T7" fmla="*/ 0 h 47"/>
                <a:gd name="T8" fmla="*/ 4 w 27"/>
                <a:gd name="T9" fmla="*/ 5 h 47"/>
                <a:gd name="T10" fmla="*/ 0 w 27"/>
                <a:gd name="T11" fmla="*/ 19 h 47"/>
                <a:gd name="T12" fmla="*/ 1 w 27"/>
                <a:gd name="T13" fmla="*/ 21 h 47"/>
                <a:gd name="T14" fmla="*/ 3 w 27"/>
                <a:gd name="T15" fmla="*/ 20 h 47"/>
                <a:gd name="T16" fmla="*/ 7 w 27"/>
                <a:gd name="T17" fmla="*/ 7 h 47"/>
                <a:gd name="T18" fmla="*/ 8 w 27"/>
                <a:gd name="T19" fmla="*/ 7 h 47"/>
                <a:gd name="T20" fmla="*/ 2 w 27"/>
                <a:gd name="T21" fmla="*/ 28 h 47"/>
                <a:gd name="T22" fmla="*/ 8 w 27"/>
                <a:gd name="T23" fmla="*/ 28 h 47"/>
                <a:gd name="T24" fmla="*/ 8 w 27"/>
                <a:gd name="T25" fmla="*/ 45 h 47"/>
                <a:gd name="T26" fmla="*/ 10 w 27"/>
                <a:gd name="T27" fmla="*/ 47 h 47"/>
                <a:gd name="T28" fmla="*/ 13 w 27"/>
                <a:gd name="T29" fmla="*/ 45 h 47"/>
                <a:gd name="T30" fmla="*/ 13 w 27"/>
                <a:gd name="T31" fmla="*/ 28 h 47"/>
                <a:gd name="T32" fmla="*/ 14 w 27"/>
                <a:gd name="T33" fmla="*/ 28 h 47"/>
                <a:gd name="T34" fmla="*/ 14 w 27"/>
                <a:gd name="T35" fmla="*/ 45 h 47"/>
                <a:gd name="T36" fmla="*/ 16 w 27"/>
                <a:gd name="T37" fmla="*/ 47 h 47"/>
                <a:gd name="T38" fmla="*/ 18 w 27"/>
                <a:gd name="T39" fmla="*/ 45 h 47"/>
                <a:gd name="T40" fmla="*/ 18 w 27"/>
                <a:gd name="T41" fmla="*/ 28 h 47"/>
                <a:gd name="T42" fmla="*/ 24 w 27"/>
                <a:gd name="T43" fmla="*/ 28 h 47"/>
                <a:gd name="T44" fmla="*/ 18 w 27"/>
                <a:gd name="T45" fmla="*/ 7 h 47"/>
                <a:gd name="T46" fmla="*/ 19 w 27"/>
                <a:gd name="T47" fmla="*/ 7 h 47"/>
                <a:gd name="T48" fmla="*/ 23 w 27"/>
                <a:gd name="T49" fmla="*/ 20 h 47"/>
                <a:gd name="T50" fmla="*/ 25 w 27"/>
                <a:gd name="T51" fmla="*/ 21 h 47"/>
                <a:gd name="T52" fmla="*/ 26 w 27"/>
                <a:gd name="T53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6" y="19"/>
                  </a:moveTo>
                  <a:cubicBezTo>
                    <a:pt x="26" y="18"/>
                    <a:pt x="24" y="11"/>
                    <a:pt x="22" y="5"/>
                  </a:cubicBezTo>
                  <a:cubicBezTo>
                    <a:pt x="22" y="3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4" y="18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0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2" y="18"/>
                    <a:pt x="23" y="20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6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19" name="Oval 1666"/>
            <p:cNvSpPr>
              <a:spLocks noChangeArrowheads="1"/>
            </p:cNvSpPr>
            <p:nvPr/>
          </p:nvSpPr>
          <p:spPr bwMode="auto">
            <a:xfrm>
              <a:off x="22452013" y="2714626"/>
              <a:ext cx="36513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0" name="Freeform 1667"/>
            <p:cNvSpPr>
              <a:spLocks/>
            </p:cNvSpPr>
            <p:nvPr/>
          </p:nvSpPr>
          <p:spPr bwMode="auto">
            <a:xfrm>
              <a:off x="22317076" y="2755901"/>
              <a:ext cx="100013" cy="176213"/>
            </a:xfrm>
            <a:custGeom>
              <a:avLst/>
              <a:gdLst>
                <a:gd name="T0" fmla="*/ 23 w 27"/>
                <a:gd name="T1" fmla="*/ 4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1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2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8 w 27"/>
                <a:gd name="T43" fmla="*/ 6 h 47"/>
                <a:gd name="T44" fmla="*/ 19 w 27"/>
                <a:gd name="T45" fmla="*/ 6 h 47"/>
                <a:gd name="T46" fmla="*/ 23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3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4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1" name="Freeform 1668"/>
            <p:cNvSpPr>
              <a:spLocks/>
            </p:cNvSpPr>
            <p:nvPr/>
          </p:nvSpPr>
          <p:spPr bwMode="auto">
            <a:xfrm>
              <a:off x="22117051" y="2989263"/>
              <a:ext cx="82550" cy="173038"/>
            </a:xfrm>
            <a:custGeom>
              <a:avLst/>
              <a:gdLst>
                <a:gd name="T0" fmla="*/ 0 w 22"/>
                <a:gd name="T1" fmla="*/ 6 h 46"/>
                <a:gd name="T2" fmla="*/ 0 w 22"/>
                <a:gd name="T3" fmla="*/ 20 h 46"/>
                <a:gd name="T4" fmla="*/ 2 w 22"/>
                <a:gd name="T5" fmla="*/ 22 h 46"/>
                <a:gd name="T6" fmla="*/ 4 w 22"/>
                <a:gd name="T7" fmla="*/ 20 h 46"/>
                <a:gd name="T8" fmla="*/ 4 w 22"/>
                <a:gd name="T9" fmla="*/ 7 h 46"/>
                <a:gd name="T10" fmla="*/ 5 w 22"/>
                <a:gd name="T11" fmla="*/ 7 h 46"/>
                <a:gd name="T12" fmla="*/ 5 w 22"/>
                <a:gd name="T13" fmla="*/ 44 h 46"/>
                <a:gd name="T14" fmla="*/ 8 w 22"/>
                <a:gd name="T15" fmla="*/ 46 h 46"/>
                <a:gd name="T16" fmla="*/ 11 w 22"/>
                <a:gd name="T17" fmla="*/ 44 h 46"/>
                <a:gd name="T18" fmla="*/ 11 w 22"/>
                <a:gd name="T19" fmla="*/ 22 h 46"/>
                <a:gd name="T20" fmla="*/ 12 w 22"/>
                <a:gd name="T21" fmla="*/ 22 h 46"/>
                <a:gd name="T22" fmla="*/ 12 w 22"/>
                <a:gd name="T23" fmla="*/ 44 h 46"/>
                <a:gd name="T24" fmla="*/ 14 w 22"/>
                <a:gd name="T25" fmla="*/ 46 h 46"/>
                <a:gd name="T26" fmla="*/ 17 w 22"/>
                <a:gd name="T27" fmla="*/ 44 h 46"/>
                <a:gd name="T28" fmla="*/ 17 w 22"/>
                <a:gd name="T29" fmla="*/ 7 h 46"/>
                <a:gd name="T30" fmla="*/ 18 w 22"/>
                <a:gd name="T31" fmla="*/ 7 h 46"/>
                <a:gd name="T32" fmla="*/ 18 w 22"/>
                <a:gd name="T33" fmla="*/ 20 h 46"/>
                <a:gd name="T34" fmla="*/ 20 w 22"/>
                <a:gd name="T35" fmla="*/ 22 h 46"/>
                <a:gd name="T36" fmla="*/ 22 w 22"/>
                <a:gd name="T37" fmla="*/ 20 h 46"/>
                <a:gd name="T38" fmla="*/ 22 w 22"/>
                <a:gd name="T39" fmla="*/ 6 h 46"/>
                <a:gd name="T40" fmla="*/ 16 w 22"/>
                <a:gd name="T41" fmla="*/ 0 h 46"/>
                <a:gd name="T42" fmla="*/ 6 w 22"/>
                <a:gd name="T43" fmla="*/ 0 h 46"/>
                <a:gd name="T44" fmla="*/ 0 w 22"/>
                <a:gd name="T4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0" y="6"/>
                  </a:move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1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2" name="Oval 1669"/>
            <p:cNvSpPr>
              <a:spLocks noChangeArrowheads="1"/>
            </p:cNvSpPr>
            <p:nvPr/>
          </p:nvSpPr>
          <p:spPr bwMode="auto">
            <a:xfrm>
              <a:off x="22139276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3" name="Freeform 1670"/>
            <p:cNvSpPr>
              <a:spLocks/>
            </p:cNvSpPr>
            <p:nvPr/>
          </p:nvSpPr>
          <p:spPr bwMode="auto">
            <a:xfrm>
              <a:off x="22109113" y="2755901"/>
              <a:ext cx="101600" cy="176213"/>
            </a:xfrm>
            <a:custGeom>
              <a:avLst/>
              <a:gdLst>
                <a:gd name="T0" fmla="*/ 3 w 27"/>
                <a:gd name="T1" fmla="*/ 19 h 47"/>
                <a:gd name="T2" fmla="*/ 7 w 27"/>
                <a:gd name="T3" fmla="*/ 6 h 47"/>
                <a:gd name="T4" fmla="*/ 8 w 27"/>
                <a:gd name="T5" fmla="*/ 6 h 47"/>
                <a:gd name="T6" fmla="*/ 2 w 27"/>
                <a:gd name="T7" fmla="*/ 28 h 47"/>
                <a:gd name="T8" fmla="*/ 8 w 27"/>
                <a:gd name="T9" fmla="*/ 28 h 47"/>
                <a:gd name="T10" fmla="*/ 8 w 27"/>
                <a:gd name="T11" fmla="*/ 44 h 47"/>
                <a:gd name="T12" fmla="*/ 10 w 27"/>
                <a:gd name="T13" fmla="*/ 47 h 47"/>
                <a:gd name="T14" fmla="*/ 13 w 27"/>
                <a:gd name="T15" fmla="*/ 44 h 47"/>
                <a:gd name="T16" fmla="*/ 13 w 27"/>
                <a:gd name="T17" fmla="*/ 28 h 47"/>
                <a:gd name="T18" fmla="*/ 14 w 27"/>
                <a:gd name="T19" fmla="*/ 28 h 47"/>
                <a:gd name="T20" fmla="*/ 14 w 27"/>
                <a:gd name="T21" fmla="*/ 44 h 47"/>
                <a:gd name="T22" fmla="*/ 16 w 27"/>
                <a:gd name="T23" fmla="*/ 47 h 47"/>
                <a:gd name="T24" fmla="*/ 18 w 27"/>
                <a:gd name="T25" fmla="*/ 44 h 47"/>
                <a:gd name="T26" fmla="*/ 18 w 27"/>
                <a:gd name="T27" fmla="*/ 28 h 47"/>
                <a:gd name="T28" fmla="*/ 24 w 27"/>
                <a:gd name="T29" fmla="*/ 28 h 47"/>
                <a:gd name="T30" fmla="*/ 18 w 27"/>
                <a:gd name="T31" fmla="*/ 6 h 47"/>
                <a:gd name="T32" fmla="*/ 19 w 27"/>
                <a:gd name="T33" fmla="*/ 6 h 47"/>
                <a:gd name="T34" fmla="*/ 23 w 27"/>
                <a:gd name="T35" fmla="*/ 19 h 47"/>
                <a:gd name="T36" fmla="*/ 25 w 27"/>
                <a:gd name="T37" fmla="*/ 20 h 47"/>
                <a:gd name="T38" fmla="*/ 26 w 27"/>
                <a:gd name="T39" fmla="*/ 18 h 47"/>
                <a:gd name="T40" fmla="*/ 22 w 27"/>
                <a:gd name="T41" fmla="*/ 4 h 47"/>
                <a:gd name="T42" fmla="*/ 17 w 27"/>
                <a:gd name="T43" fmla="*/ 0 h 47"/>
                <a:gd name="T44" fmla="*/ 9 w 27"/>
                <a:gd name="T45" fmla="*/ 0 h 47"/>
                <a:gd name="T46" fmla="*/ 4 w 27"/>
                <a:gd name="T47" fmla="*/ 4 h 47"/>
                <a:gd name="T48" fmla="*/ 0 w 27"/>
                <a:gd name="T49" fmla="*/ 18 h 47"/>
                <a:gd name="T50" fmla="*/ 1 w 27"/>
                <a:gd name="T51" fmla="*/ 20 h 47"/>
                <a:gd name="T52" fmla="*/ 3 w 27"/>
                <a:gd name="T53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3" y="19"/>
                  </a:moveTo>
                  <a:cubicBezTo>
                    <a:pt x="4" y="18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6"/>
                    <a:pt x="9" y="47"/>
                    <a:pt x="10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2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6" y="18"/>
                  </a:cubicBezTo>
                  <a:cubicBezTo>
                    <a:pt x="26" y="17"/>
                    <a:pt x="24" y="10"/>
                    <a:pt x="22" y="4"/>
                  </a:cubicBez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3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4" name="Freeform 1671"/>
            <p:cNvSpPr>
              <a:spLocks/>
            </p:cNvSpPr>
            <p:nvPr/>
          </p:nvSpPr>
          <p:spPr bwMode="auto">
            <a:xfrm>
              <a:off x="22210713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8 w 27"/>
                <a:gd name="T3" fmla="*/ 6 h 46"/>
                <a:gd name="T4" fmla="*/ 9 w 27"/>
                <a:gd name="T5" fmla="*/ 6 h 46"/>
                <a:gd name="T6" fmla="*/ 3 w 27"/>
                <a:gd name="T7" fmla="*/ 28 h 46"/>
                <a:gd name="T8" fmla="*/ 9 w 27"/>
                <a:gd name="T9" fmla="*/ 28 h 46"/>
                <a:gd name="T10" fmla="*/ 9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7 w 27"/>
                <a:gd name="T23" fmla="*/ 46 h 46"/>
                <a:gd name="T24" fmla="*/ 19 w 27"/>
                <a:gd name="T25" fmla="*/ 44 h 46"/>
                <a:gd name="T26" fmla="*/ 19 w 27"/>
                <a:gd name="T27" fmla="*/ 28 h 46"/>
                <a:gd name="T28" fmla="*/ 25 w 27"/>
                <a:gd name="T29" fmla="*/ 28 h 46"/>
                <a:gd name="T30" fmla="*/ 19 w 27"/>
                <a:gd name="T31" fmla="*/ 6 h 46"/>
                <a:gd name="T32" fmla="*/ 20 w 27"/>
                <a:gd name="T33" fmla="*/ 6 h 46"/>
                <a:gd name="T34" fmla="*/ 23 w 27"/>
                <a:gd name="T35" fmla="*/ 19 h 46"/>
                <a:gd name="T36" fmla="*/ 26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8 w 27"/>
                <a:gd name="T43" fmla="*/ 0 h 46"/>
                <a:gd name="T44" fmla="*/ 10 w 27"/>
                <a:gd name="T45" fmla="*/ 0 h 46"/>
                <a:gd name="T46" fmla="*/ 5 w 27"/>
                <a:gd name="T47" fmla="*/ 4 h 46"/>
                <a:gd name="T48" fmla="*/ 0 w 27"/>
                <a:gd name="T49" fmla="*/ 18 h 46"/>
                <a:gd name="T50" fmla="*/ 2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7" y="46"/>
                  </a:cubicBezTo>
                  <a:cubicBezTo>
                    <a:pt x="18" y="46"/>
                    <a:pt x="19" y="45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5" name="Freeform 1672"/>
            <p:cNvSpPr>
              <a:spLocks/>
            </p:cNvSpPr>
            <p:nvPr/>
          </p:nvSpPr>
          <p:spPr bwMode="auto">
            <a:xfrm>
              <a:off x="22004338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7 w 27"/>
                <a:gd name="T3" fmla="*/ 6 h 46"/>
                <a:gd name="T4" fmla="*/ 9 w 27"/>
                <a:gd name="T5" fmla="*/ 6 h 46"/>
                <a:gd name="T6" fmla="*/ 2 w 27"/>
                <a:gd name="T7" fmla="*/ 28 h 46"/>
                <a:gd name="T8" fmla="*/ 8 w 27"/>
                <a:gd name="T9" fmla="*/ 28 h 46"/>
                <a:gd name="T10" fmla="*/ 8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6 w 27"/>
                <a:gd name="T23" fmla="*/ 46 h 46"/>
                <a:gd name="T24" fmla="*/ 18 w 27"/>
                <a:gd name="T25" fmla="*/ 44 h 46"/>
                <a:gd name="T26" fmla="*/ 18 w 27"/>
                <a:gd name="T27" fmla="*/ 28 h 46"/>
                <a:gd name="T28" fmla="*/ 25 w 27"/>
                <a:gd name="T29" fmla="*/ 28 h 46"/>
                <a:gd name="T30" fmla="*/ 18 w 27"/>
                <a:gd name="T31" fmla="*/ 6 h 46"/>
                <a:gd name="T32" fmla="*/ 19 w 27"/>
                <a:gd name="T33" fmla="*/ 6 h 46"/>
                <a:gd name="T34" fmla="*/ 23 w 27"/>
                <a:gd name="T35" fmla="*/ 19 h 46"/>
                <a:gd name="T36" fmla="*/ 25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7 w 27"/>
                <a:gd name="T43" fmla="*/ 0 h 46"/>
                <a:gd name="T44" fmla="*/ 10 w 27"/>
                <a:gd name="T45" fmla="*/ 0 h 46"/>
                <a:gd name="T46" fmla="*/ 4 w 27"/>
                <a:gd name="T47" fmla="*/ 4 h 46"/>
                <a:gd name="T48" fmla="*/ 0 w 27"/>
                <a:gd name="T49" fmla="*/ 18 h 46"/>
                <a:gd name="T50" fmla="*/ 1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4" y="18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5"/>
                    <a:pt x="9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6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6" y="17"/>
                    <a:pt x="24" y="10"/>
                    <a:pt x="23" y="4"/>
                  </a:cubicBez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6" name="Oval 1673"/>
            <p:cNvSpPr>
              <a:spLocks noChangeArrowheads="1"/>
            </p:cNvSpPr>
            <p:nvPr/>
          </p:nvSpPr>
          <p:spPr bwMode="auto">
            <a:xfrm>
              <a:off x="22350413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7" name="Oval 1674"/>
            <p:cNvSpPr>
              <a:spLocks noChangeArrowheads="1"/>
            </p:cNvSpPr>
            <p:nvPr/>
          </p:nvSpPr>
          <p:spPr bwMode="auto">
            <a:xfrm>
              <a:off x="22350413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8" name="Freeform 1675"/>
            <p:cNvSpPr>
              <a:spLocks/>
            </p:cNvSpPr>
            <p:nvPr/>
          </p:nvSpPr>
          <p:spPr bwMode="auto">
            <a:xfrm>
              <a:off x="22323426" y="2989263"/>
              <a:ext cx="87313" cy="173038"/>
            </a:xfrm>
            <a:custGeom>
              <a:avLst/>
              <a:gdLst>
                <a:gd name="T0" fmla="*/ 4 w 23"/>
                <a:gd name="T1" fmla="*/ 20 h 46"/>
                <a:gd name="T2" fmla="*/ 4 w 23"/>
                <a:gd name="T3" fmla="*/ 7 h 46"/>
                <a:gd name="T4" fmla="*/ 5 w 23"/>
                <a:gd name="T5" fmla="*/ 7 h 46"/>
                <a:gd name="T6" fmla="*/ 5 w 23"/>
                <a:gd name="T7" fmla="*/ 44 h 46"/>
                <a:gd name="T8" fmla="*/ 8 w 23"/>
                <a:gd name="T9" fmla="*/ 46 h 46"/>
                <a:gd name="T10" fmla="*/ 11 w 23"/>
                <a:gd name="T11" fmla="*/ 44 h 46"/>
                <a:gd name="T12" fmla="*/ 11 w 23"/>
                <a:gd name="T13" fmla="*/ 22 h 46"/>
                <a:gd name="T14" fmla="*/ 12 w 23"/>
                <a:gd name="T15" fmla="*/ 22 h 46"/>
                <a:gd name="T16" fmla="*/ 12 w 23"/>
                <a:gd name="T17" fmla="*/ 44 h 46"/>
                <a:gd name="T18" fmla="*/ 15 w 23"/>
                <a:gd name="T19" fmla="*/ 46 h 46"/>
                <a:gd name="T20" fmla="*/ 18 w 23"/>
                <a:gd name="T21" fmla="*/ 44 h 46"/>
                <a:gd name="T22" fmla="*/ 18 w 23"/>
                <a:gd name="T23" fmla="*/ 7 h 46"/>
                <a:gd name="T24" fmla="*/ 19 w 23"/>
                <a:gd name="T25" fmla="*/ 7 h 46"/>
                <a:gd name="T26" fmla="*/ 19 w 23"/>
                <a:gd name="T27" fmla="*/ 20 h 46"/>
                <a:gd name="T28" fmla="*/ 21 w 23"/>
                <a:gd name="T29" fmla="*/ 22 h 46"/>
                <a:gd name="T30" fmla="*/ 23 w 23"/>
                <a:gd name="T31" fmla="*/ 20 h 46"/>
                <a:gd name="T32" fmla="*/ 23 w 23"/>
                <a:gd name="T33" fmla="*/ 6 h 46"/>
                <a:gd name="T34" fmla="*/ 17 w 23"/>
                <a:gd name="T35" fmla="*/ 0 h 46"/>
                <a:gd name="T36" fmla="*/ 6 w 23"/>
                <a:gd name="T37" fmla="*/ 0 h 46"/>
                <a:gd name="T38" fmla="*/ 0 w 23"/>
                <a:gd name="T39" fmla="*/ 6 h 46"/>
                <a:gd name="T40" fmla="*/ 0 w 23"/>
                <a:gd name="T41" fmla="*/ 20 h 46"/>
                <a:gd name="T42" fmla="*/ 2 w 23"/>
                <a:gd name="T43" fmla="*/ 22 h 46"/>
                <a:gd name="T44" fmla="*/ 4 w 23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4" y="20"/>
                  </a:move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1"/>
                    <a:pt x="20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29" name="Freeform 1676"/>
            <p:cNvSpPr>
              <a:spLocks/>
            </p:cNvSpPr>
            <p:nvPr/>
          </p:nvSpPr>
          <p:spPr bwMode="auto">
            <a:xfrm>
              <a:off x="22429788" y="2755901"/>
              <a:ext cx="82550" cy="173038"/>
            </a:xfrm>
            <a:custGeom>
              <a:avLst/>
              <a:gdLst>
                <a:gd name="T0" fmla="*/ 20 w 22"/>
                <a:gd name="T1" fmla="*/ 22 h 46"/>
                <a:gd name="T2" fmla="*/ 22 w 22"/>
                <a:gd name="T3" fmla="*/ 20 h 46"/>
                <a:gd name="T4" fmla="*/ 22 w 22"/>
                <a:gd name="T5" fmla="*/ 6 h 46"/>
                <a:gd name="T6" fmla="*/ 16 w 22"/>
                <a:gd name="T7" fmla="*/ 0 h 46"/>
                <a:gd name="T8" fmla="*/ 6 w 22"/>
                <a:gd name="T9" fmla="*/ 0 h 46"/>
                <a:gd name="T10" fmla="*/ 0 w 22"/>
                <a:gd name="T11" fmla="*/ 6 h 46"/>
                <a:gd name="T12" fmla="*/ 0 w 22"/>
                <a:gd name="T13" fmla="*/ 20 h 46"/>
                <a:gd name="T14" fmla="*/ 2 w 22"/>
                <a:gd name="T15" fmla="*/ 22 h 46"/>
                <a:gd name="T16" fmla="*/ 4 w 22"/>
                <a:gd name="T17" fmla="*/ 20 h 46"/>
                <a:gd name="T18" fmla="*/ 4 w 22"/>
                <a:gd name="T19" fmla="*/ 7 h 46"/>
                <a:gd name="T20" fmla="*/ 5 w 22"/>
                <a:gd name="T21" fmla="*/ 7 h 46"/>
                <a:gd name="T22" fmla="*/ 5 w 22"/>
                <a:gd name="T23" fmla="*/ 44 h 46"/>
                <a:gd name="T24" fmla="*/ 8 w 22"/>
                <a:gd name="T25" fmla="*/ 46 h 46"/>
                <a:gd name="T26" fmla="*/ 11 w 22"/>
                <a:gd name="T27" fmla="*/ 44 h 46"/>
                <a:gd name="T28" fmla="*/ 11 w 22"/>
                <a:gd name="T29" fmla="*/ 23 h 46"/>
                <a:gd name="T30" fmla="*/ 12 w 22"/>
                <a:gd name="T31" fmla="*/ 23 h 46"/>
                <a:gd name="T32" fmla="*/ 12 w 22"/>
                <a:gd name="T33" fmla="*/ 44 h 46"/>
                <a:gd name="T34" fmla="*/ 15 w 22"/>
                <a:gd name="T35" fmla="*/ 46 h 46"/>
                <a:gd name="T36" fmla="*/ 17 w 22"/>
                <a:gd name="T37" fmla="*/ 44 h 46"/>
                <a:gd name="T38" fmla="*/ 17 w 22"/>
                <a:gd name="T39" fmla="*/ 7 h 46"/>
                <a:gd name="T40" fmla="*/ 18 w 22"/>
                <a:gd name="T41" fmla="*/ 7 h 46"/>
                <a:gd name="T42" fmla="*/ 18 w 22"/>
                <a:gd name="T43" fmla="*/ 20 h 46"/>
                <a:gd name="T44" fmla="*/ 20 w 22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20" y="22"/>
                  </a:moveTo>
                  <a:cubicBezTo>
                    <a:pt x="22" y="22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2"/>
                    <a:pt x="20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0" name="Oval 1677"/>
            <p:cNvSpPr>
              <a:spLocks noChangeArrowheads="1"/>
            </p:cNvSpPr>
            <p:nvPr/>
          </p:nvSpPr>
          <p:spPr bwMode="auto">
            <a:xfrm>
              <a:off x="22139276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1" name="Oval 1678"/>
            <p:cNvSpPr>
              <a:spLocks noChangeArrowheads="1"/>
            </p:cNvSpPr>
            <p:nvPr/>
          </p:nvSpPr>
          <p:spPr bwMode="auto">
            <a:xfrm>
              <a:off x="21828126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2" name="Freeform 1679"/>
            <p:cNvSpPr>
              <a:spLocks/>
            </p:cNvSpPr>
            <p:nvPr/>
          </p:nvSpPr>
          <p:spPr bwMode="auto">
            <a:xfrm>
              <a:off x="22117051" y="2519363"/>
              <a:ext cx="82550" cy="176213"/>
            </a:xfrm>
            <a:custGeom>
              <a:avLst/>
              <a:gdLst>
                <a:gd name="T0" fmla="*/ 20 w 22"/>
                <a:gd name="T1" fmla="*/ 23 h 47"/>
                <a:gd name="T2" fmla="*/ 22 w 22"/>
                <a:gd name="T3" fmla="*/ 21 h 47"/>
                <a:gd name="T4" fmla="*/ 22 w 22"/>
                <a:gd name="T5" fmla="*/ 6 h 47"/>
                <a:gd name="T6" fmla="*/ 16 w 22"/>
                <a:gd name="T7" fmla="*/ 0 h 47"/>
                <a:gd name="T8" fmla="*/ 6 w 22"/>
                <a:gd name="T9" fmla="*/ 0 h 47"/>
                <a:gd name="T10" fmla="*/ 0 w 22"/>
                <a:gd name="T11" fmla="*/ 6 h 47"/>
                <a:gd name="T12" fmla="*/ 0 w 22"/>
                <a:gd name="T13" fmla="*/ 21 h 47"/>
                <a:gd name="T14" fmla="*/ 2 w 22"/>
                <a:gd name="T15" fmla="*/ 23 h 47"/>
                <a:gd name="T16" fmla="*/ 4 w 22"/>
                <a:gd name="T17" fmla="*/ 21 h 47"/>
                <a:gd name="T18" fmla="*/ 4 w 22"/>
                <a:gd name="T19" fmla="*/ 8 h 47"/>
                <a:gd name="T20" fmla="*/ 5 w 22"/>
                <a:gd name="T21" fmla="*/ 8 h 47"/>
                <a:gd name="T22" fmla="*/ 5 w 22"/>
                <a:gd name="T23" fmla="*/ 44 h 47"/>
                <a:gd name="T24" fmla="*/ 8 w 22"/>
                <a:gd name="T25" fmla="*/ 47 h 47"/>
                <a:gd name="T26" fmla="*/ 11 w 22"/>
                <a:gd name="T27" fmla="*/ 44 h 47"/>
                <a:gd name="T28" fmla="*/ 11 w 22"/>
                <a:gd name="T29" fmla="*/ 23 h 47"/>
                <a:gd name="T30" fmla="*/ 12 w 22"/>
                <a:gd name="T31" fmla="*/ 23 h 47"/>
                <a:gd name="T32" fmla="*/ 12 w 22"/>
                <a:gd name="T33" fmla="*/ 44 h 47"/>
                <a:gd name="T34" fmla="*/ 14 w 22"/>
                <a:gd name="T35" fmla="*/ 47 h 47"/>
                <a:gd name="T36" fmla="*/ 17 w 22"/>
                <a:gd name="T37" fmla="*/ 44 h 47"/>
                <a:gd name="T38" fmla="*/ 17 w 22"/>
                <a:gd name="T39" fmla="*/ 8 h 47"/>
                <a:gd name="T40" fmla="*/ 18 w 22"/>
                <a:gd name="T41" fmla="*/ 8 h 47"/>
                <a:gd name="T42" fmla="*/ 18 w 22"/>
                <a:gd name="T43" fmla="*/ 21 h 47"/>
                <a:gd name="T44" fmla="*/ 20 w 22"/>
                <a:gd name="T4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7">
                  <a:moveTo>
                    <a:pt x="20" y="23"/>
                  </a:moveTo>
                  <a:cubicBezTo>
                    <a:pt x="21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3" name="Oval 1680"/>
            <p:cNvSpPr>
              <a:spLocks noChangeArrowheads="1"/>
            </p:cNvSpPr>
            <p:nvPr/>
          </p:nvSpPr>
          <p:spPr bwMode="auto">
            <a:xfrm>
              <a:off x="22139276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4" name="Oval 1681"/>
            <p:cNvSpPr>
              <a:spLocks noChangeArrowheads="1"/>
            </p:cNvSpPr>
            <p:nvPr/>
          </p:nvSpPr>
          <p:spPr bwMode="auto">
            <a:xfrm>
              <a:off x="22037676" y="2481263"/>
              <a:ext cx="34925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5" name="Oval 1682"/>
            <p:cNvSpPr>
              <a:spLocks noChangeArrowheads="1"/>
            </p:cNvSpPr>
            <p:nvPr/>
          </p:nvSpPr>
          <p:spPr bwMode="auto">
            <a:xfrm>
              <a:off x="22245638" y="2481263"/>
              <a:ext cx="36513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6" name="Oval 1683"/>
            <p:cNvSpPr>
              <a:spLocks noChangeArrowheads="1"/>
            </p:cNvSpPr>
            <p:nvPr/>
          </p:nvSpPr>
          <p:spPr bwMode="auto">
            <a:xfrm>
              <a:off x="22037676" y="2947988"/>
              <a:ext cx="34925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7" name="Freeform 1684"/>
            <p:cNvSpPr>
              <a:spLocks/>
            </p:cNvSpPr>
            <p:nvPr/>
          </p:nvSpPr>
          <p:spPr bwMode="auto">
            <a:xfrm>
              <a:off x="22004338" y="2519363"/>
              <a:ext cx="101600" cy="176213"/>
            </a:xfrm>
            <a:custGeom>
              <a:avLst/>
              <a:gdLst>
                <a:gd name="T0" fmla="*/ 27 w 27"/>
                <a:gd name="T1" fmla="*/ 19 h 47"/>
                <a:gd name="T2" fmla="*/ 23 w 27"/>
                <a:gd name="T3" fmla="*/ 5 h 47"/>
                <a:gd name="T4" fmla="*/ 17 w 27"/>
                <a:gd name="T5" fmla="*/ 0 h 47"/>
                <a:gd name="T6" fmla="*/ 10 w 27"/>
                <a:gd name="T7" fmla="*/ 0 h 47"/>
                <a:gd name="T8" fmla="*/ 4 w 27"/>
                <a:gd name="T9" fmla="*/ 5 h 47"/>
                <a:gd name="T10" fmla="*/ 0 w 27"/>
                <a:gd name="T11" fmla="*/ 19 h 47"/>
                <a:gd name="T12" fmla="*/ 1 w 27"/>
                <a:gd name="T13" fmla="*/ 21 h 47"/>
                <a:gd name="T14" fmla="*/ 4 w 27"/>
                <a:gd name="T15" fmla="*/ 20 h 47"/>
                <a:gd name="T16" fmla="*/ 7 w 27"/>
                <a:gd name="T17" fmla="*/ 7 h 47"/>
                <a:gd name="T18" fmla="*/ 9 w 27"/>
                <a:gd name="T19" fmla="*/ 7 h 47"/>
                <a:gd name="T20" fmla="*/ 2 w 27"/>
                <a:gd name="T21" fmla="*/ 28 h 47"/>
                <a:gd name="T22" fmla="*/ 8 w 27"/>
                <a:gd name="T23" fmla="*/ 28 h 47"/>
                <a:gd name="T24" fmla="*/ 8 w 27"/>
                <a:gd name="T25" fmla="*/ 45 h 47"/>
                <a:gd name="T26" fmla="*/ 11 w 27"/>
                <a:gd name="T27" fmla="*/ 47 h 47"/>
                <a:gd name="T28" fmla="*/ 13 w 27"/>
                <a:gd name="T29" fmla="*/ 45 h 47"/>
                <a:gd name="T30" fmla="*/ 13 w 27"/>
                <a:gd name="T31" fmla="*/ 28 h 47"/>
                <a:gd name="T32" fmla="*/ 14 w 27"/>
                <a:gd name="T33" fmla="*/ 28 h 47"/>
                <a:gd name="T34" fmla="*/ 14 w 27"/>
                <a:gd name="T35" fmla="*/ 45 h 47"/>
                <a:gd name="T36" fmla="*/ 16 w 27"/>
                <a:gd name="T37" fmla="*/ 47 h 47"/>
                <a:gd name="T38" fmla="*/ 18 w 27"/>
                <a:gd name="T39" fmla="*/ 45 h 47"/>
                <a:gd name="T40" fmla="*/ 18 w 27"/>
                <a:gd name="T41" fmla="*/ 28 h 47"/>
                <a:gd name="T42" fmla="*/ 25 w 27"/>
                <a:gd name="T43" fmla="*/ 28 h 47"/>
                <a:gd name="T44" fmla="*/ 18 w 27"/>
                <a:gd name="T45" fmla="*/ 7 h 47"/>
                <a:gd name="T46" fmla="*/ 19 w 27"/>
                <a:gd name="T47" fmla="*/ 7 h 47"/>
                <a:gd name="T48" fmla="*/ 23 w 27"/>
                <a:gd name="T49" fmla="*/ 20 h 47"/>
                <a:gd name="T50" fmla="*/ 25 w 27"/>
                <a:gd name="T51" fmla="*/ 21 h 47"/>
                <a:gd name="T52" fmla="*/ 27 w 27"/>
                <a:gd name="T53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7" y="19"/>
                  </a:moveTo>
                  <a:cubicBezTo>
                    <a:pt x="26" y="18"/>
                    <a:pt x="24" y="11"/>
                    <a:pt x="23" y="5"/>
                  </a:cubicBezTo>
                  <a:cubicBezTo>
                    <a:pt x="22" y="3"/>
                    <a:pt x="19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4" y="18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3" y="18"/>
                    <a:pt x="23" y="20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8" name="Oval 1685"/>
            <p:cNvSpPr>
              <a:spLocks noChangeArrowheads="1"/>
            </p:cNvSpPr>
            <p:nvPr/>
          </p:nvSpPr>
          <p:spPr bwMode="auto">
            <a:xfrm>
              <a:off x="22245638" y="2714626"/>
              <a:ext cx="36513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39" name="Freeform 1686"/>
            <p:cNvSpPr>
              <a:spLocks/>
            </p:cNvSpPr>
            <p:nvPr/>
          </p:nvSpPr>
          <p:spPr bwMode="auto">
            <a:xfrm>
              <a:off x="22012276" y="2755901"/>
              <a:ext cx="85725" cy="173038"/>
            </a:xfrm>
            <a:custGeom>
              <a:avLst/>
              <a:gdLst>
                <a:gd name="T0" fmla="*/ 21 w 23"/>
                <a:gd name="T1" fmla="*/ 22 h 46"/>
                <a:gd name="T2" fmla="*/ 23 w 23"/>
                <a:gd name="T3" fmla="*/ 20 h 46"/>
                <a:gd name="T4" fmla="*/ 23 w 23"/>
                <a:gd name="T5" fmla="*/ 6 h 46"/>
                <a:gd name="T6" fmla="*/ 17 w 23"/>
                <a:gd name="T7" fmla="*/ 0 h 46"/>
                <a:gd name="T8" fmla="*/ 6 w 23"/>
                <a:gd name="T9" fmla="*/ 0 h 46"/>
                <a:gd name="T10" fmla="*/ 0 w 23"/>
                <a:gd name="T11" fmla="*/ 6 h 46"/>
                <a:gd name="T12" fmla="*/ 0 w 23"/>
                <a:gd name="T13" fmla="*/ 20 h 46"/>
                <a:gd name="T14" fmla="*/ 2 w 23"/>
                <a:gd name="T15" fmla="*/ 22 h 46"/>
                <a:gd name="T16" fmla="*/ 4 w 23"/>
                <a:gd name="T17" fmla="*/ 20 h 46"/>
                <a:gd name="T18" fmla="*/ 4 w 23"/>
                <a:gd name="T19" fmla="*/ 7 h 46"/>
                <a:gd name="T20" fmla="*/ 5 w 23"/>
                <a:gd name="T21" fmla="*/ 7 h 46"/>
                <a:gd name="T22" fmla="*/ 5 w 23"/>
                <a:gd name="T23" fmla="*/ 44 h 46"/>
                <a:gd name="T24" fmla="*/ 8 w 23"/>
                <a:gd name="T25" fmla="*/ 46 h 46"/>
                <a:gd name="T26" fmla="*/ 11 w 23"/>
                <a:gd name="T27" fmla="*/ 44 h 46"/>
                <a:gd name="T28" fmla="*/ 11 w 23"/>
                <a:gd name="T29" fmla="*/ 23 h 46"/>
                <a:gd name="T30" fmla="*/ 12 w 23"/>
                <a:gd name="T31" fmla="*/ 23 h 46"/>
                <a:gd name="T32" fmla="*/ 12 w 23"/>
                <a:gd name="T33" fmla="*/ 44 h 46"/>
                <a:gd name="T34" fmla="*/ 15 w 23"/>
                <a:gd name="T35" fmla="*/ 46 h 46"/>
                <a:gd name="T36" fmla="*/ 17 w 23"/>
                <a:gd name="T37" fmla="*/ 44 h 46"/>
                <a:gd name="T38" fmla="*/ 17 w 23"/>
                <a:gd name="T39" fmla="*/ 7 h 46"/>
                <a:gd name="T40" fmla="*/ 19 w 23"/>
                <a:gd name="T41" fmla="*/ 7 h 46"/>
                <a:gd name="T42" fmla="*/ 19 w 23"/>
                <a:gd name="T43" fmla="*/ 20 h 46"/>
                <a:gd name="T44" fmla="*/ 21 w 23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21" y="22"/>
                  </a:move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2"/>
                    <a:pt x="21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0" name="Oval 1687"/>
            <p:cNvSpPr>
              <a:spLocks noChangeArrowheads="1"/>
            </p:cNvSpPr>
            <p:nvPr/>
          </p:nvSpPr>
          <p:spPr bwMode="auto">
            <a:xfrm>
              <a:off x="22037676" y="2714626"/>
              <a:ext cx="34925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1" name="Freeform 1688"/>
            <p:cNvSpPr>
              <a:spLocks/>
            </p:cNvSpPr>
            <p:nvPr/>
          </p:nvSpPr>
          <p:spPr bwMode="auto">
            <a:xfrm>
              <a:off x="21794788" y="2519363"/>
              <a:ext cx="101600" cy="176213"/>
            </a:xfrm>
            <a:custGeom>
              <a:avLst/>
              <a:gdLst>
                <a:gd name="T0" fmla="*/ 24 w 27"/>
                <a:gd name="T1" fmla="*/ 20 h 47"/>
                <a:gd name="T2" fmla="*/ 26 w 27"/>
                <a:gd name="T3" fmla="*/ 21 h 47"/>
                <a:gd name="T4" fmla="*/ 27 w 27"/>
                <a:gd name="T5" fmla="*/ 19 h 47"/>
                <a:gd name="T6" fmla="*/ 23 w 27"/>
                <a:gd name="T7" fmla="*/ 5 h 47"/>
                <a:gd name="T8" fmla="*/ 18 w 27"/>
                <a:gd name="T9" fmla="*/ 0 h 47"/>
                <a:gd name="T10" fmla="*/ 10 w 27"/>
                <a:gd name="T11" fmla="*/ 0 h 47"/>
                <a:gd name="T12" fmla="*/ 5 w 27"/>
                <a:gd name="T13" fmla="*/ 5 h 47"/>
                <a:gd name="T14" fmla="*/ 1 w 27"/>
                <a:gd name="T15" fmla="*/ 19 h 47"/>
                <a:gd name="T16" fmla="*/ 2 w 27"/>
                <a:gd name="T17" fmla="*/ 21 h 47"/>
                <a:gd name="T18" fmla="*/ 4 w 27"/>
                <a:gd name="T19" fmla="*/ 20 h 47"/>
                <a:gd name="T20" fmla="*/ 8 w 27"/>
                <a:gd name="T21" fmla="*/ 7 h 47"/>
                <a:gd name="T22" fmla="*/ 9 w 27"/>
                <a:gd name="T23" fmla="*/ 7 h 47"/>
                <a:gd name="T24" fmla="*/ 3 w 27"/>
                <a:gd name="T25" fmla="*/ 28 h 47"/>
                <a:gd name="T26" fmla="*/ 9 w 27"/>
                <a:gd name="T27" fmla="*/ 28 h 47"/>
                <a:gd name="T28" fmla="*/ 9 w 27"/>
                <a:gd name="T29" fmla="*/ 45 h 47"/>
                <a:gd name="T30" fmla="*/ 11 w 27"/>
                <a:gd name="T31" fmla="*/ 47 h 47"/>
                <a:gd name="T32" fmla="*/ 14 w 27"/>
                <a:gd name="T33" fmla="*/ 45 h 47"/>
                <a:gd name="T34" fmla="*/ 14 w 27"/>
                <a:gd name="T35" fmla="*/ 28 h 47"/>
                <a:gd name="T36" fmla="*/ 15 w 27"/>
                <a:gd name="T37" fmla="*/ 28 h 47"/>
                <a:gd name="T38" fmla="*/ 15 w 27"/>
                <a:gd name="T39" fmla="*/ 45 h 47"/>
                <a:gd name="T40" fmla="*/ 17 w 27"/>
                <a:gd name="T41" fmla="*/ 47 h 47"/>
                <a:gd name="T42" fmla="*/ 19 w 27"/>
                <a:gd name="T43" fmla="*/ 45 h 47"/>
                <a:gd name="T44" fmla="*/ 19 w 27"/>
                <a:gd name="T45" fmla="*/ 28 h 47"/>
                <a:gd name="T46" fmla="*/ 25 w 27"/>
                <a:gd name="T47" fmla="*/ 28 h 47"/>
                <a:gd name="T48" fmla="*/ 19 w 27"/>
                <a:gd name="T49" fmla="*/ 7 h 47"/>
                <a:gd name="T50" fmla="*/ 20 w 27"/>
                <a:gd name="T51" fmla="*/ 7 h 47"/>
                <a:gd name="T52" fmla="*/ 24 w 27"/>
                <a:gd name="T53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4" y="20"/>
                  </a:move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ubicBezTo>
                    <a:pt x="23" y="3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1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4" y="46"/>
                    <a:pt x="14" y="45"/>
                  </a:cubicBezTo>
                  <a:cubicBezTo>
                    <a:pt x="14" y="43"/>
                    <a:pt x="14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43"/>
                    <a:pt x="15" y="45"/>
                  </a:cubicBezTo>
                  <a:cubicBezTo>
                    <a:pt x="15" y="46"/>
                    <a:pt x="16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2" name="Oval 1689"/>
            <p:cNvSpPr>
              <a:spLocks noChangeArrowheads="1"/>
            </p:cNvSpPr>
            <p:nvPr/>
          </p:nvSpPr>
          <p:spPr bwMode="auto">
            <a:xfrm>
              <a:off x="21828126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3" name="Freeform 1690"/>
            <p:cNvSpPr>
              <a:spLocks/>
            </p:cNvSpPr>
            <p:nvPr/>
          </p:nvSpPr>
          <p:spPr bwMode="auto">
            <a:xfrm>
              <a:off x="22210713" y="2519363"/>
              <a:ext cx="101600" cy="176213"/>
            </a:xfrm>
            <a:custGeom>
              <a:avLst/>
              <a:gdLst>
                <a:gd name="T0" fmla="*/ 2 w 27"/>
                <a:gd name="T1" fmla="*/ 21 h 47"/>
                <a:gd name="T2" fmla="*/ 4 w 27"/>
                <a:gd name="T3" fmla="*/ 20 h 47"/>
                <a:gd name="T4" fmla="*/ 8 w 27"/>
                <a:gd name="T5" fmla="*/ 7 h 47"/>
                <a:gd name="T6" fmla="*/ 9 w 27"/>
                <a:gd name="T7" fmla="*/ 7 h 47"/>
                <a:gd name="T8" fmla="*/ 3 w 27"/>
                <a:gd name="T9" fmla="*/ 28 h 47"/>
                <a:gd name="T10" fmla="*/ 9 w 27"/>
                <a:gd name="T11" fmla="*/ 28 h 47"/>
                <a:gd name="T12" fmla="*/ 9 w 27"/>
                <a:gd name="T13" fmla="*/ 45 h 47"/>
                <a:gd name="T14" fmla="*/ 11 w 27"/>
                <a:gd name="T15" fmla="*/ 47 h 47"/>
                <a:gd name="T16" fmla="*/ 13 w 27"/>
                <a:gd name="T17" fmla="*/ 45 h 47"/>
                <a:gd name="T18" fmla="*/ 13 w 27"/>
                <a:gd name="T19" fmla="*/ 28 h 47"/>
                <a:gd name="T20" fmla="*/ 14 w 27"/>
                <a:gd name="T21" fmla="*/ 28 h 47"/>
                <a:gd name="T22" fmla="*/ 14 w 27"/>
                <a:gd name="T23" fmla="*/ 45 h 47"/>
                <a:gd name="T24" fmla="*/ 17 w 27"/>
                <a:gd name="T25" fmla="*/ 47 h 47"/>
                <a:gd name="T26" fmla="*/ 19 w 27"/>
                <a:gd name="T27" fmla="*/ 45 h 47"/>
                <a:gd name="T28" fmla="*/ 19 w 27"/>
                <a:gd name="T29" fmla="*/ 28 h 47"/>
                <a:gd name="T30" fmla="*/ 25 w 27"/>
                <a:gd name="T31" fmla="*/ 28 h 47"/>
                <a:gd name="T32" fmla="*/ 19 w 27"/>
                <a:gd name="T33" fmla="*/ 7 h 47"/>
                <a:gd name="T34" fmla="*/ 20 w 27"/>
                <a:gd name="T35" fmla="*/ 7 h 47"/>
                <a:gd name="T36" fmla="*/ 23 w 27"/>
                <a:gd name="T37" fmla="*/ 20 h 47"/>
                <a:gd name="T38" fmla="*/ 26 w 27"/>
                <a:gd name="T39" fmla="*/ 21 h 47"/>
                <a:gd name="T40" fmla="*/ 27 w 27"/>
                <a:gd name="T41" fmla="*/ 19 h 47"/>
                <a:gd name="T42" fmla="*/ 23 w 27"/>
                <a:gd name="T43" fmla="*/ 5 h 47"/>
                <a:gd name="T44" fmla="*/ 18 w 27"/>
                <a:gd name="T45" fmla="*/ 0 h 47"/>
                <a:gd name="T46" fmla="*/ 10 w 27"/>
                <a:gd name="T47" fmla="*/ 0 h 47"/>
                <a:gd name="T48" fmla="*/ 5 w 27"/>
                <a:gd name="T49" fmla="*/ 5 h 47"/>
                <a:gd name="T50" fmla="*/ 0 w 27"/>
                <a:gd name="T51" fmla="*/ 19 h 47"/>
                <a:gd name="T52" fmla="*/ 2 w 27"/>
                <a:gd name="T53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" y="21"/>
                  </a:move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3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ubicBezTo>
                    <a:pt x="22" y="3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4" name="Oval 1691"/>
            <p:cNvSpPr>
              <a:spLocks noChangeArrowheads="1"/>
            </p:cNvSpPr>
            <p:nvPr/>
          </p:nvSpPr>
          <p:spPr bwMode="auto">
            <a:xfrm>
              <a:off x="21726526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5" name="Oval 1692"/>
            <p:cNvSpPr>
              <a:spLocks noChangeArrowheads="1"/>
            </p:cNvSpPr>
            <p:nvPr/>
          </p:nvSpPr>
          <p:spPr bwMode="auto">
            <a:xfrm>
              <a:off x="21828126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6" name="Freeform 1693"/>
            <p:cNvSpPr>
              <a:spLocks/>
            </p:cNvSpPr>
            <p:nvPr/>
          </p:nvSpPr>
          <p:spPr bwMode="auto">
            <a:xfrm>
              <a:off x="21699538" y="2989263"/>
              <a:ext cx="87313" cy="173038"/>
            </a:xfrm>
            <a:custGeom>
              <a:avLst/>
              <a:gdLst>
                <a:gd name="T0" fmla="*/ 4 w 23"/>
                <a:gd name="T1" fmla="*/ 20 h 46"/>
                <a:gd name="T2" fmla="*/ 4 w 23"/>
                <a:gd name="T3" fmla="*/ 7 h 46"/>
                <a:gd name="T4" fmla="*/ 5 w 23"/>
                <a:gd name="T5" fmla="*/ 7 h 46"/>
                <a:gd name="T6" fmla="*/ 5 w 23"/>
                <a:gd name="T7" fmla="*/ 44 h 46"/>
                <a:gd name="T8" fmla="*/ 8 w 23"/>
                <a:gd name="T9" fmla="*/ 46 h 46"/>
                <a:gd name="T10" fmla="*/ 11 w 23"/>
                <a:gd name="T11" fmla="*/ 44 h 46"/>
                <a:gd name="T12" fmla="*/ 11 w 23"/>
                <a:gd name="T13" fmla="*/ 22 h 46"/>
                <a:gd name="T14" fmla="*/ 12 w 23"/>
                <a:gd name="T15" fmla="*/ 22 h 46"/>
                <a:gd name="T16" fmla="*/ 12 w 23"/>
                <a:gd name="T17" fmla="*/ 44 h 46"/>
                <a:gd name="T18" fmla="*/ 15 w 23"/>
                <a:gd name="T19" fmla="*/ 46 h 46"/>
                <a:gd name="T20" fmla="*/ 17 w 23"/>
                <a:gd name="T21" fmla="*/ 44 h 46"/>
                <a:gd name="T22" fmla="*/ 17 w 23"/>
                <a:gd name="T23" fmla="*/ 7 h 46"/>
                <a:gd name="T24" fmla="*/ 18 w 23"/>
                <a:gd name="T25" fmla="*/ 7 h 46"/>
                <a:gd name="T26" fmla="*/ 18 w 23"/>
                <a:gd name="T27" fmla="*/ 20 h 46"/>
                <a:gd name="T28" fmla="*/ 21 w 23"/>
                <a:gd name="T29" fmla="*/ 22 h 46"/>
                <a:gd name="T30" fmla="*/ 23 w 23"/>
                <a:gd name="T31" fmla="*/ 20 h 46"/>
                <a:gd name="T32" fmla="*/ 23 w 23"/>
                <a:gd name="T33" fmla="*/ 6 h 46"/>
                <a:gd name="T34" fmla="*/ 17 w 23"/>
                <a:gd name="T35" fmla="*/ 0 h 46"/>
                <a:gd name="T36" fmla="*/ 6 w 23"/>
                <a:gd name="T37" fmla="*/ 0 h 46"/>
                <a:gd name="T38" fmla="*/ 0 w 23"/>
                <a:gd name="T39" fmla="*/ 6 h 46"/>
                <a:gd name="T40" fmla="*/ 0 w 23"/>
                <a:gd name="T41" fmla="*/ 20 h 46"/>
                <a:gd name="T42" fmla="*/ 2 w 23"/>
                <a:gd name="T43" fmla="*/ 22 h 46"/>
                <a:gd name="T44" fmla="*/ 4 w 23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4" y="20"/>
                  </a:move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1" y="45"/>
                    <a:pt x="11" y="44"/>
                  </a:cubicBez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1"/>
                    <a:pt x="19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7" name="Freeform 1694"/>
            <p:cNvSpPr>
              <a:spLocks/>
            </p:cNvSpPr>
            <p:nvPr/>
          </p:nvSpPr>
          <p:spPr bwMode="auto">
            <a:xfrm>
              <a:off x="21693188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1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8 w 27"/>
                <a:gd name="T37" fmla="*/ 44 h 47"/>
                <a:gd name="T38" fmla="*/ 18 w 27"/>
                <a:gd name="T39" fmla="*/ 28 h 47"/>
                <a:gd name="T40" fmla="*/ 25 w 27"/>
                <a:gd name="T41" fmla="*/ 28 h 47"/>
                <a:gd name="T42" fmla="*/ 18 w 27"/>
                <a:gd name="T43" fmla="*/ 6 h 47"/>
                <a:gd name="T44" fmla="*/ 19 w 27"/>
                <a:gd name="T45" fmla="*/ 6 h 47"/>
                <a:gd name="T46" fmla="*/ 23 w 27"/>
                <a:gd name="T47" fmla="*/ 19 h 47"/>
                <a:gd name="T48" fmla="*/ 25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6" y="17"/>
                    <a:pt x="24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8" name="Oval 1695"/>
            <p:cNvSpPr>
              <a:spLocks noChangeArrowheads="1"/>
            </p:cNvSpPr>
            <p:nvPr/>
          </p:nvSpPr>
          <p:spPr bwMode="auto">
            <a:xfrm>
              <a:off x="22245638" y="2947988"/>
              <a:ext cx="36513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49" name="Freeform 1696"/>
            <p:cNvSpPr>
              <a:spLocks/>
            </p:cNvSpPr>
            <p:nvPr/>
          </p:nvSpPr>
          <p:spPr bwMode="auto">
            <a:xfrm>
              <a:off x="22218651" y="2755901"/>
              <a:ext cx="85725" cy="173038"/>
            </a:xfrm>
            <a:custGeom>
              <a:avLst/>
              <a:gdLst>
                <a:gd name="T0" fmla="*/ 21 w 23"/>
                <a:gd name="T1" fmla="*/ 22 h 46"/>
                <a:gd name="T2" fmla="*/ 23 w 23"/>
                <a:gd name="T3" fmla="*/ 20 h 46"/>
                <a:gd name="T4" fmla="*/ 23 w 23"/>
                <a:gd name="T5" fmla="*/ 6 h 46"/>
                <a:gd name="T6" fmla="*/ 17 w 23"/>
                <a:gd name="T7" fmla="*/ 0 h 46"/>
                <a:gd name="T8" fmla="*/ 7 w 23"/>
                <a:gd name="T9" fmla="*/ 0 h 46"/>
                <a:gd name="T10" fmla="*/ 0 w 23"/>
                <a:gd name="T11" fmla="*/ 6 h 46"/>
                <a:gd name="T12" fmla="*/ 0 w 23"/>
                <a:gd name="T13" fmla="*/ 20 h 46"/>
                <a:gd name="T14" fmla="*/ 3 w 23"/>
                <a:gd name="T15" fmla="*/ 22 h 46"/>
                <a:gd name="T16" fmla="*/ 5 w 23"/>
                <a:gd name="T17" fmla="*/ 20 h 46"/>
                <a:gd name="T18" fmla="*/ 5 w 23"/>
                <a:gd name="T19" fmla="*/ 7 h 46"/>
                <a:gd name="T20" fmla="*/ 6 w 23"/>
                <a:gd name="T21" fmla="*/ 7 h 46"/>
                <a:gd name="T22" fmla="*/ 6 w 23"/>
                <a:gd name="T23" fmla="*/ 44 h 46"/>
                <a:gd name="T24" fmla="*/ 8 w 23"/>
                <a:gd name="T25" fmla="*/ 46 h 46"/>
                <a:gd name="T26" fmla="*/ 11 w 23"/>
                <a:gd name="T27" fmla="*/ 44 h 46"/>
                <a:gd name="T28" fmla="*/ 11 w 23"/>
                <a:gd name="T29" fmla="*/ 23 h 46"/>
                <a:gd name="T30" fmla="*/ 12 w 23"/>
                <a:gd name="T31" fmla="*/ 23 h 46"/>
                <a:gd name="T32" fmla="*/ 12 w 23"/>
                <a:gd name="T33" fmla="*/ 44 h 46"/>
                <a:gd name="T34" fmla="*/ 15 w 23"/>
                <a:gd name="T35" fmla="*/ 46 h 46"/>
                <a:gd name="T36" fmla="*/ 18 w 23"/>
                <a:gd name="T37" fmla="*/ 44 h 46"/>
                <a:gd name="T38" fmla="*/ 18 w 23"/>
                <a:gd name="T39" fmla="*/ 7 h 46"/>
                <a:gd name="T40" fmla="*/ 19 w 23"/>
                <a:gd name="T41" fmla="*/ 7 h 46"/>
                <a:gd name="T42" fmla="*/ 19 w 23"/>
                <a:gd name="T43" fmla="*/ 20 h 46"/>
                <a:gd name="T44" fmla="*/ 21 w 23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21" y="22"/>
                  </a:move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3" y="22"/>
                  </a:cubicBezTo>
                  <a:cubicBezTo>
                    <a:pt x="4" y="22"/>
                    <a:pt x="5" y="22"/>
                    <a:pt x="5" y="20"/>
                  </a:cubicBezTo>
                  <a:cubicBezTo>
                    <a:pt x="5" y="19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41"/>
                    <a:pt x="6" y="44"/>
                  </a:cubicBezTo>
                  <a:cubicBezTo>
                    <a:pt x="6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4" y="46"/>
                    <a:pt x="15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2"/>
                    <a:pt x="21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0" name="Freeform 1697"/>
            <p:cNvSpPr>
              <a:spLocks/>
            </p:cNvSpPr>
            <p:nvPr/>
          </p:nvSpPr>
          <p:spPr bwMode="auto">
            <a:xfrm>
              <a:off x="20874038" y="2989263"/>
              <a:ext cx="74613" cy="52388"/>
            </a:xfrm>
            <a:custGeom>
              <a:avLst/>
              <a:gdLst>
                <a:gd name="T0" fmla="*/ 6 w 20"/>
                <a:gd name="T1" fmla="*/ 0 h 14"/>
                <a:gd name="T2" fmla="*/ 0 w 20"/>
                <a:gd name="T3" fmla="*/ 6 h 14"/>
                <a:gd name="T4" fmla="*/ 0 w 20"/>
                <a:gd name="T5" fmla="*/ 14 h 14"/>
                <a:gd name="T6" fmla="*/ 4 w 20"/>
                <a:gd name="T7" fmla="*/ 12 h 14"/>
                <a:gd name="T8" fmla="*/ 4 w 20"/>
                <a:gd name="T9" fmla="*/ 7 h 14"/>
                <a:gd name="T10" fmla="*/ 5 w 20"/>
                <a:gd name="T11" fmla="*/ 7 h 14"/>
                <a:gd name="T12" fmla="*/ 5 w 20"/>
                <a:gd name="T13" fmla="*/ 12 h 14"/>
                <a:gd name="T14" fmla="*/ 20 w 20"/>
                <a:gd name="T15" fmla="*/ 1 h 14"/>
                <a:gd name="T16" fmla="*/ 16 w 20"/>
                <a:gd name="T17" fmla="*/ 0 h 14"/>
                <a:gd name="T18" fmla="*/ 6 w 20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4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0"/>
                    <a:pt x="0" y="14"/>
                  </a:cubicBezTo>
                  <a:cubicBezTo>
                    <a:pt x="1" y="14"/>
                    <a:pt x="2" y="13"/>
                    <a:pt x="4" y="12"/>
                  </a:cubicBezTo>
                  <a:cubicBezTo>
                    <a:pt x="4" y="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9"/>
                    <a:pt x="5" y="12"/>
                  </a:cubicBezTo>
                  <a:cubicBezTo>
                    <a:pt x="10" y="9"/>
                    <a:pt x="15" y="5"/>
                    <a:pt x="20" y="1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4" y="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1" name="Freeform 1698"/>
            <p:cNvSpPr>
              <a:spLocks/>
            </p:cNvSpPr>
            <p:nvPr/>
          </p:nvSpPr>
          <p:spPr bwMode="auto">
            <a:xfrm>
              <a:off x="21207413" y="2947988"/>
              <a:ext cx="38100" cy="33338"/>
            </a:xfrm>
            <a:custGeom>
              <a:avLst/>
              <a:gdLst>
                <a:gd name="T0" fmla="*/ 10 w 10"/>
                <a:gd name="T1" fmla="*/ 5 h 9"/>
                <a:gd name="T2" fmla="*/ 5 w 10"/>
                <a:gd name="T3" fmla="*/ 0 h 9"/>
                <a:gd name="T4" fmla="*/ 0 w 10"/>
                <a:gd name="T5" fmla="*/ 5 h 9"/>
                <a:gd name="T6" fmla="*/ 0 w 10"/>
                <a:gd name="T7" fmla="*/ 5 h 9"/>
                <a:gd name="T8" fmla="*/ 6 w 10"/>
                <a:gd name="T9" fmla="*/ 9 h 9"/>
                <a:gd name="T10" fmla="*/ 10 w 10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6"/>
                    <a:pt x="4" y="8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2" name="Freeform 1699"/>
            <p:cNvSpPr>
              <a:spLocks/>
            </p:cNvSpPr>
            <p:nvPr/>
          </p:nvSpPr>
          <p:spPr bwMode="auto">
            <a:xfrm>
              <a:off x="21072476" y="2755901"/>
              <a:ext cx="101600" cy="176213"/>
            </a:xfrm>
            <a:custGeom>
              <a:avLst/>
              <a:gdLst>
                <a:gd name="T0" fmla="*/ 13 w 27"/>
                <a:gd name="T1" fmla="*/ 44 h 47"/>
                <a:gd name="T2" fmla="*/ 13 w 27"/>
                <a:gd name="T3" fmla="*/ 28 h 47"/>
                <a:gd name="T4" fmla="*/ 14 w 27"/>
                <a:gd name="T5" fmla="*/ 28 h 47"/>
                <a:gd name="T6" fmla="*/ 14 w 27"/>
                <a:gd name="T7" fmla="*/ 44 h 47"/>
                <a:gd name="T8" fmla="*/ 16 w 27"/>
                <a:gd name="T9" fmla="*/ 47 h 47"/>
                <a:gd name="T10" fmla="*/ 18 w 27"/>
                <a:gd name="T11" fmla="*/ 44 h 47"/>
                <a:gd name="T12" fmla="*/ 18 w 27"/>
                <a:gd name="T13" fmla="*/ 28 h 47"/>
                <a:gd name="T14" fmla="*/ 25 w 27"/>
                <a:gd name="T15" fmla="*/ 28 h 47"/>
                <a:gd name="T16" fmla="*/ 18 w 27"/>
                <a:gd name="T17" fmla="*/ 6 h 47"/>
                <a:gd name="T18" fmla="*/ 19 w 27"/>
                <a:gd name="T19" fmla="*/ 6 h 47"/>
                <a:gd name="T20" fmla="*/ 23 w 27"/>
                <a:gd name="T21" fmla="*/ 19 h 47"/>
                <a:gd name="T22" fmla="*/ 25 w 27"/>
                <a:gd name="T23" fmla="*/ 20 h 47"/>
                <a:gd name="T24" fmla="*/ 26 w 27"/>
                <a:gd name="T25" fmla="*/ 18 h 47"/>
                <a:gd name="T26" fmla="*/ 23 w 27"/>
                <a:gd name="T27" fmla="*/ 4 h 47"/>
                <a:gd name="T28" fmla="*/ 17 w 27"/>
                <a:gd name="T29" fmla="*/ 0 h 47"/>
                <a:gd name="T30" fmla="*/ 10 w 27"/>
                <a:gd name="T31" fmla="*/ 0 h 47"/>
                <a:gd name="T32" fmla="*/ 4 w 27"/>
                <a:gd name="T33" fmla="*/ 4 h 47"/>
                <a:gd name="T34" fmla="*/ 0 w 27"/>
                <a:gd name="T35" fmla="*/ 18 h 47"/>
                <a:gd name="T36" fmla="*/ 1 w 27"/>
                <a:gd name="T37" fmla="*/ 20 h 47"/>
                <a:gd name="T38" fmla="*/ 4 w 27"/>
                <a:gd name="T39" fmla="*/ 19 h 47"/>
                <a:gd name="T40" fmla="*/ 7 w 27"/>
                <a:gd name="T41" fmla="*/ 6 h 47"/>
                <a:gd name="T42" fmla="*/ 9 w 27"/>
                <a:gd name="T43" fmla="*/ 6 h 47"/>
                <a:gd name="T44" fmla="*/ 2 w 27"/>
                <a:gd name="T45" fmla="*/ 28 h 47"/>
                <a:gd name="T46" fmla="*/ 8 w 27"/>
                <a:gd name="T47" fmla="*/ 28 h 47"/>
                <a:gd name="T48" fmla="*/ 8 w 27"/>
                <a:gd name="T49" fmla="*/ 44 h 47"/>
                <a:gd name="T50" fmla="*/ 9 w 27"/>
                <a:gd name="T51" fmla="*/ 46 h 47"/>
                <a:gd name="T52" fmla="*/ 11 w 27"/>
                <a:gd name="T53" fmla="*/ 47 h 47"/>
                <a:gd name="T54" fmla="*/ 13 w 27"/>
                <a:gd name="T55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47">
                  <a:moveTo>
                    <a:pt x="13" y="44"/>
                  </a:move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6" y="18"/>
                  </a:cubicBezTo>
                  <a:cubicBezTo>
                    <a:pt x="26" y="17"/>
                    <a:pt x="24" y="10"/>
                    <a:pt x="23" y="4"/>
                  </a:cubicBez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ubicBezTo>
                    <a:pt x="4" y="18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10" y="46"/>
                    <a:pt x="11" y="46"/>
                    <a:pt x="11" y="47"/>
                  </a:cubicBezTo>
                  <a:cubicBezTo>
                    <a:pt x="12" y="46"/>
                    <a:pt x="13" y="45"/>
                    <a:pt x="13" y="4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3" name="Freeform 1700"/>
            <p:cNvSpPr>
              <a:spLocks/>
            </p:cNvSpPr>
            <p:nvPr/>
          </p:nvSpPr>
          <p:spPr bwMode="auto">
            <a:xfrm>
              <a:off x="21599526" y="2755901"/>
              <a:ext cx="85725" cy="173038"/>
            </a:xfrm>
            <a:custGeom>
              <a:avLst/>
              <a:gdLst>
                <a:gd name="T0" fmla="*/ 21 w 23"/>
                <a:gd name="T1" fmla="*/ 22 h 46"/>
                <a:gd name="T2" fmla="*/ 23 w 23"/>
                <a:gd name="T3" fmla="*/ 20 h 46"/>
                <a:gd name="T4" fmla="*/ 23 w 23"/>
                <a:gd name="T5" fmla="*/ 6 h 46"/>
                <a:gd name="T6" fmla="*/ 17 w 23"/>
                <a:gd name="T7" fmla="*/ 0 h 46"/>
                <a:gd name="T8" fmla="*/ 7 w 23"/>
                <a:gd name="T9" fmla="*/ 0 h 46"/>
                <a:gd name="T10" fmla="*/ 0 w 23"/>
                <a:gd name="T11" fmla="*/ 6 h 46"/>
                <a:gd name="T12" fmla="*/ 0 w 23"/>
                <a:gd name="T13" fmla="*/ 20 h 46"/>
                <a:gd name="T14" fmla="*/ 3 w 23"/>
                <a:gd name="T15" fmla="*/ 22 h 46"/>
                <a:gd name="T16" fmla="*/ 5 w 23"/>
                <a:gd name="T17" fmla="*/ 20 h 46"/>
                <a:gd name="T18" fmla="*/ 5 w 23"/>
                <a:gd name="T19" fmla="*/ 7 h 46"/>
                <a:gd name="T20" fmla="*/ 6 w 23"/>
                <a:gd name="T21" fmla="*/ 7 h 46"/>
                <a:gd name="T22" fmla="*/ 6 w 23"/>
                <a:gd name="T23" fmla="*/ 44 h 46"/>
                <a:gd name="T24" fmla="*/ 8 w 23"/>
                <a:gd name="T25" fmla="*/ 46 h 46"/>
                <a:gd name="T26" fmla="*/ 11 w 23"/>
                <a:gd name="T27" fmla="*/ 44 h 46"/>
                <a:gd name="T28" fmla="*/ 11 w 23"/>
                <a:gd name="T29" fmla="*/ 23 h 46"/>
                <a:gd name="T30" fmla="*/ 12 w 23"/>
                <a:gd name="T31" fmla="*/ 23 h 46"/>
                <a:gd name="T32" fmla="*/ 12 w 23"/>
                <a:gd name="T33" fmla="*/ 44 h 46"/>
                <a:gd name="T34" fmla="*/ 15 w 23"/>
                <a:gd name="T35" fmla="*/ 46 h 46"/>
                <a:gd name="T36" fmla="*/ 18 w 23"/>
                <a:gd name="T37" fmla="*/ 44 h 46"/>
                <a:gd name="T38" fmla="*/ 18 w 23"/>
                <a:gd name="T39" fmla="*/ 7 h 46"/>
                <a:gd name="T40" fmla="*/ 19 w 23"/>
                <a:gd name="T41" fmla="*/ 7 h 46"/>
                <a:gd name="T42" fmla="*/ 19 w 23"/>
                <a:gd name="T43" fmla="*/ 20 h 46"/>
                <a:gd name="T44" fmla="*/ 21 w 23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21" y="22"/>
                  </a:move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3" y="22"/>
                  </a:cubicBezTo>
                  <a:cubicBezTo>
                    <a:pt x="4" y="22"/>
                    <a:pt x="5" y="22"/>
                    <a:pt x="5" y="20"/>
                  </a:cubicBezTo>
                  <a:cubicBezTo>
                    <a:pt x="5" y="19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41"/>
                    <a:pt x="6" y="44"/>
                  </a:cubicBezTo>
                  <a:cubicBezTo>
                    <a:pt x="6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4" y="46"/>
                    <a:pt x="15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2"/>
                    <a:pt x="21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4" name="Oval 1701"/>
            <p:cNvSpPr>
              <a:spLocks noChangeArrowheads="1"/>
            </p:cNvSpPr>
            <p:nvPr/>
          </p:nvSpPr>
          <p:spPr bwMode="auto">
            <a:xfrm>
              <a:off x="20896263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5" name="Freeform 1702"/>
            <p:cNvSpPr>
              <a:spLocks/>
            </p:cNvSpPr>
            <p:nvPr/>
          </p:nvSpPr>
          <p:spPr bwMode="auto">
            <a:xfrm>
              <a:off x="21391563" y="2755901"/>
              <a:ext cx="87313" cy="173038"/>
            </a:xfrm>
            <a:custGeom>
              <a:avLst/>
              <a:gdLst>
                <a:gd name="T0" fmla="*/ 21 w 23"/>
                <a:gd name="T1" fmla="*/ 22 h 46"/>
                <a:gd name="T2" fmla="*/ 23 w 23"/>
                <a:gd name="T3" fmla="*/ 20 h 46"/>
                <a:gd name="T4" fmla="*/ 23 w 23"/>
                <a:gd name="T5" fmla="*/ 6 h 46"/>
                <a:gd name="T6" fmla="*/ 17 w 23"/>
                <a:gd name="T7" fmla="*/ 0 h 46"/>
                <a:gd name="T8" fmla="*/ 6 w 23"/>
                <a:gd name="T9" fmla="*/ 0 h 46"/>
                <a:gd name="T10" fmla="*/ 0 w 23"/>
                <a:gd name="T11" fmla="*/ 6 h 46"/>
                <a:gd name="T12" fmla="*/ 0 w 23"/>
                <a:gd name="T13" fmla="*/ 20 h 46"/>
                <a:gd name="T14" fmla="*/ 2 w 23"/>
                <a:gd name="T15" fmla="*/ 22 h 46"/>
                <a:gd name="T16" fmla="*/ 4 w 23"/>
                <a:gd name="T17" fmla="*/ 20 h 46"/>
                <a:gd name="T18" fmla="*/ 4 w 23"/>
                <a:gd name="T19" fmla="*/ 7 h 46"/>
                <a:gd name="T20" fmla="*/ 5 w 23"/>
                <a:gd name="T21" fmla="*/ 7 h 46"/>
                <a:gd name="T22" fmla="*/ 5 w 23"/>
                <a:gd name="T23" fmla="*/ 44 h 46"/>
                <a:gd name="T24" fmla="*/ 8 w 23"/>
                <a:gd name="T25" fmla="*/ 46 h 46"/>
                <a:gd name="T26" fmla="*/ 11 w 23"/>
                <a:gd name="T27" fmla="*/ 44 h 46"/>
                <a:gd name="T28" fmla="*/ 11 w 23"/>
                <a:gd name="T29" fmla="*/ 23 h 46"/>
                <a:gd name="T30" fmla="*/ 12 w 23"/>
                <a:gd name="T31" fmla="*/ 23 h 46"/>
                <a:gd name="T32" fmla="*/ 12 w 23"/>
                <a:gd name="T33" fmla="*/ 44 h 46"/>
                <a:gd name="T34" fmla="*/ 15 w 23"/>
                <a:gd name="T35" fmla="*/ 46 h 46"/>
                <a:gd name="T36" fmla="*/ 17 w 23"/>
                <a:gd name="T37" fmla="*/ 44 h 46"/>
                <a:gd name="T38" fmla="*/ 17 w 23"/>
                <a:gd name="T39" fmla="*/ 7 h 46"/>
                <a:gd name="T40" fmla="*/ 19 w 23"/>
                <a:gd name="T41" fmla="*/ 7 h 46"/>
                <a:gd name="T42" fmla="*/ 19 w 23"/>
                <a:gd name="T43" fmla="*/ 20 h 46"/>
                <a:gd name="T44" fmla="*/ 21 w 23"/>
                <a:gd name="T45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21" y="22"/>
                  </a:move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19" y="22"/>
                    <a:pt x="21" y="2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6" name="Oval 1703"/>
            <p:cNvSpPr>
              <a:spLocks noChangeArrowheads="1"/>
            </p:cNvSpPr>
            <p:nvPr/>
          </p:nvSpPr>
          <p:spPr bwMode="auto">
            <a:xfrm>
              <a:off x="21624926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7" name="Oval 1704"/>
            <p:cNvSpPr>
              <a:spLocks noChangeArrowheads="1"/>
            </p:cNvSpPr>
            <p:nvPr/>
          </p:nvSpPr>
          <p:spPr bwMode="auto">
            <a:xfrm>
              <a:off x="20896263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8" name="Oval 1705"/>
            <p:cNvSpPr>
              <a:spLocks noChangeArrowheads="1"/>
            </p:cNvSpPr>
            <p:nvPr/>
          </p:nvSpPr>
          <p:spPr bwMode="auto">
            <a:xfrm>
              <a:off x="21624926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59" name="Freeform 1706"/>
            <p:cNvSpPr>
              <a:spLocks/>
            </p:cNvSpPr>
            <p:nvPr/>
          </p:nvSpPr>
          <p:spPr bwMode="auto">
            <a:xfrm>
              <a:off x="21385213" y="2519363"/>
              <a:ext cx="101600" cy="176213"/>
            </a:xfrm>
            <a:custGeom>
              <a:avLst/>
              <a:gdLst>
                <a:gd name="T0" fmla="*/ 1 w 27"/>
                <a:gd name="T1" fmla="*/ 21 h 47"/>
                <a:gd name="T2" fmla="*/ 4 w 27"/>
                <a:gd name="T3" fmla="*/ 20 h 47"/>
                <a:gd name="T4" fmla="*/ 7 w 27"/>
                <a:gd name="T5" fmla="*/ 7 h 47"/>
                <a:gd name="T6" fmla="*/ 9 w 27"/>
                <a:gd name="T7" fmla="*/ 7 h 47"/>
                <a:gd name="T8" fmla="*/ 2 w 27"/>
                <a:gd name="T9" fmla="*/ 28 h 47"/>
                <a:gd name="T10" fmla="*/ 8 w 27"/>
                <a:gd name="T11" fmla="*/ 28 h 47"/>
                <a:gd name="T12" fmla="*/ 8 w 27"/>
                <a:gd name="T13" fmla="*/ 45 h 47"/>
                <a:gd name="T14" fmla="*/ 11 w 27"/>
                <a:gd name="T15" fmla="*/ 47 h 47"/>
                <a:gd name="T16" fmla="*/ 13 w 27"/>
                <a:gd name="T17" fmla="*/ 45 h 47"/>
                <a:gd name="T18" fmla="*/ 13 w 27"/>
                <a:gd name="T19" fmla="*/ 28 h 47"/>
                <a:gd name="T20" fmla="*/ 14 w 27"/>
                <a:gd name="T21" fmla="*/ 28 h 47"/>
                <a:gd name="T22" fmla="*/ 14 w 27"/>
                <a:gd name="T23" fmla="*/ 45 h 47"/>
                <a:gd name="T24" fmla="*/ 16 w 27"/>
                <a:gd name="T25" fmla="*/ 47 h 47"/>
                <a:gd name="T26" fmla="*/ 18 w 27"/>
                <a:gd name="T27" fmla="*/ 45 h 47"/>
                <a:gd name="T28" fmla="*/ 18 w 27"/>
                <a:gd name="T29" fmla="*/ 28 h 47"/>
                <a:gd name="T30" fmla="*/ 25 w 27"/>
                <a:gd name="T31" fmla="*/ 28 h 47"/>
                <a:gd name="T32" fmla="*/ 18 w 27"/>
                <a:gd name="T33" fmla="*/ 7 h 47"/>
                <a:gd name="T34" fmla="*/ 19 w 27"/>
                <a:gd name="T35" fmla="*/ 7 h 47"/>
                <a:gd name="T36" fmla="*/ 23 w 27"/>
                <a:gd name="T37" fmla="*/ 20 h 47"/>
                <a:gd name="T38" fmla="*/ 25 w 27"/>
                <a:gd name="T39" fmla="*/ 21 h 47"/>
                <a:gd name="T40" fmla="*/ 27 w 27"/>
                <a:gd name="T41" fmla="*/ 19 h 47"/>
                <a:gd name="T42" fmla="*/ 22 w 27"/>
                <a:gd name="T43" fmla="*/ 5 h 47"/>
                <a:gd name="T44" fmla="*/ 17 w 27"/>
                <a:gd name="T45" fmla="*/ 0 h 47"/>
                <a:gd name="T46" fmla="*/ 10 w 27"/>
                <a:gd name="T47" fmla="*/ 0 h 47"/>
                <a:gd name="T48" fmla="*/ 4 w 27"/>
                <a:gd name="T49" fmla="*/ 5 h 47"/>
                <a:gd name="T50" fmla="*/ 0 w 27"/>
                <a:gd name="T51" fmla="*/ 19 h 47"/>
                <a:gd name="T52" fmla="*/ 1 w 27"/>
                <a:gd name="T53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1" y="21"/>
                  </a:moveTo>
                  <a:cubicBezTo>
                    <a:pt x="2" y="21"/>
                    <a:pt x="3" y="21"/>
                    <a:pt x="4" y="20"/>
                  </a:cubicBezTo>
                  <a:cubicBezTo>
                    <a:pt x="4" y="18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3" y="18"/>
                    <a:pt x="23" y="20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26" y="18"/>
                    <a:pt x="24" y="11"/>
                    <a:pt x="22" y="5"/>
                  </a:cubicBez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0" name="Oval 1707"/>
            <p:cNvSpPr>
              <a:spLocks noChangeArrowheads="1"/>
            </p:cNvSpPr>
            <p:nvPr/>
          </p:nvSpPr>
          <p:spPr bwMode="auto">
            <a:xfrm>
              <a:off x="21418551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1" name="Freeform 1708"/>
            <p:cNvSpPr>
              <a:spLocks/>
            </p:cNvSpPr>
            <p:nvPr/>
          </p:nvSpPr>
          <p:spPr bwMode="auto">
            <a:xfrm>
              <a:off x="20862926" y="2755901"/>
              <a:ext cx="104775" cy="176213"/>
            </a:xfrm>
            <a:custGeom>
              <a:avLst/>
              <a:gdLst>
                <a:gd name="T0" fmla="*/ 23 w 28"/>
                <a:gd name="T1" fmla="*/ 4 h 47"/>
                <a:gd name="T2" fmla="*/ 18 w 28"/>
                <a:gd name="T3" fmla="*/ 0 h 47"/>
                <a:gd name="T4" fmla="*/ 10 w 28"/>
                <a:gd name="T5" fmla="*/ 0 h 47"/>
                <a:gd name="T6" fmla="*/ 5 w 28"/>
                <a:gd name="T7" fmla="*/ 4 h 47"/>
                <a:gd name="T8" fmla="*/ 1 w 28"/>
                <a:gd name="T9" fmla="*/ 18 h 47"/>
                <a:gd name="T10" fmla="*/ 2 w 28"/>
                <a:gd name="T11" fmla="*/ 20 h 47"/>
                <a:gd name="T12" fmla="*/ 4 w 28"/>
                <a:gd name="T13" fmla="*/ 19 h 47"/>
                <a:gd name="T14" fmla="*/ 8 w 28"/>
                <a:gd name="T15" fmla="*/ 6 h 47"/>
                <a:gd name="T16" fmla="*/ 9 w 28"/>
                <a:gd name="T17" fmla="*/ 6 h 47"/>
                <a:gd name="T18" fmla="*/ 3 w 28"/>
                <a:gd name="T19" fmla="*/ 28 h 47"/>
                <a:gd name="T20" fmla="*/ 9 w 28"/>
                <a:gd name="T21" fmla="*/ 28 h 47"/>
                <a:gd name="T22" fmla="*/ 9 w 28"/>
                <a:gd name="T23" fmla="*/ 44 h 47"/>
                <a:gd name="T24" fmla="*/ 11 w 28"/>
                <a:gd name="T25" fmla="*/ 47 h 47"/>
                <a:gd name="T26" fmla="*/ 13 w 28"/>
                <a:gd name="T27" fmla="*/ 44 h 47"/>
                <a:gd name="T28" fmla="*/ 13 w 28"/>
                <a:gd name="T29" fmla="*/ 28 h 47"/>
                <a:gd name="T30" fmla="*/ 14 w 28"/>
                <a:gd name="T31" fmla="*/ 28 h 47"/>
                <a:gd name="T32" fmla="*/ 14 w 28"/>
                <a:gd name="T33" fmla="*/ 44 h 47"/>
                <a:gd name="T34" fmla="*/ 17 w 28"/>
                <a:gd name="T35" fmla="*/ 47 h 47"/>
                <a:gd name="T36" fmla="*/ 19 w 28"/>
                <a:gd name="T37" fmla="*/ 44 h 47"/>
                <a:gd name="T38" fmla="*/ 19 w 28"/>
                <a:gd name="T39" fmla="*/ 28 h 47"/>
                <a:gd name="T40" fmla="*/ 25 w 28"/>
                <a:gd name="T41" fmla="*/ 28 h 47"/>
                <a:gd name="T42" fmla="*/ 19 w 28"/>
                <a:gd name="T43" fmla="*/ 6 h 47"/>
                <a:gd name="T44" fmla="*/ 20 w 28"/>
                <a:gd name="T45" fmla="*/ 6 h 47"/>
                <a:gd name="T46" fmla="*/ 24 w 28"/>
                <a:gd name="T47" fmla="*/ 19 h 47"/>
                <a:gd name="T48" fmla="*/ 26 w 28"/>
                <a:gd name="T49" fmla="*/ 20 h 47"/>
                <a:gd name="T50" fmla="*/ 27 w 28"/>
                <a:gd name="T51" fmla="*/ 18 h 47"/>
                <a:gd name="T52" fmla="*/ 23 w 28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6" y="47"/>
                    <a:pt x="17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4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8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2" name="Freeform 1709"/>
            <p:cNvSpPr>
              <a:spLocks/>
            </p:cNvSpPr>
            <p:nvPr/>
          </p:nvSpPr>
          <p:spPr bwMode="auto">
            <a:xfrm>
              <a:off x="20967701" y="25193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5 h 47"/>
                <a:gd name="T8" fmla="*/ 0 w 27"/>
                <a:gd name="T9" fmla="*/ 19 h 47"/>
                <a:gd name="T10" fmla="*/ 2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2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6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8 w 27"/>
                <a:gd name="T43" fmla="*/ 7 h 47"/>
                <a:gd name="T44" fmla="*/ 20 w 27"/>
                <a:gd name="T45" fmla="*/ 7 h 47"/>
                <a:gd name="T46" fmla="*/ 23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3" y="11"/>
                    <a:pt x="1" y="18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4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3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3" name="Oval 1710"/>
            <p:cNvSpPr>
              <a:spLocks noChangeArrowheads="1"/>
            </p:cNvSpPr>
            <p:nvPr/>
          </p:nvSpPr>
          <p:spPr bwMode="auto">
            <a:xfrm>
              <a:off x="21624926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4" name="Oval 1711"/>
            <p:cNvSpPr>
              <a:spLocks noChangeArrowheads="1"/>
            </p:cNvSpPr>
            <p:nvPr/>
          </p:nvSpPr>
          <p:spPr bwMode="auto">
            <a:xfrm>
              <a:off x="21001038" y="2714626"/>
              <a:ext cx="34925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5" name="Oval 1712"/>
            <p:cNvSpPr>
              <a:spLocks noChangeArrowheads="1"/>
            </p:cNvSpPr>
            <p:nvPr/>
          </p:nvSpPr>
          <p:spPr bwMode="auto">
            <a:xfrm>
              <a:off x="20896263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6" name="Oval 1713"/>
            <p:cNvSpPr>
              <a:spLocks noChangeArrowheads="1"/>
            </p:cNvSpPr>
            <p:nvPr/>
          </p:nvSpPr>
          <p:spPr bwMode="auto">
            <a:xfrm>
              <a:off x="21001038" y="2481263"/>
              <a:ext cx="34925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7" name="Freeform 1714"/>
            <p:cNvSpPr>
              <a:spLocks/>
            </p:cNvSpPr>
            <p:nvPr/>
          </p:nvSpPr>
          <p:spPr bwMode="auto">
            <a:xfrm>
              <a:off x="20874038" y="2519363"/>
              <a:ext cx="82550" cy="176213"/>
            </a:xfrm>
            <a:custGeom>
              <a:avLst/>
              <a:gdLst>
                <a:gd name="T0" fmla="*/ 0 w 22"/>
                <a:gd name="T1" fmla="*/ 21 h 47"/>
                <a:gd name="T2" fmla="*/ 2 w 22"/>
                <a:gd name="T3" fmla="*/ 23 h 47"/>
                <a:gd name="T4" fmla="*/ 4 w 22"/>
                <a:gd name="T5" fmla="*/ 21 h 47"/>
                <a:gd name="T6" fmla="*/ 4 w 22"/>
                <a:gd name="T7" fmla="*/ 8 h 47"/>
                <a:gd name="T8" fmla="*/ 5 w 22"/>
                <a:gd name="T9" fmla="*/ 8 h 47"/>
                <a:gd name="T10" fmla="*/ 5 w 22"/>
                <a:gd name="T11" fmla="*/ 44 h 47"/>
                <a:gd name="T12" fmla="*/ 8 w 22"/>
                <a:gd name="T13" fmla="*/ 47 h 47"/>
                <a:gd name="T14" fmla="*/ 10 w 22"/>
                <a:gd name="T15" fmla="*/ 44 h 47"/>
                <a:gd name="T16" fmla="*/ 10 w 22"/>
                <a:gd name="T17" fmla="*/ 23 h 47"/>
                <a:gd name="T18" fmla="*/ 11 w 22"/>
                <a:gd name="T19" fmla="*/ 23 h 47"/>
                <a:gd name="T20" fmla="*/ 11 w 22"/>
                <a:gd name="T21" fmla="*/ 44 h 47"/>
                <a:gd name="T22" fmla="*/ 14 w 22"/>
                <a:gd name="T23" fmla="*/ 47 h 47"/>
                <a:gd name="T24" fmla="*/ 17 w 22"/>
                <a:gd name="T25" fmla="*/ 44 h 47"/>
                <a:gd name="T26" fmla="*/ 17 w 22"/>
                <a:gd name="T27" fmla="*/ 8 h 47"/>
                <a:gd name="T28" fmla="*/ 18 w 22"/>
                <a:gd name="T29" fmla="*/ 8 h 47"/>
                <a:gd name="T30" fmla="*/ 18 w 22"/>
                <a:gd name="T31" fmla="*/ 21 h 47"/>
                <a:gd name="T32" fmla="*/ 20 w 22"/>
                <a:gd name="T33" fmla="*/ 23 h 47"/>
                <a:gd name="T34" fmla="*/ 22 w 22"/>
                <a:gd name="T35" fmla="*/ 21 h 47"/>
                <a:gd name="T36" fmla="*/ 22 w 22"/>
                <a:gd name="T37" fmla="*/ 6 h 47"/>
                <a:gd name="T38" fmla="*/ 16 w 22"/>
                <a:gd name="T39" fmla="*/ 0 h 47"/>
                <a:gd name="T40" fmla="*/ 6 w 22"/>
                <a:gd name="T41" fmla="*/ 0 h 47"/>
                <a:gd name="T42" fmla="*/ 0 w 22"/>
                <a:gd name="T43" fmla="*/ 6 h 47"/>
                <a:gd name="T44" fmla="*/ 0 w 22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7">
                  <a:moveTo>
                    <a:pt x="0" y="21"/>
                  </a:moveTo>
                  <a:cubicBezTo>
                    <a:pt x="0" y="22"/>
                    <a:pt x="0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0" y="46"/>
                    <a:pt x="10" y="44"/>
                  </a:cubicBezTo>
                  <a:cubicBezTo>
                    <a:pt x="10" y="42"/>
                    <a:pt x="10" y="23"/>
                    <a:pt x="10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19" y="0"/>
                    <a:pt x="16" y="0"/>
                  </a:cubicBezTo>
                  <a:cubicBezTo>
                    <a:pt x="14" y="0"/>
                    <a:pt x="7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8" name="Freeform 1715"/>
            <p:cNvSpPr>
              <a:spLocks/>
            </p:cNvSpPr>
            <p:nvPr/>
          </p:nvSpPr>
          <p:spPr bwMode="auto">
            <a:xfrm>
              <a:off x="20975638" y="2755901"/>
              <a:ext cx="85725" cy="173038"/>
            </a:xfrm>
            <a:custGeom>
              <a:avLst/>
              <a:gdLst>
                <a:gd name="T0" fmla="*/ 17 w 23"/>
                <a:gd name="T1" fmla="*/ 0 h 46"/>
                <a:gd name="T2" fmla="*/ 6 w 23"/>
                <a:gd name="T3" fmla="*/ 0 h 46"/>
                <a:gd name="T4" fmla="*/ 0 w 23"/>
                <a:gd name="T5" fmla="*/ 6 h 46"/>
                <a:gd name="T6" fmla="*/ 0 w 23"/>
                <a:gd name="T7" fmla="*/ 20 h 46"/>
                <a:gd name="T8" fmla="*/ 2 w 23"/>
                <a:gd name="T9" fmla="*/ 22 h 46"/>
                <a:gd name="T10" fmla="*/ 4 w 23"/>
                <a:gd name="T11" fmla="*/ 20 h 46"/>
                <a:gd name="T12" fmla="*/ 4 w 23"/>
                <a:gd name="T13" fmla="*/ 7 h 46"/>
                <a:gd name="T14" fmla="*/ 5 w 23"/>
                <a:gd name="T15" fmla="*/ 7 h 46"/>
                <a:gd name="T16" fmla="*/ 5 w 23"/>
                <a:gd name="T17" fmla="*/ 44 h 46"/>
                <a:gd name="T18" fmla="*/ 8 w 23"/>
                <a:gd name="T19" fmla="*/ 46 h 46"/>
                <a:gd name="T20" fmla="*/ 11 w 23"/>
                <a:gd name="T21" fmla="*/ 44 h 46"/>
                <a:gd name="T22" fmla="*/ 11 w 23"/>
                <a:gd name="T23" fmla="*/ 23 h 46"/>
                <a:gd name="T24" fmla="*/ 12 w 23"/>
                <a:gd name="T25" fmla="*/ 23 h 46"/>
                <a:gd name="T26" fmla="*/ 12 w 23"/>
                <a:gd name="T27" fmla="*/ 44 h 46"/>
                <a:gd name="T28" fmla="*/ 15 w 23"/>
                <a:gd name="T29" fmla="*/ 46 h 46"/>
                <a:gd name="T30" fmla="*/ 18 w 23"/>
                <a:gd name="T31" fmla="*/ 44 h 46"/>
                <a:gd name="T32" fmla="*/ 18 w 23"/>
                <a:gd name="T33" fmla="*/ 7 h 46"/>
                <a:gd name="T34" fmla="*/ 19 w 23"/>
                <a:gd name="T35" fmla="*/ 7 h 46"/>
                <a:gd name="T36" fmla="*/ 19 w 23"/>
                <a:gd name="T37" fmla="*/ 20 h 46"/>
                <a:gd name="T38" fmla="*/ 21 w 23"/>
                <a:gd name="T39" fmla="*/ 22 h 46"/>
                <a:gd name="T40" fmla="*/ 23 w 23"/>
                <a:gd name="T41" fmla="*/ 20 h 46"/>
                <a:gd name="T42" fmla="*/ 23 w 23"/>
                <a:gd name="T43" fmla="*/ 6 h 46"/>
                <a:gd name="T44" fmla="*/ 17 w 23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4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2" y="22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69" name="Freeform 1716"/>
            <p:cNvSpPr>
              <a:spLocks/>
            </p:cNvSpPr>
            <p:nvPr/>
          </p:nvSpPr>
          <p:spPr bwMode="auto">
            <a:xfrm>
              <a:off x="21234401" y="2989263"/>
              <a:ext cx="30163" cy="30163"/>
            </a:xfrm>
            <a:custGeom>
              <a:avLst/>
              <a:gdLst>
                <a:gd name="T0" fmla="*/ 2 w 8"/>
                <a:gd name="T1" fmla="*/ 0 h 8"/>
                <a:gd name="T2" fmla="*/ 0 w 8"/>
                <a:gd name="T3" fmla="*/ 0 h 8"/>
                <a:gd name="T4" fmla="*/ 8 w 8"/>
                <a:gd name="T5" fmla="*/ 8 h 8"/>
                <a:gd name="T6" fmla="*/ 7 w 8"/>
                <a:gd name="T7" fmla="*/ 4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3" y="2"/>
                    <a:pt x="6" y="5"/>
                    <a:pt x="8" y="8"/>
                  </a:cubicBezTo>
                  <a:cubicBezTo>
                    <a:pt x="8" y="7"/>
                    <a:pt x="8" y="5"/>
                    <a:pt x="7" y="4"/>
                  </a:cubicBezTo>
                  <a:cubicBezTo>
                    <a:pt x="6" y="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0" name="Freeform 1717"/>
            <p:cNvSpPr>
              <a:spLocks/>
            </p:cNvSpPr>
            <p:nvPr/>
          </p:nvSpPr>
          <p:spPr bwMode="auto">
            <a:xfrm>
              <a:off x="21591588" y="2519363"/>
              <a:ext cx="101600" cy="176213"/>
            </a:xfrm>
            <a:custGeom>
              <a:avLst/>
              <a:gdLst>
                <a:gd name="T0" fmla="*/ 27 w 27"/>
                <a:gd name="T1" fmla="*/ 19 h 47"/>
                <a:gd name="T2" fmla="*/ 23 w 27"/>
                <a:gd name="T3" fmla="*/ 5 h 47"/>
                <a:gd name="T4" fmla="*/ 17 w 27"/>
                <a:gd name="T5" fmla="*/ 0 h 47"/>
                <a:gd name="T6" fmla="*/ 10 w 27"/>
                <a:gd name="T7" fmla="*/ 0 h 47"/>
                <a:gd name="T8" fmla="*/ 5 w 27"/>
                <a:gd name="T9" fmla="*/ 5 h 47"/>
                <a:gd name="T10" fmla="*/ 0 w 27"/>
                <a:gd name="T11" fmla="*/ 19 h 47"/>
                <a:gd name="T12" fmla="*/ 2 w 27"/>
                <a:gd name="T13" fmla="*/ 21 h 47"/>
                <a:gd name="T14" fmla="*/ 4 w 27"/>
                <a:gd name="T15" fmla="*/ 20 h 47"/>
                <a:gd name="T16" fmla="*/ 8 w 27"/>
                <a:gd name="T17" fmla="*/ 7 h 47"/>
                <a:gd name="T18" fmla="*/ 9 w 27"/>
                <a:gd name="T19" fmla="*/ 7 h 47"/>
                <a:gd name="T20" fmla="*/ 3 w 27"/>
                <a:gd name="T21" fmla="*/ 28 h 47"/>
                <a:gd name="T22" fmla="*/ 9 w 27"/>
                <a:gd name="T23" fmla="*/ 28 h 47"/>
                <a:gd name="T24" fmla="*/ 9 w 27"/>
                <a:gd name="T25" fmla="*/ 45 h 47"/>
                <a:gd name="T26" fmla="*/ 11 w 27"/>
                <a:gd name="T27" fmla="*/ 47 h 47"/>
                <a:gd name="T28" fmla="*/ 13 w 27"/>
                <a:gd name="T29" fmla="*/ 45 h 47"/>
                <a:gd name="T30" fmla="*/ 13 w 27"/>
                <a:gd name="T31" fmla="*/ 28 h 47"/>
                <a:gd name="T32" fmla="*/ 14 w 27"/>
                <a:gd name="T33" fmla="*/ 28 h 47"/>
                <a:gd name="T34" fmla="*/ 14 w 27"/>
                <a:gd name="T35" fmla="*/ 45 h 47"/>
                <a:gd name="T36" fmla="*/ 16 w 27"/>
                <a:gd name="T37" fmla="*/ 47 h 47"/>
                <a:gd name="T38" fmla="*/ 19 w 27"/>
                <a:gd name="T39" fmla="*/ 45 h 47"/>
                <a:gd name="T40" fmla="*/ 19 w 27"/>
                <a:gd name="T41" fmla="*/ 28 h 47"/>
                <a:gd name="T42" fmla="*/ 25 w 27"/>
                <a:gd name="T43" fmla="*/ 28 h 47"/>
                <a:gd name="T44" fmla="*/ 19 w 27"/>
                <a:gd name="T45" fmla="*/ 7 h 47"/>
                <a:gd name="T46" fmla="*/ 20 w 27"/>
                <a:gd name="T47" fmla="*/ 7 h 47"/>
                <a:gd name="T48" fmla="*/ 23 w 27"/>
                <a:gd name="T49" fmla="*/ 20 h 47"/>
                <a:gd name="T50" fmla="*/ 26 w 27"/>
                <a:gd name="T51" fmla="*/ 21 h 47"/>
                <a:gd name="T52" fmla="*/ 27 w 27"/>
                <a:gd name="T53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7" y="19"/>
                  </a:moveTo>
                  <a:cubicBezTo>
                    <a:pt x="27" y="18"/>
                    <a:pt x="25" y="11"/>
                    <a:pt x="23" y="5"/>
                  </a:cubicBez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4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3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1" name="Freeform 1718"/>
            <p:cNvSpPr>
              <a:spLocks/>
            </p:cNvSpPr>
            <p:nvPr/>
          </p:nvSpPr>
          <p:spPr bwMode="auto">
            <a:xfrm>
              <a:off x="21591588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8 w 27"/>
                <a:gd name="T3" fmla="*/ 6 h 46"/>
                <a:gd name="T4" fmla="*/ 9 w 27"/>
                <a:gd name="T5" fmla="*/ 6 h 46"/>
                <a:gd name="T6" fmla="*/ 3 w 27"/>
                <a:gd name="T7" fmla="*/ 28 h 46"/>
                <a:gd name="T8" fmla="*/ 9 w 27"/>
                <a:gd name="T9" fmla="*/ 28 h 46"/>
                <a:gd name="T10" fmla="*/ 9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6 w 27"/>
                <a:gd name="T23" fmla="*/ 46 h 46"/>
                <a:gd name="T24" fmla="*/ 19 w 27"/>
                <a:gd name="T25" fmla="*/ 44 h 46"/>
                <a:gd name="T26" fmla="*/ 19 w 27"/>
                <a:gd name="T27" fmla="*/ 28 h 46"/>
                <a:gd name="T28" fmla="*/ 25 w 27"/>
                <a:gd name="T29" fmla="*/ 28 h 46"/>
                <a:gd name="T30" fmla="*/ 19 w 27"/>
                <a:gd name="T31" fmla="*/ 6 h 46"/>
                <a:gd name="T32" fmla="*/ 20 w 27"/>
                <a:gd name="T33" fmla="*/ 6 h 46"/>
                <a:gd name="T34" fmla="*/ 23 w 27"/>
                <a:gd name="T35" fmla="*/ 19 h 46"/>
                <a:gd name="T36" fmla="*/ 26 w 27"/>
                <a:gd name="T37" fmla="*/ 20 h 46"/>
                <a:gd name="T38" fmla="*/ 27 w 27"/>
                <a:gd name="T39" fmla="*/ 18 h 46"/>
                <a:gd name="T40" fmla="*/ 23 w 27"/>
                <a:gd name="T41" fmla="*/ 4 h 46"/>
                <a:gd name="T42" fmla="*/ 17 w 27"/>
                <a:gd name="T43" fmla="*/ 0 h 46"/>
                <a:gd name="T44" fmla="*/ 10 w 27"/>
                <a:gd name="T45" fmla="*/ 0 h 46"/>
                <a:gd name="T46" fmla="*/ 5 w 27"/>
                <a:gd name="T47" fmla="*/ 4 h 46"/>
                <a:gd name="T48" fmla="*/ 0 w 27"/>
                <a:gd name="T49" fmla="*/ 18 h 46"/>
                <a:gd name="T50" fmla="*/ 2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5"/>
                    <a:pt x="10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6" y="46"/>
                  </a:cubicBezTo>
                  <a:cubicBezTo>
                    <a:pt x="18" y="46"/>
                    <a:pt x="19" y="45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2" name="Oval 1719"/>
            <p:cNvSpPr>
              <a:spLocks noChangeArrowheads="1"/>
            </p:cNvSpPr>
            <p:nvPr/>
          </p:nvSpPr>
          <p:spPr bwMode="auto">
            <a:xfrm>
              <a:off x="21520151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3" name="Oval 1720"/>
            <p:cNvSpPr>
              <a:spLocks noChangeArrowheads="1"/>
            </p:cNvSpPr>
            <p:nvPr/>
          </p:nvSpPr>
          <p:spPr bwMode="auto">
            <a:xfrm>
              <a:off x="21418551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4" name="Freeform 1721"/>
            <p:cNvSpPr>
              <a:spLocks/>
            </p:cNvSpPr>
            <p:nvPr/>
          </p:nvSpPr>
          <p:spPr bwMode="auto">
            <a:xfrm>
              <a:off x="21497926" y="2989263"/>
              <a:ext cx="82550" cy="173038"/>
            </a:xfrm>
            <a:custGeom>
              <a:avLst/>
              <a:gdLst>
                <a:gd name="T0" fmla="*/ 4 w 22"/>
                <a:gd name="T1" fmla="*/ 20 h 46"/>
                <a:gd name="T2" fmla="*/ 4 w 22"/>
                <a:gd name="T3" fmla="*/ 7 h 46"/>
                <a:gd name="T4" fmla="*/ 5 w 22"/>
                <a:gd name="T5" fmla="*/ 7 h 46"/>
                <a:gd name="T6" fmla="*/ 5 w 22"/>
                <a:gd name="T7" fmla="*/ 44 h 46"/>
                <a:gd name="T8" fmla="*/ 8 w 22"/>
                <a:gd name="T9" fmla="*/ 46 h 46"/>
                <a:gd name="T10" fmla="*/ 10 w 22"/>
                <a:gd name="T11" fmla="*/ 44 h 46"/>
                <a:gd name="T12" fmla="*/ 10 w 22"/>
                <a:gd name="T13" fmla="*/ 22 h 46"/>
                <a:gd name="T14" fmla="*/ 12 w 22"/>
                <a:gd name="T15" fmla="*/ 22 h 46"/>
                <a:gd name="T16" fmla="*/ 12 w 22"/>
                <a:gd name="T17" fmla="*/ 44 h 46"/>
                <a:gd name="T18" fmla="*/ 14 w 22"/>
                <a:gd name="T19" fmla="*/ 46 h 46"/>
                <a:gd name="T20" fmla="*/ 17 w 22"/>
                <a:gd name="T21" fmla="*/ 44 h 46"/>
                <a:gd name="T22" fmla="*/ 17 w 22"/>
                <a:gd name="T23" fmla="*/ 7 h 46"/>
                <a:gd name="T24" fmla="*/ 18 w 22"/>
                <a:gd name="T25" fmla="*/ 7 h 46"/>
                <a:gd name="T26" fmla="*/ 18 w 22"/>
                <a:gd name="T27" fmla="*/ 20 h 46"/>
                <a:gd name="T28" fmla="*/ 20 w 22"/>
                <a:gd name="T29" fmla="*/ 22 h 46"/>
                <a:gd name="T30" fmla="*/ 22 w 22"/>
                <a:gd name="T31" fmla="*/ 20 h 46"/>
                <a:gd name="T32" fmla="*/ 22 w 22"/>
                <a:gd name="T33" fmla="*/ 6 h 46"/>
                <a:gd name="T34" fmla="*/ 16 w 22"/>
                <a:gd name="T35" fmla="*/ 0 h 46"/>
                <a:gd name="T36" fmla="*/ 6 w 22"/>
                <a:gd name="T37" fmla="*/ 0 h 46"/>
                <a:gd name="T38" fmla="*/ 0 w 22"/>
                <a:gd name="T39" fmla="*/ 6 h 46"/>
                <a:gd name="T40" fmla="*/ 0 w 22"/>
                <a:gd name="T41" fmla="*/ 20 h 46"/>
                <a:gd name="T42" fmla="*/ 2 w 22"/>
                <a:gd name="T43" fmla="*/ 22 h 46"/>
                <a:gd name="T44" fmla="*/ 4 w 22"/>
                <a:gd name="T4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4" y="20"/>
                  </a:move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0" y="45"/>
                    <a:pt x="10" y="44"/>
                  </a:cubicBezTo>
                  <a:cubicBezTo>
                    <a:pt x="10" y="41"/>
                    <a:pt x="10" y="22"/>
                    <a:pt x="10" y="22"/>
                  </a:cubicBezTo>
                  <a:cubicBezTo>
                    <a:pt x="10" y="22"/>
                    <a:pt x="10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1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5" name="Freeform 1722"/>
            <p:cNvSpPr>
              <a:spLocks/>
            </p:cNvSpPr>
            <p:nvPr/>
          </p:nvSpPr>
          <p:spPr bwMode="auto">
            <a:xfrm>
              <a:off x="21385213" y="2989263"/>
              <a:ext cx="101600" cy="173038"/>
            </a:xfrm>
            <a:custGeom>
              <a:avLst/>
              <a:gdLst>
                <a:gd name="T0" fmla="*/ 4 w 27"/>
                <a:gd name="T1" fmla="*/ 19 h 46"/>
                <a:gd name="T2" fmla="*/ 7 w 27"/>
                <a:gd name="T3" fmla="*/ 6 h 46"/>
                <a:gd name="T4" fmla="*/ 9 w 27"/>
                <a:gd name="T5" fmla="*/ 6 h 46"/>
                <a:gd name="T6" fmla="*/ 2 w 27"/>
                <a:gd name="T7" fmla="*/ 28 h 46"/>
                <a:gd name="T8" fmla="*/ 8 w 27"/>
                <a:gd name="T9" fmla="*/ 28 h 46"/>
                <a:gd name="T10" fmla="*/ 8 w 27"/>
                <a:gd name="T11" fmla="*/ 44 h 46"/>
                <a:gd name="T12" fmla="*/ 11 w 27"/>
                <a:gd name="T13" fmla="*/ 46 h 46"/>
                <a:gd name="T14" fmla="*/ 13 w 27"/>
                <a:gd name="T15" fmla="*/ 44 h 46"/>
                <a:gd name="T16" fmla="*/ 13 w 27"/>
                <a:gd name="T17" fmla="*/ 28 h 46"/>
                <a:gd name="T18" fmla="*/ 14 w 27"/>
                <a:gd name="T19" fmla="*/ 28 h 46"/>
                <a:gd name="T20" fmla="*/ 14 w 27"/>
                <a:gd name="T21" fmla="*/ 44 h 46"/>
                <a:gd name="T22" fmla="*/ 16 w 27"/>
                <a:gd name="T23" fmla="*/ 46 h 46"/>
                <a:gd name="T24" fmla="*/ 18 w 27"/>
                <a:gd name="T25" fmla="*/ 44 h 46"/>
                <a:gd name="T26" fmla="*/ 18 w 27"/>
                <a:gd name="T27" fmla="*/ 28 h 46"/>
                <a:gd name="T28" fmla="*/ 25 w 27"/>
                <a:gd name="T29" fmla="*/ 28 h 46"/>
                <a:gd name="T30" fmla="*/ 18 w 27"/>
                <a:gd name="T31" fmla="*/ 6 h 46"/>
                <a:gd name="T32" fmla="*/ 19 w 27"/>
                <a:gd name="T33" fmla="*/ 6 h 46"/>
                <a:gd name="T34" fmla="*/ 23 w 27"/>
                <a:gd name="T35" fmla="*/ 19 h 46"/>
                <a:gd name="T36" fmla="*/ 25 w 27"/>
                <a:gd name="T37" fmla="*/ 20 h 46"/>
                <a:gd name="T38" fmla="*/ 27 w 27"/>
                <a:gd name="T39" fmla="*/ 18 h 46"/>
                <a:gd name="T40" fmla="*/ 22 w 27"/>
                <a:gd name="T41" fmla="*/ 4 h 46"/>
                <a:gd name="T42" fmla="*/ 17 w 27"/>
                <a:gd name="T43" fmla="*/ 0 h 46"/>
                <a:gd name="T44" fmla="*/ 10 w 27"/>
                <a:gd name="T45" fmla="*/ 0 h 46"/>
                <a:gd name="T46" fmla="*/ 4 w 27"/>
                <a:gd name="T47" fmla="*/ 4 h 46"/>
                <a:gd name="T48" fmla="*/ 0 w 27"/>
                <a:gd name="T49" fmla="*/ 18 h 46"/>
                <a:gd name="T50" fmla="*/ 1 w 27"/>
                <a:gd name="T51" fmla="*/ 20 h 46"/>
                <a:gd name="T52" fmla="*/ 4 w 27"/>
                <a:gd name="T5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6">
                  <a:moveTo>
                    <a:pt x="4" y="19"/>
                  </a:moveTo>
                  <a:cubicBezTo>
                    <a:pt x="4" y="18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5"/>
                    <a:pt x="9" y="46"/>
                    <a:pt x="11" y="46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2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2"/>
                    <a:pt x="14" y="44"/>
                  </a:cubicBezTo>
                  <a:cubicBezTo>
                    <a:pt x="14" y="45"/>
                    <a:pt x="15" y="46"/>
                    <a:pt x="16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6" y="17"/>
                    <a:pt x="24" y="10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6" name="Oval 1723"/>
            <p:cNvSpPr>
              <a:spLocks noChangeArrowheads="1"/>
            </p:cNvSpPr>
            <p:nvPr/>
          </p:nvSpPr>
          <p:spPr bwMode="auto">
            <a:xfrm>
              <a:off x="21520151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7" name="Freeform 1724"/>
            <p:cNvSpPr>
              <a:spLocks/>
            </p:cNvSpPr>
            <p:nvPr/>
          </p:nvSpPr>
          <p:spPr bwMode="auto">
            <a:xfrm>
              <a:off x="21489988" y="2755901"/>
              <a:ext cx="101600" cy="176213"/>
            </a:xfrm>
            <a:custGeom>
              <a:avLst/>
              <a:gdLst>
                <a:gd name="T0" fmla="*/ 22 w 27"/>
                <a:gd name="T1" fmla="*/ 4 h 47"/>
                <a:gd name="T2" fmla="*/ 17 w 27"/>
                <a:gd name="T3" fmla="*/ 0 h 47"/>
                <a:gd name="T4" fmla="*/ 9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1 w 27"/>
                <a:gd name="T11" fmla="*/ 20 h 47"/>
                <a:gd name="T12" fmla="*/ 3 w 27"/>
                <a:gd name="T13" fmla="*/ 19 h 47"/>
                <a:gd name="T14" fmla="*/ 7 w 27"/>
                <a:gd name="T15" fmla="*/ 6 h 47"/>
                <a:gd name="T16" fmla="*/ 8 w 27"/>
                <a:gd name="T17" fmla="*/ 6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4 h 47"/>
                <a:gd name="T24" fmla="*/ 10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8 w 27"/>
                <a:gd name="T37" fmla="*/ 44 h 47"/>
                <a:gd name="T38" fmla="*/ 18 w 27"/>
                <a:gd name="T39" fmla="*/ 28 h 47"/>
                <a:gd name="T40" fmla="*/ 24 w 27"/>
                <a:gd name="T41" fmla="*/ 28 h 47"/>
                <a:gd name="T42" fmla="*/ 18 w 27"/>
                <a:gd name="T43" fmla="*/ 6 h 47"/>
                <a:gd name="T44" fmla="*/ 19 w 27"/>
                <a:gd name="T45" fmla="*/ 6 h 47"/>
                <a:gd name="T46" fmla="*/ 23 w 27"/>
                <a:gd name="T47" fmla="*/ 19 h 47"/>
                <a:gd name="T48" fmla="*/ 25 w 27"/>
                <a:gd name="T49" fmla="*/ 20 h 47"/>
                <a:gd name="T50" fmla="*/ 26 w 27"/>
                <a:gd name="T51" fmla="*/ 18 h 47"/>
                <a:gd name="T52" fmla="*/ 22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2" y="4"/>
                  </a:move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3" y="19"/>
                  </a:cubicBezTo>
                  <a:cubicBezTo>
                    <a:pt x="4" y="18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6"/>
                    <a:pt x="9" y="47"/>
                    <a:pt x="10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2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6" y="18"/>
                  </a:cubicBezTo>
                  <a:cubicBezTo>
                    <a:pt x="26" y="17"/>
                    <a:pt x="24" y="10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8" name="Freeform 1725"/>
            <p:cNvSpPr>
              <a:spLocks/>
            </p:cNvSpPr>
            <p:nvPr/>
          </p:nvSpPr>
          <p:spPr bwMode="auto">
            <a:xfrm>
              <a:off x="21497926" y="2519363"/>
              <a:ext cx="82550" cy="176213"/>
            </a:xfrm>
            <a:custGeom>
              <a:avLst/>
              <a:gdLst>
                <a:gd name="T0" fmla="*/ 0 w 22"/>
                <a:gd name="T1" fmla="*/ 21 h 47"/>
                <a:gd name="T2" fmla="*/ 2 w 22"/>
                <a:gd name="T3" fmla="*/ 23 h 47"/>
                <a:gd name="T4" fmla="*/ 4 w 22"/>
                <a:gd name="T5" fmla="*/ 21 h 47"/>
                <a:gd name="T6" fmla="*/ 4 w 22"/>
                <a:gd name="T7" fmla="*/ 8 h 47"/>
                <a:gd name="T8" fmla="*/ 5 w 22"/>
                <a:gd name="T9" fmla="*/ 8 h 47"/>
                <a:gd name="T10" fmla="*/ 5 w 22"/>
                <a:gd name="T11" fmla="*/ 44 h 47"/>
                <a:gd name="T12" fmla="*/ 8 w 22"/>
                <a:gd name="T13" fmla="*/ 47 h 47"/>
                <a:gd name="T14" fmla="*/ 10 w 22"/>
                <a:gd name="T15" fmla="*/ 44 h 47"/>
                <a:gd name="T16" fmla="*/ 10 w 22"/>
                <a:gd name="T17" fmla="*/ 23 h 47"/>
                <a:gd name="T18" fmla="*/ 12 w 22"/>
                <a:gd name="T19" fmla="*/ 23 h 47"/>
                <a:gd name="T20" fmla="*/ 12 w 22"/>
                <a:gd name="T21" fmla="*/ 44 h 47"/>
                <a:gd name="T22" fmla="*/ 14 w 22"/>
                <a:gd name="T23" fmla="*/ 47 h 47"/>
                <a:gd name="T24" fmla="*/ 17 w 22"/>
                <a:gd name="T25" fmla="*/ 44 h 47"/>
                <a:gd name="T26" fmla="*/ 17 w 22"/>
                <a:gd name="T27" fmla="*/ 8 h 47"/>
                <a:gd name="T28" fmla="*/ 18 w 22"/>
                <a:gd name="T29" fmla="*/ 8 h 47"/>
                <a:gd name="T30" fmla="*/ 18 w 22"/>
                <a:gd name="T31" fmla="*/ 21 h 47"/>
                <a:gd name="T32" fmla="*/ 20 w 22"/>
                <a:gd name="T33" fmla="*/ 23 h 47"/>
                <a:gd name="T34" fmla="*/ 22 w 22"/>
                <a:gd name="T35" fmla="*/ 21 h 47"/>
                <a:gd name="T36" fmla="*/ 22 w 22"/>
                <a:gd name="T37" fmla="*/ 6 h 47"/>
                <a:gd name="T38" fmla="*/ 16 w 22"/>
                <a:gd name="T39" fmla="*/ 0 h 47"/>
                <a:gd name="T40" fmla="*/ 6 w 22"/>
                <a:gd name="T41" fmla="*/ 0 h 47"/>
                <a:gd name="T42" fmla="*/ 0 w 22"/>
                <a:gd name="T43" fmla="*/ 6 h 47"/>
                <a:gd name="T44" fmla="*/ 0 w 22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0" y="46"/>
                    <a:pt x="10" y="44"/>
                  </a:cubicBezTo>
                  <a:cubicBezTo>
                    <a:pt x="10" y="42"/>
                    <a:pt x="10" y="23"/>
                    <a:pt x="10" y="23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20" y="0"/>
                    <a:pt x="16" y="0"/>
                  </a:cubicBez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79" name="Freeform 1726"/>
            <p:cNvSpPr>
              <a:spLocks/>
            </p:cNvSpPr>
            <p:nvPr/>
          </p:nvSpPr>
          <p:spPr bwMode="auto">
            <a:xfrm>
              <a:off x="21286788" y="2989263"/>
              <a:ext cx="87313" cy="173038"/>
            </a:xfrm>
            <a:custGeom>
              <a:avLst/>
              <a:gdLst>
                <a:gd name="T0" fmla="*/ 11 w 23"/>
                <a:gd name="T1" fmla="*/ 44 h 46"/>
                <a:gd name="T2" fmla="*/ 11 w 23"/>
                <a:gd name="T3" fmla="*/ 22 h 46"/>
                <a:gd name="T4" fmla="*/ 12 w 23"/>
                <a:gd name="T5" fmla="*/ 22 h 46"/>
                <a:gd name="T6" fmla="*/ 12 w 23"/>
                <a:gd name="T7" fmla="*/ 44 h 46"/>
                <a:gd name="T8" fmla="*/ 15 w 23"/>
                <a:gd name="T9" fmla="*/ 46 h 46"/>
                <a:gd name="T10" fmla="*/ 18 w 23"/>
                <a:gd name="T11" fmla="*/ 44 h 46"/>
                <a:gd name="T12" fmla="*/ 18 w 23"/>
                <a:gd name="T13" fmla="*/ 7 h 46"/>
                <a:gd name="T14" fmla="*/ 19 w 23"/>
                <a:gd name="T15" fmla="*/ 7 h 46"/>
                <a:gd name="T16" fmla="*/ 19 w 23"/>
                <a:gd name="T17" fmla="*/ 20 h 46"/>
                <a:gd name="T18" fmla="*/ 21 w 23"/>
                <a:gd name="T19" fmla="*/ 22 h 46"/>
                <a:gd name="T20" fmla="*/ 23 w 23"/>
                <a:gd name="T21" fmla="*/ 20 h 46"/>
                <a:gd name="T22" fmla="*/ 23 w 23"/>
                <a:gd name="T23" fmla="*/ 6 h 46"/>
                <a:gd name="T24" fmla="*/ 17 w 23"/>
                <a:gd name="T25" fmla="*/ 0 h 46"/>
                <a:gd name="T26" fmla="*/ 6 w 23"/>
                <a:gd name="T27" fmla="*/ 0 h 46"/>
                <a:gd name="T28" fmla="*/ 0 w 23"/>
                <a:gd name="T29" fmla="*/ 6 h 46"/>
                <a:gd name="T30" fmla="*/ 0 w 23"/>
                <a:gd name="T31" fmla="*/ 18 h 46"/>
                <a:gd name="T32" fmla="*/ 2 w 23"/>
                <a:gd name="T33" fmla="*/ 22 h 46"/>
                <a:gd name="T34" fmla="*/ 2 w 23"/>
                <a:gd name="T35" fmla="*/ 22 h 46"/>
                <a:gd name="T36" fmla="*/ 4 w 23"/>
                <a:gd name="T37" fmla="*/ 20 h 46"/>
                <a:gd name="T38" fmla="*/ 4 w 23"/>
                <a:gd name="T39" fmla="*/ 7 h 46"/>
                <a:gd name="T40" fmla="*/ 6 w 23"/>
                <a:gd name="T41" fmla="*/ 7 h 46"/>
                <a:gd name="T42" fmla="*/ 6 w 23"/>
                <a:gd name="T43" fmla="*/ 35 h 46"/>
                <a:gd name="T44" fmla="*/ 7 w 23"/>
                <a:gd name="T45" fmla="*/ 46 h 46"/>
                <a:gd name="T46" fmla="*/ 8 w 23"/>
                <a:gd name="T47" fmla="*/ 46 h 46"/>
                <a:gd name="T48" fmla="*/ 11 w 23"/>
                <a:gd name="T4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46">
                  <a:moveTo>
                    <a:pt x="11" y="44"/>
                  </a:moveTo>
                  <a:cubicBezTo>
                    <a:pt x="11" y="41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1"/>
                    <a:pt x="20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5"/>
                    <a:pt x="0" y="18"/>
                  </a:cubicBezTo>
                  <a:cubicBezTo>
                    <a:pt x="1" y="20"/>
                    <a:pt x="1" y="21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6" y="7"/>
                  </a:cubicBezTo>
                  <a:cubicBezTo>
                    <a:pt x="6" y="7"/>
                    <a:pt x="6" y="24"/>
                    <a:pt x="6" y="35"/>
                  </a:cubicBezTo>
                  <a:cubicBezTo>
                    <a:pt x="6" y="39"/>
                    <a:pt x="7" y="42"/>
                    <a:pt x="7" y="46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0" name="Oval 1727"/>
            <p:cNvSpPr>
              <a:spLocks noChangeArrowheads="1"/>
            </p:cNvSpPr>
            <p:nvPr/>
          </p:nvSpPr>
          <p:spPr bwMode="auto">
            <a:xfrm>
              <a:off x="21418551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1" name="Oval 1728"/>
            <p:cNvSpPr>
              <a:spLocks noChangeArrowheads="1"/>
            </p:cNvSpPr>
            <p:nvPr/>
          </p:nvSpPr>
          <p:spPr bwMode="auto">
            <a:xfrm>
              <a:off x="21313776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2" name="Oval 1729"/>
            <p:cNvSpPr>
              <a:spLocks noChangeArrowheads="1"/>
            </p:cNvSpPr>
            <p:nvPr/>
          </p:nvSpPr>
          <p:spPr bwMode="auto">
            <a:xfrm>
              <a:off x="21313776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3" name="Oval 1730"/>
            <p:cNvSpPr>
              <a:spLocks noChangeArrowheads="1"/>
            </p:cNvSpPr>
            <p:nvPr/>
          </p:nvSpPr>
          <p:spPr bwMode="auto">
            <a:xfrm>
              <a:off x="21107401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4" name="Freeform 1731"/>
            <p:cNvSpPr>
              <a:spLocks/>
            </p:cNvSpPr>
            <p:nvPr/>
          </p:nvSpPr>
          <p:spPr bwMode="auto">
            <a:xfrm>
              <a:off x="21278851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4 h 47"/>
                <a:gd name="T8" fmla="*/ 0 w 27"/>
                <a:gd name="T9" fmla="*/ 18 h 47"/>
                <a:gd name="T10" fmla="*/ 2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7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8 w 27"/>
                <a:gd name="T43" fmla="*/ 6 h 47"/>
                <a:gd name="T44" fmla="*/ 20 w 27"/>
                <a:gd name="T45" fmla="*/ 6 h 47"/>
                <a:gd name="T46" fmla="*/ 23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5" name="Freeform 1732"/>
            <p:cNvSpPr>
              <a:spLocks/>
            </p:cNvSpPr>
            <p:nvPr/>
          </p:nvSpPr>
          <p:spPr bwMode="auto">
            <a:xfrm>
              <a:off x="21286788" y="2519363"/>
              <a:ext cx="87313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6 w 23"/>
                <a:gd name="T9" fmla="*/ 8 h 47"/>
                <a:gd name="T10" fmla="*/ 6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8 w 23"/>
                <a:gd name="T25" fmla="*/ 44 h 47"/>
                <a:gd name="T26" fmla="*/ 18 w 23"/>
                <a:gd name="T27" fmla="*/ 8 h 47"/>
                <a:gd name="T28" fmla="*/ 19 w 23"/>
                <a:gd name="T29" fmla="*/ 8 h 47"/>
                <a:gd name="T30" fmla="*/ 19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6" y="8"/>
                  </a:cubicBezTo>
                  <a:cubicBezTo>
                    <a:pt x="6" y="8"/>
                    <a:pt x="6" y="42"/>
                    <a:pt x="6" y="44"/>
                  </a:cubicBezTo>
                  <a:cubicBezTo>
                    <a:pt x="6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6" name="Oval 1733"/>
            <p:cNvSpPr>
              <a:spLocks noChangeArrowheads="1"/>
            </p:cNvSpPr>
            <p:nvPr/>
          </p:nvSpPr>
          <p:spPr bwMode="auto">
            <a:xfrm>
              <a:off x="21207413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7" name="Oval 1734"/>
            <p:cNvSpPr>
              <a:spLocks noChangeArrowheads="1"/>
            </p:cNvSpPr>
            <p:nvPr/>
          </p:nvSpPr>
          <p:spPr bwMode="auto">
            <a:xfrm>
              <a:off x="21313776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8" name="Oval 1735"/>
            <p:cNvSpPr>
              <a:spLocks noChangeArrowheads="1"/>
            </p:cNvSpPr>
            <p:nvPr/>
          </p:nvSpPr>
          <p:spPr bwMode="auto">
            <a:xfrm>
              <a:off x="21520151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89" name="Freeform 1736"/>
            <p:cNvSpPr>
              <a:spLocks/>
            </p:cNvSpPr>
            <p:nvPr/>
          </p:nvSpPr>
          <p:spPr bwMode="auto">
            <a:xfrm>
              <a:off x="21185188" y="2755901"/>
              <a:ext cx="82550" cy="173038"/>
            </a:xfrm>
            <a:custGeom>
              <a:avLst/>
              <a:gdLst>
                <a:gd name="T0" fmla="*/ 16 w 22"/>
                <a:gd name="T1" fmla="*/ 0 h 46"/>
                <a:gd name="T2" fmla="*/ 6 w 22"/>
                <a:gd name="T3" fmla="*/ 0 h 46"/>
                <a:gd name="T4" fmla="*/ 0 w 22"/>
                <a:gd name="T5" fmla="*/ 6 h 46"/>
                <a:gd name="T6" fmla="*/ 0 w 22"/>
                <a:gd name="T7" fmla="*/ 20 h 46"/>
                <a:gd name="T8" fmla="*/ 2 w 22"/>
                <a:gd name="T9" fmla="*/ 22 h 46"/>
                <a:gd name="T10" fmla="*/ 4 w 22"/>
                <a:gd name="T11" fmla="*/ 20 h 46"/>
                <a:gd name="T12" fmla="*/ 4 w 22"/>
                <a:gd name="T13" fmla="*/ 7 h 46"/>
                <a:gd name="T14" fmla="*/ 5 w 22"/>
                <a:gd name="T15" fmla="*/ 7 h 46"/>
                <a:gd name="T16" fmla="*/ 5 w 22"/>
                <a:gd name="T17" fmla="*/ 44 h 46"/>
                <a:gd name="T18" fmla="*/ 8 w 22"/>
                <a:gd name="T19" fmla="*/ 46 h 46"/>
                <a:gd name="T20" fmla="*/ 10 w 22"/>
                <a:gd name="T21" fmla="*/ 44 h 46"/>
                <a:gd name="T22" fmla="*/ 10 w 22"/>
                <a:gd name="T23" fmla="*/ 23 h 46"/>
                <a:gd name="T24" fmla="*/ 12 w 22"/>
                <a:gd name="T25" fmla="*/ 23 h 46"/>
                <a:gd name="T26" fmla="*/ 12 w 22"/>
                <a:gd name="T27" fmla="*/ 44 h 46"/>
                <a:gd name="T28" fmla="*/ 14 w 22"/>
                <a:gd name="T29" fmla="*/ 46 h 46"/>
                <a:gd name="T30" fmla="*/ 17 w 22"/>
                <a:gd name="T31" fmla="*/ 44 h 46"/>
                <a:gd name="T32" fmla="*/ 17 w 22"/>
                <a:gd name="T33" fmla="*/ 7 h 46"/>
                <a:gd name="T34" fmla="*/ 18 w 22"/>
                <a:gd name="T35" fmla="*/ 7 h 46"/>
                <a:gd name="T36" fmla="*/ 18 w 22"/>
                <a:gd name="T37" fmla="*/ 20 h 46"/>
                <a:gd name="T38" fmla="*/ 20 w 22"/>
                <a:gd name="T39" fmla="*/ 22 h 46"/>
                <a:gd name="T40" fmla="*/ 22 w 22"/>
                <a:gd name="T41" fmla="*/ 20 h 46"/>
                <a:gd name="T42" fmla="*/ 22 w 22"/>
                <a:gd name="T43" fmla="*/ 6 h 46"/>
                <a:gd name="T44" fmla="*/ 16 w 22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16" y="0"/>
                  </a:move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0" y="45"/>
                    <a:pt x="10" y="44"/>
                  </a:cubicBezTo>
                  <a:cubicBezTo>
                    <a:pt x="10" y="41"/>
                    <a:pt x="10" y="23"/>
                    <a:pt x="10" y="23"/>
                  </a:cubicBezTo>
                  <a:cubicBezTo>
                    <a:pt x="10" y="23"/>
                    <a:pt x="10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2"/>
                    <a:pt x="20" y="22"/>
                  </a:cubicBezTo>
                  <a:cubicBezTo>
                    <a:pt x="21" y="22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0" name="Freeform 1737"/>
            <p:cNvSpPr>
              <a:spLocks/>
            </p:cNvSpPr>
            <p:nvPr/>
          </p:nvSpPr>
          <p:spPr bwMode="auto">
            <a:xfrm>
              <a:off x="21174076" y="25193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5 h 47"/>
                <a:gd name="T8" fmla="*/ 1 w 27"/>
                <a:gd name="T9" fmla="*/ 19 h 47"/>
                <a:gd name="T10" fmla="*/ 2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4 w 27"/>
                <a:gd name="T27" fmla="*/ 45 h 47"/>
                <a:gd name="T28" fmla="*/ 14 w 27"/>
                <a:gd name="T29" fmla="*/ 28 h 47"/>
                <a:gd name="T30" fmla="*/ 15 w 27"/>
                <a:gd name="T31" fmla="*/ 28 h 47"/>
                <a:gd name="T32" fmla="*/ 15 w 27"/>
                <a:gd name="T33" fmla="*/ 45 h 47"/>
                <a:gd name="T34" fmla="*/ 17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7 h 47"/>
                <a:gd name="T44" fmla="*/ 20 w 27"/>
                <a:gd name="T45" fmla="*/ 7 h 47"/>
                <a:gd name="T46" fmla="*/ 24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1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4" y="46"/>
                    <a:pt x="14" y="45"/>
                  </a:cubicBezTo>
                  <a:cubicBezTo>
                    <a:pt x="14" y="43"/>
                    <a:pt x="14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43"/>
                    <a:pt x="15" y="45"/>
                  </a:cubicBezTo>
                  <a:cubicBezTo>
                    <a:pt x="15" y="46"/>
                    <a:pt x="16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4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1" name="Oval 1738"/>
            <p:cNvSpPr>
              <a:spLocks noChangeArrowheads="1"/>
            </p:cNvSpPr>
            <p:nvPr/>
          </p:nvSpPr>
          <p:spPr bwMode="auto">
            <a:xfrm>
              <a:off x="21107401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2" name="Oval 1739"/>
            <p:cNvSpPr>
              <a:spLocks noChangeArrowheads="1"/>
            </p:cNvSpPr>
            <p:nvPr/>
          </p:nvSpPr>
          <p:spPr bwMode="auto">
            <a:xfrm>
              <a:off x="21207413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3" name="Freeform 1740"/>
            <p:cNvSpPr>
              <a:spLocks/>
            </p:cNvSpPr>
            <p:nvPr/>
          </p:nvSpPr>
          <p:spPr bwMode="auto">
            <a:xfrm>
              <a:off x="21080413" y="2519363"/>
              <a:ext cx="85725" cy="176213"/>
            </a:xfrm>
            <a:custGeom>
              <a:avLst/>
              <a:gdLst>
                <a:gd name="T0" fmla="*/ 16 w 23"/>
                <a:gd name="T1" fmla="*/ 0 h 47"/>
                <a:gd name="T2" fmla="*/ 6 w 23"/>
                <a:gd name="T3" fmla="*/ 0 h 47"/>
                <a:gd name="T4" fmla="*/ 0 w 23"/>
                <a:gd name="T5" fmla="*/ 6 h 47"/>
                <a:gd name="T6" fmla="*/ 0 w 23"/>
                <a:gd name="T7" fmla="*/ 21 h 47"/>
                <a:gd name="T8" fmla="*/ 2 w 23"/>
                <a:gd name="T9" fmla="*/ 23 h 47"/>
                <a:gd name="T10" fmla="*/ 4 w 23"/>
                <a:gd name="T11" fmla="*/ 21 h 47"/>
                <a:gd name="T12" fmla="*/ 4 w 23"/>
                <a:gd name="T13" fmla="*/ 8 h 47"/>
                <a:gd name="T14" fmla="*/ 5 w 23"/>
                <a:gd name="T15" fmla="*/ 8 h 47"/>
                <a:gd name="T16" fmla="*/ 5 w 23"/>
                <a:gd name="T17" fmla="*/ 44 h 47"/>
                <a:gd name="T18" fmla="*/ 8 w 23"/>
                <a:gd name="T19" fmla="*/ 47 h 47"/>
                <a:gd name="T20" fmla="*/ 11 w 23"/>
                <a:gd name="T21" fmla="*/ 44 h 47"/>
                <a:gd name="T22" fmla="*/ 11 w 23"/>
                <a:gd name="T23" fmla="*/ 23 h 47"/>
                <a:gd name="T24" fmla="*/ 12 w 23"/>
                <a:gd name="T25" fmla="*/ 23 h 47"/>
                <a:gd name="T26" fmla="*/ 12 w 23"/>
                <a:gd name="T27" fmla="*/ 44 h 47"/>
                <a:gd name="T28" fmla="*/ 15 w 23"/>
                <a:gd name="T29" fmla="*/ 47 h 47"/>
                <a:gd name="T30" fmla="*/ 17 w 23"/>
                <a:gd name="T31" fmla="*/ 44 h 47"/>
                <a:gd name="T32" fmla="*/ 17 w 23"/>
                <a:gd name="T33" fmla="*/ 8 h 47"/>
                <a:gd name="T34" fmla="*/ 18 w 23"/>
                <a:gd name="T35" fmla="*/ 8 h 47"/>
                <a:gd name="T36" fmla="*/ 18 w 23"/>
                <a:gd name="T37" fmla="*/ 21 h 47"/>
                <a:gd name="T38" fmla="*/ 21 w 23"/>
                <a:gd name="T39" fmla="*/ 23 h 47"/>
                <a:gd name="T40" fmla="*/ 23 w 23"/>
                <a:gd name="T41" fmla="*/ 21 h 47"/>
                <a:gd name="T42" fmla="*/ 23 w 23"/>
                <a:gd name="T43" fmla="*/ 6 h 47"/>
                <a:gd name="T44" fmla="*/ 16 w 23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16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4" name="Freeform 1741"/>
            <p:cNvSpPr>
              <a:spLocks/>
            </p:cNvSpPr>
            <p:nvPr/>
          </p:nvSpPr>
          <p:spPr bwMode="auto">
            <a:xfrm>
              <a:off x="20659726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2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6 h 47"/>
                <a:gd name="T44" fmla="*/ 20 w 27"/>
                <a:gd name="T45" fmla="*/ 6 h 47"/>
                <a:gd name="T46" fmla="*/ 23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8" y="0"/>
                    <a:pt x="5" y="2"/>
                    <a:pt x="4" y="4"/>
                  </a:cubicBezTo>
                  <a:cubicBezTo>
                    <a:pt x="3" y="10"/>
                    <a:pt x="1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4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3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5" name="Oval 1742"/>
            <p:cNvSpPr>
              <a:spLocks noChangeArrowheads="1"/>
            </p:cNvSpPr>
            <p:nvPr/>
          </p:nvSpPr>
          <p:spPr bwMode="auto">
            <a:xfrm>
              <a:off x="20693063" y="2947988"/>
              <a:ext cx="34925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6" name="Oval 1743"/>
            <p:cNvSpPr>
              <a:spLocks noChangeArrowheads="1"/>
            </p:cNvSpPr>
            <p:nvPr/>
          </p:nvSpPr>
          <p:spPr bwMode="auto">
            <a:xfrm>
              <a:off x="20799426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7" name="Freeform 1744"/>
            <p:cNvSpPr>
              <a:spLocks/>
            </p:cNvSpPr>
            <p:nvPr/>
          </p:nvSpPr>
          <p:spPr bwMode="auto">
            <a:xfrm>
              <a:off x="20772438" y="2755901"/>
              <a:ext cx="85725" cy="173038"/>
            </a:xfrm>
            <a:custGeom>
              <a:avLst/>
              <a:gdLst>
                <a:gd name="T0" fmla="*/ 17 w 23"/>
                <a:gd name="T1" fmla="*/ 0 h 46"/>
                <a:gd name="T2" fmla="*/ 6 w 23"/>
                <a:gd name="T3" fmla="*/ 0 h 46"/>
                <a:gd name="T4" fmla="*/ 0 w 23"/>
                <a:gd name="T5" fmla="*/ 6 h 46"/>
                <a:gd name="T6" fmla="*/ 0 w 23"/>
                <a:gd name="T7" fmla="*/ 20 h 46"/>
                <a:gd name="T8" fmla="*/ 2 w 23"/>
                <a:gd name="T9" fmla="*/ 23 h 46"/>
                <a:gd name="T10" fmla="*/ 4 w 23"/>
                <a:gd name="T11" fmla="*/ 20 h 46"/>
                <a:gd name="T12" fmla="*/ 4 w 23"/>
                <a:gd name="T13" fmla="*/ 7 h 46"/>
                <a:gd name="T14" fmla="*/ 5 w 23"/>
                <a:gd name="T15" fmla="*/ 7 h 46"/>
                <a:gd name="T16" fmla="*/ 5 w 23"/>
                <a:gd name="T17" fmla="*/ 44 h 46"/>
                <a:gd name="T18" fmla="*/ 8 w 23"/>
                <a:gd name="T19" fmla="*/ 46 h 46"/>
                <a:gd name="T20" fmla="*/ 11 w 23"/>
                <a:gd name="T21" fmla="*/ 44 h 46"/>
                <a:gd name="T22" fmla="*/ 11 w 23"/>
                <a:gd name="T23" fmla="*/ 23 h 46"/>
                <a:gd name="T24" fmla="*/ 12 w 23"/>
                <a:gd name="T25" fmla="*/ 23 h 46"/>
                <a:gd name="T26" fmla="*/ 12 w 23"/>
                <a:gd name="T27" fmla="*/ 44 h 46"/>
                <a:gd name="T28" fmla="*/ 15 w 23"/>
                <a:gd name="T29" fmla="*/ 46 h 46"/>
                <a:gd name="T30" fmla="*/ 17 w 23"/>
                <a:gd name="T31" fmla="*/ 44 h 46"/>
                <a:gd name="T32" fmla="*/ 17 w 23"/>
                <a:gd name="T33" fmla="*/ 7 h 46"/>
                <a:gd name="T34" fmla="*/ 19 w 23"/>
                <a:gd name="T35" fmla="*/ 7 h 46"/>
                <a:gd name="T36" fmla="*/ 19 w 23"/>
                <a:gd name="T37" fmla="*/ 20 h 46"/>
                <a:gd name="T38" fmla="*/ 21 w 23"/>
                <a:gd name="T39" fmla="*/ 23 h 46"/>
                <a:gd name="T40" fmla="*/ 23 w 23"/>
                <a:gd name="T41" fmla="*/ 20 h 46"/>
                <a:gd name="T42" fmla="*/ 23 w 23"/>
                <a:gd name="T43" fmla="*/ 6 h 46"/>
                <a:gd name="T44" fmla="*/ 17 w 23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19" y="23"/>
                    <a:pt x="21" y="23"/>
                  </a:cubicBezTo>
                  <a:cubicBezTo>
                    <a:pt x="22" y="23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8" name="Freeform 1745"/>
            <p:cNvSpPr>
              <a:spLocks/>
            </p:cNvSpPr>
            <p:nvPr/>
          </p:nvSpPr>
          <p:spPr bwMode="auto">
            <a:xfrm>
              <a:off x="20764501" y="25193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5 h 47"/>
                <a:gd name="T8" fmla="*/ 0 w 27"/>
                <a:gd name="T9" fmla="*/ 19 h 47"/>
                <a:gd name="T10" fmla="*/ 1 w 27"/>
                <a:gd name="T11" fmla="*/ 21 h 47"/>
                <a:gd name="T12" fmla="*/ 4 w 27"/>
                <a:gd name="T13" fmla="*/ 20 h 47"/>
                <a:gd name="T14" fmla="*/ 7 w 27"/>
                <a:gd name="T15" fmla="*/ 7 h 47"/>
                <a:gd name="T16" fmla="*/ 9 w 27"/>
                <a:gd name="T17" fmla="*/ 7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6 w 27"/>
                <a:gd name="T35" fmla="*/ 47 h 47"/>
                <a:gd name="T36" fmla="*/ 18 w 27"/>
                <a:gd name="T37" fmla="*/ 45 h 47"/>
                <a:gd name="T38" fmla="*/ 18 w 27"/>
                <a:gd name="T39" fmla="*/ 28 h 47"/>
                <a:gd name="T40" fmla="*/ 25 w 27"/>
                <a:gd name="T41" fmla="*/ 28 h 47"/>
                <a:gd name="T42" fmla="*/ 18 w 27"/>
                <a:gd name="T43" fmla="*/ 7 h 47"/>
                <a:gd name="T44" fmla="*/ 19 w 27"/>
                <a:gd name="T45" fmla="*/ 7 h 47"/>
                <a:gd name="T46" fmla="*/ 23 w 27"/>
                <a:gd name="T47" fmla="*/ 20 h 47"/>
                <a:gd name="T48" fmla="*/ 25 w 27"/>
                <a:gd name="T49" fmla="*/ 21 h 47"/>
                <a:gd name="T50" fmla="*/ 26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4" y="18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3" y="18"/>
                    <a:pt x="23" y="20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6" y="19"/>
                  </a:cubicBezTo>
                  <a:cubicBezTo>
                    <a:pt x="26" y="18"/>
                    <a:pt x="24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399" name="Oval 1746"/>
            <p:cNvSpPr>
              <a:spLocks noChangeArrowheads="1"/>
            </p:cNvSpPr>
            <p:nvPr/>
          </p:nvSpPr>
          <p:spPr bwMode="auto">
            <a:xfrm>
              <a:off x="20693063" y="2481263"/>
              <a:ext cx="34925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0" name="Oval 1747"/>
            <p:cNvSpPr>
              <a:spLocks noChangeArrowheads="1"/>
            </p:cNvSpPr>
            <p:nvPr/>
          </p:nvSpPr>
          <p:spPr bwMode="auto">
            <a:xfrm>
              <a:off x="20799426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1" name="Oval 1748"/>
            <p:cNvSpPr>
              <a:spLocks noChangeArrowheads="1"/>
            </p:cNvSpPr>
            <p:nvPr/>
          </p:nvSpPr>
          <p:spPr bwMode="auto">
            <a:xfrm>
              <a:off x="20693063" y="2714626"/>
              <a:ext cx="34925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2" name="Freeform 1749"/>
            <p:cNvSpPr>
              <a:spLocks/>
            </p:cNvSpPr>
            <p:nvPr/>
          </p:nvSpPr>
          <p:spPr bwMode="auto">
            <a:xfrm>
              <a:off x="20667663" y="2519363"/>
              <a:ext cx="85725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6 w 23"/>
                <a:gd name="T9" fmla="*/ 8 h 47"/>
                <a:gd name="T10" fmla="*/ 6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8 w 23"/>
                <a:gd name="T25" fmla="*/ 44 h 47"/>
                <a:gd name="T26" fmla="*/ 18 w 23"/>
                <a:gd name="T27" fmla="*/ 8 h 47"/>
                <a:gd name="T28" fmla="*/ 19 w 23"/>
                <a:gd name="T29" fmla="*/ 8 h 47"/>
                <a:gd name="T30" fmla="*/ 19 w 23"/>
                <a:gd name="T31" fmla="*/ 21 h 47"/>
                <a:gd name="T32" fmla="*/ 21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7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6" y="8"/>
                  </a:cubicBezTo>
                  <a:cubicBezTo>
                    <a:pt x="6" y="8"/>
                    <a:pt x="6" y="42"/>
                    <a:pt x="6" y="44"/>
                  </a:cubicBezTo>
                  <a:cubicBezTo>
                    <a:pt x="6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3" name="Freeform 1750"/>
            <p:cNvSpPr>
              <a:spLocks/>
            </p:cNvSpPr>
            <p:nvPr/>
          </p:nvSpPr>
          <p:spPr bwMode="auto">
            <a:xfrm>
              <a:off x="20039013" y="2755901"/>
              <a:ext cx="98425" cy="112713"/>
            </a:xfrm>
            <a:custGeom>
              <a:avLst/>
              <a:gdLst>
                <a:gd name="T0" fmla="*/ 24 w 26"/>
                <a:gd name="T1" fmla="*/ 28 h 30"/>
                <a:gd name="T2" fmla="*/ 17 w 26"/>
                <a:gd name="T3" fmla="*/ 6 h 30"/>
                <a:gd name="T4" fmla="*/ 18 w 26"/>
                <a:gd name="T5" fmla="*/ 6 h 30"/>
                <a:gd name="T6" fmla="*/ 22 w 26"/>
                <a:gd name="T7" fmla="*/ 19 h 30"/>
                <a:gd name="T8" fmla="*/ 25 w 26"/>
                <a:gd name="T9" fmla="*/ 20 h 30"/>
                <a:gd name="T10" fmla="*/ 26 w 26"/>
                <a:gd name="T11" fmla="*/ 18 h 30"/>
                <a:gd name="T12" fmla="*/ 22 w 26"/>
                <a:gd name="T13" fmla="*/ 4 h 30"/>
                <a:gd name="T14" fmla="*/ 16 w 26"/>
                <a:gd name="T15" fmla="*/ 0 h 30"/>
                <a:gd name="T16" fmla="*/ 9 w 26"/>
                <a:gd name="T17" fmla="*/ 0 h 30"/>
                <a:gd name="T18" fmla="*/ 3 w 26"/>
                <a:gd name="T19" fmla="*/ 4 h 30"/>
                <a:gd name="T20" fmla="*/ 0 w 26"/>
                <a:gd name="T21" fmla="*/ 15 h 30"/>
                <a:gd name="T22" fmla="*/ 3 w 26"/>
                <a:gd name="T23" fmla="*/ 18 h 30"/>
                <a:gd name="T24" fmla="*/ 7 w 26"/>
                <a:gd name="T25" fmla="*/ 6 h 30"/>
                <a:gd name="T26" fmla="*/ 8 w 26"/>
                <a:gd name="T27" fmla="*/ 6 h 30"/>
                <a:gd name="T28" fmla="*/ 4 w 26"/>
                <a:gd name="T29" fmla="*/ 19 h 30"/>
                <a:gd name="T30" fmla="*/ 18 w 26"/>
                <a:gd name="T31" fmla="*/ 30 h 30"/>
                <a:gd name="T32" fmla="*/ 18 w 26"/>
                <a:gd name="T33" fmla="*/ 28 h 30"/>
                <a:gd name="T34" fmla="*/ 24 w 26"/>
                <a:gd name="T3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24" y="28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22" y="18"/>
                    <a:pt x="22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5" y="17"/>
                    <a:pt x="23" y="10"/>
                    <a:pt x="22" y="4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0" y="0"/>
                    <a:pt x="9" y="0"/>
                  </a:cubicBezTo>
                  <a:cubicBezTo>
                    <a:pt x="6" y="0"/>
                    <a:pt x="4" y="2"/>
                    <a:pt x="3" y="4"/>
                  </a:cubicBezTo>
                  <a:cubicBezTo>
                    <a:pt x="2" y="8"/>
                    <a:pt x="1" y="12"/>
                    <a:pt x="0" y="15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4" y="14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12"/>
                    <a:pt x="5" y="16"/>
                    <a:pt x="4" y="19"/>
                  </a:cubicBezTo>
                  <a:cubicBezTo>
                    <a:pt x="9" y="22"/>
                    <a:pt x="13" y="26"/>
                    <a:pt x="18" y="30"/>
                  </a:cubicBezTo>
                  <a:cubicBezTo>
                    <a:pt x="18" y="29"/>
                    <a:pt x="18" y="29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4" name="Freeform 1751"/>
            <p:cNvSpPr>
              <a:spLocks/>
            </p:cNvSpPr>
            <p:nvPr/>
          </p:nvSpPr>
          <p:spPr bwMode="auto">
            <a:xfrm>
              <a:off x="20566063" y="2989263"/>
              <a:ext cx="85725" cy="49213"/>
            </a:xfrm>
            <a:custGeom>
              <a:avLst/>
              <a:gdLst>
                <a:gd name="T0" fmla="*/ 15 w 23"/>
                <a:gd name="T1" fmla="*/ 0 h 13"/>
                <a:gd name="T2" fmla="*/ 7 w 23"/>
                <a:gd name="T3" fmla="*/ 0 h 13"/>
                <a:gd name="T4" fmla="*/ 2 w 23"/>
                <a:gd name="T5" fmla="*/ 4 h 13"/>
                <a:gd name="T6" fmla="*/ 0 w 23"/>
                <a:gd name="T7" fmla="*/ 11 h 13"/>
                <a:gd name="T8" fmla="*/ 4 w 23"/>
                <a:gd name="T9" fmla="*/ 11 h 13"/>
                <a:gd name="T10" fmla="*/ 5 w 23"/>
                <a:gd name="T11" fmla="*/ 6 h 13"/>
                <a:gd name="T12" fmla="*/ 6 w 23"/>
                <a:gd name="T13" fmla="*/ 6 h 13"/>
                <a:gd name="T14" fmla="*/ 5 w 23"/>
                <a:gd name="T15" fmla="*/ 11 h 13"/>
                <a:gd name="T16" fmla="*/ 18 w 23"/>
                <a:gd name="T17" fmla="*/ 12 h 13"/>
                <a:gd name="T18" fmla="*/ 16 w 23"/>
                <a:gd name="T19" fmla="*/ 6 h 13"/>
                <a:gd name="T20" fmla="*/ 17 w 23"/>
                <a:gd name="T21" fmla="*/ 6 h 13"/>
                <a:gd name="T22" fmla="*/ 19 w 23"/>
                <a:gd name="T23" fmla="*/ 13 h 13"/>
                <a:gd name="T24" fmla="*/ 23 w 23"/>
                <a:gd name="T25" fmla="*/ 13 h 13"/>
                <a:gd name="T26" fmla="*/ 20 w 23"/>
                <a:gd name="T27" fmla="*/ 4 h 13"/>
                <a:gd name="T28" fmla="*/ 15 w 23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3">
                  <a:moveTo>
                    <a:pt x="15" y="0"/>
                  </a:moveTo>
                  <a:cubicBezTo>
                    <a:pt x="14" y="0"/>
                    <a:pt x="8" y="0"/>
                    <a:pt x="7" y="0"/>
                  </a:cubicBezTo>
                  <a:cubicBezTo>
                    <a:pt x="5" y="0"/>
                    <a:pt x="2" y="2"/>
                    <a:pt x="2" y="4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4" y="8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5" y="10"/>
                    <a:pt x="5" y="11"/>
                  </a:cubicBezTo>
                  <a:cubicBezTo>
                    <a:pt x="9" y="11"/>
                    <a:pt x="13" y="12"/>
                    <a:pt x="18" y="1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9"/>
                    <a:pt x="19" y="13"/>
                  </a:cubicBezTo>
                  <a:cubicBezTo>
                    <a:pt x="20" y="13"/>
                    <a:pt x="21" y="13"/>
                    <a:pt x="23" y="13"/>
                  </a:cubicBezTo>
                  <a:cubicBezTo>
                    <a:pt x="22" y="10"/>
                    <a:pt x="21" y="7"/>
                    <a:pt x="20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5" name="Oval 1752"/>
            <p:cNvSpPr>
              <a:spLocks noChangeArrowheads="1"/>
            </p:cNvSpPr>
            <p:nvPr/>
          </p:nvSpPr>
          <p:spPr bwMode="auto">
            <a:xfrm>
              <a:off x="20381913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6" name="Oval 1753"/>
            <p:cNvSpPr>
              <a:spLocks noChangeArrowheads="1"/>
            </p:cNvSpPr>
            <p:nvPr/>
          </p:nvSpPr>
          <p:spPr bwMode="auto">
            <a:xfrm>
              <a:off x="20277138" y="2714626"/>
              <a:ext cx="36513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7" name="Oval 1754"/>
            <p:cNvSpPr>
              <a:spLocks noChangeArrowheads="1"/>
            </p:cNvSpPr>
            <p:nvPr/>
          </p:nvSpPr>
          <p:spPr bwMode="auto">
            <a:xfrm>
              <a:off x="20277138" y="2481263"/>
              <a:ext cx="36513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8" name="Freeform 1755"/>
            <p:cNvSpPr>
              <a:spLocks/>
            </p:cNvSpPr>
            <p:nvPr/>
          </p:nvSpPr>
          <p:spPr bwMode="auto">
            <a:xfrm>
              <a:off x="20253326" y="2519363"/>
              <a:ext cx="82550" cy="176213"/>
            </a:xfrm>
            <a:custGeom>
              <a:avLst/>
              <a:gdLst>
                <a:gd name="T0" fmla="*/ 0 w 22"/>
                <a:gd name="T1" fmla="*/ 21 h 47"/>
                <a:gd name="T2" fmla="*/ 2 w 22"/>
                <a:gd name="T3" fmla="*/ 23 h 47"/>
                <a:gd name="T4" fmla="*/ 4 w 22"/>
                <a:gd name="T5" fmla="*/ 21 h 47"/>
                <a:gd name="T6" fmla="*/ 4 w 22"/>
                <a:gd name="T7" fmla="*/ 8 h 47"/>
                <a:gd name="T8" fmla="*/ 5 w 22"/>
                <a:gd name="T9" fmla="*/ 8 h 47"/>
                <a:gd name="T10" fmla="*/ 5 w 22"/>
                <a:gd name="T11" fmla="*/ 44 h 47"/>
                <a:gd name="T12" fmla="*/ 7 w 22"/>
                <a:gd name="T13" fmla="*/ 47 h 47"/>
                <a:gd name="T14" fmla="*/ 10 w 22"/>
                <a:gd name="T15" fmla="*/ 44 h 47"/>
                <a:gd name="T16" fmla="*/ 10 w 22"/>
                <a:gd name="T17" fmla="*/ 23 h 47"/>
                <a:gd name="T18" fmla="*/ 11 w 22"/>
                <a:gd name="T19" fmla="*/ 23 h 47"/>
                <a:gd name="T20" fmla="*/ 11 w 22"/>
                <a:gd name="T21" fmla="*/ 44 h 47"/>
                <a:gd name="T22" fmla="*/ 14 w 22"/>
                <a:gd name="T23" fmla="*/ 47 h 47"/>
                <a:gd name="T24" fmla="*/ 17 w 22"/>
                <a:gd name="T25" fmla="*/ 44 h 47"/>
                <a:gd name="T26" fmla="*/ 17 w 22"/>
                <a:gd name="T27" fmla="*/ 8 h 47"/>
                <a:gd name="T28" fmla="*/ 18 w 22"/>
                <a:gd name="T29" fmla="*/ 8 h 47"/>
                <a:gd name="T30" fmla="*/ 18 w 22"/>
                <a:gd name="T31" fmla="*/ 21 h 47"/>
                <a:gd name="T32" fmla="*/ 20 w 22"/>
                <a:gd name="T33" fmla="*/ 23 h 47"/>
                <a:gd name="T34" fmla="*/ 22 w 22"/>
                <a:gd name="T35" fmla="*/ 21 h 47"/>
                <a:gd name="T36" fmla="*/ 22 w 22"/>
                <a:gd name="T37" fmla="*/ 6 h 47"/>
                <a:gd name="T38" fmla="*/ 16 w 22"/>
                <a:gd name="T39" fmla="*/ 0 h 47"/>
                <a:gd name="T40" fmla="*/ 6 w 22"/>
                <a:gd name="T41" fmla="*/ 0 h 47"/>
                <a:gd name="T42" fmla="*/ 0 w 22"/>
                <a:gd name="T43" fmla="*/ 6 h 47"/>
                <a:gd name="T44" fmla="*/ 0 w 22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7">
                  <a:moveTo>
                    <a:pt x="0" y="21"/>
                  </a:moveTo>
                  <a:cubicBezTo>
                    <a:pt x="0" y="22"/>
                    <a:pt x="0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7" y="47"/>
                  </a:cubicBezTo>
                  <a:cubicBezTo>
                    <a:pt x="9" y="47"/>
                    <a:pt x="10" y="46"/>
                    <a:pt x="10" y="44"/>
                  </a:cubicBezTo>
                  <a:cubicBezTo>
                    <a:pt x="10" y="42"/>
                    <a:pt x="10" y="23"/>
                    <a:pt x="10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19" y="0"/>
                    <a:pt x="16" y="0"/>
                  </a:cubicBezTo>
                  <a:cubicBezTo>
                    <a:pt x="14" y="0"/>
                    <a:pt x="7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09" name="Freeform 1756"/>
            <p:cNvSpPr>
              <a:spLocks/>
            </p:cNvSpPr>
            <p:nvPr/>
          </p:nvSpPr>
          <p:spPr bwMode="auto">
            <a:xfrm>
              <a:off x="20354926" y="2755901"/>
              <a:ext cx="87313" cy="173038"/>
            </a:xfrm>
            <a:custGeom>
              <a:avLst/>
              <a:gdLst>
                <a:gd name="T0" fmla="*/ 17 w 23"/>
                <a:gd name="T1" fmla="*/ 0 h 46"/>
                <a:gd name="T2" fmla="*/ 6 w 23"/>
                <a:gd name="T3" fmla="*/ 0 h 46"/>
                <a:gd name="T4" fmla="*/ 0 w 23"/>
                <a:gd name="T5" fmla="*/ 6 h 46"/>
                <a:gd name="T6" fmla="*/ 0 w 23"/>
                <a:gd name="T7" fmla="*/ 20 h 46"/>
                <a:gd name="T8" fmla="*/ 2 w 23"/>
                <a:gd name="T9" fmla="*/ 23 h 46"/>
                <a:gd name="T10" fmla="*/ 4 w 23"/>
                <a:gd name="T11" fmla="*/ 20 h 46"/>
                <a:gd name="T12" fmla="*/ 4 w 23"/>
                <a:gd name="T13" fmla="*/ 7 h 46"/>
                <a:gd name="T14" fmla="*/ 5 w 23"/>
                <a:gd name="T15" fmla="*/ 7 h 46"/>
                <a:gd name="T16" fmla="*/ 5 w 23"/>
                <a:gd name="T17" fmla="*/ 44 h 46"/>
                <a:gd name="T18" fmla="*/ 8 w 23"/>
                <a:gd name="T19" fmla="*/ 46 h 46"/>
                <a:gd name="T20" fmla="*/ 11 w 23"/>
                <a:gd name="T21" fmla="*/ 44 h 46"/>
                <a:gd name="T22" fmla="*/ 11 w 23"/>
                <a:gd name="T23" fmla="*/ 23 h 46"/>
                <a:gd name="T24" fmla="*/ 12 w 23"/>
                <a:gd name="T25" fmla="*/ 23 h 46"/>
                <a:gd name="T26" fmla="*/ 12 w 23"/>
                <a:gd name="T27" fmla="*/ 44 h 46"/>
                <a:gd name="T28" fmla="*/ 15 w 23"/>
                <a:gd name="T29" fmla="*/ 46 h 46"/>
                <a:gd name="T30" fmla="*/ 18 w 23"/>
                <a:gd name="T31" fmla="*/ 44 h 46"/>
                <a:gd name="T32" fmla="*/ 18 w 23"/>
                <a:gd name="T33" fmla="*/ 7 h 46"/>
                <a:gd name="T34" fmla="*/ 19 w 23"/>
                <a:gd name="T35" fmla="*/ 7 h 46"/>
                <a:gd name="T36" fmla="*/ 19 w 23"/>
                <a:gd name="T37" fmla="*/ 20 h 46"/>
                <a:gd name="T38" fmla="*/ 21 w 23"/>
                <a:gd name="T39" fmla="*/ 23 h 46"/>
                <a:gd name="T40" fmla="*/ 23 w 23"/>
                <a:gd name="T41" fmla="*/ 20 h 46"/>
                <a:gd name="T42" fmla="*/ 23 w 23"/>
                <a:gd name="T43" fmla="*/ 6 h 46"/>
                <a:gd name="T44" fmla="*/ 17 w 23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6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7" y="46"/>
                    <a:pt x="8" y="46"/>
                  </a:cubicBezTo>
                  <a:cubicBezTo>
                    <a:pt x="10" y="46"/>
                    <a:pt x="11" y="45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8" y="45"/>
                    <a:pt x="18" y="44"/>
                  </a:cubicBezTo>
                  <a:cubicBezTo>
                    <a:pt x="18" y="4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9"/>
                    <a:pt x="19" y="20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0"/>
                  </a:cubicBezTo>
                  <a:cubicBezTo>
                    <a:pt x="23" y="19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0" name="Freeform 1757"/>
            <p:cNvSpPr>
              <a:spLocks/>
            </p:cNvSpPr>
            <p:nvPr/>
          </p:nvSpPr>
          <p:spPr bwMode="auto">
            <a:xfrm>
              <a:off x="20348576" y="2519363"/>
              <a:ext cx="100013" cy="176213"/>
            </a:xfrm>
            <a:custGeom>
              <a:avLst/>
              <a:gdLst>
                <a:gd name="T0" fmla="*/ 23 w 27"/>
                <a:gd name="T1" fmla="*/ 5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5 h 47"/>
                <a:gd name="T8" fmla="*/ 0 w 27"/>
                <a:gd name="T9" fmla="*/ 19 h 47"/>
                <a:gd name="T10" fmla="*/ 1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2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6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8 w 27"/>
                <a:gd name="T43" fmla="*/ 7 h 47"/>
                <a:gd name="T44" fmla="*/ 19 w 27"/>
                <a:gd name="T45" fmla="*/ 7 h 47"/>
                <a:gd name="T46" fmla="*/ 23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3" y="11"/>
                    <a:pt x="0" y="18"/>
                    <a:pt x="0" y="19"/>
                  </a:cubicBezTo>
                  <a:cubicBezTo>
                    <a:pt x="0" y="20"/>
                    <a:pt x="1" y="21"/>
                    <a:pt x="1" y="21"/>
                  </a:cubicBezTo>
                  <a:cubicBezTo>
                    <a:pt x="2" y="21"/>
                    <a:pt x="4" y="21"/>
                    <a:pt x="4" y="20"/>
                  </a:cubicBezTo>
                  <a:cubicBezTo>
                    <a:pt x="4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3" y="18"/>
                    <a:pt x="23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1" name="Oval 1758"/>
            <p:cNvSpPr>
              <a:spLocks noChangeArrowheads="1"/>
            </p:cNvSpPr>
            <p:nvPr/>
          </p:nvSpPr>
          <p:spPr bwMode="auto">
            <a:xfrm>
              <a:off x="20381913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2" name="Oval 1759"/>
            <p:cNvSpPr>
              <a:spLocks noChangeArrowheads="1"/>
            </p:cNvSpPr>
            <p:nvPr/>
          </p:nvSpPr>
          <p:spPr bwMode="auto">
            <a:xfrm>
              <a:off x="20170776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3" name="Oval 1760"/>
            <p:cNvSpPr>
              <a:spLocks noChangeArrowheads="1"/>
            </p:cNvSpPr>
            <p:nvPr/>
          </p:nvSpPr>
          <p:spPr bwMode="auto">
            <a:xfrm>
              <a:off x="20069176" y="2481263"/>
              <a:ext cx="34925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4" name="Freeform 1761"/>
            <p:cNvSpPr>
              <a:spLocks/>
            </p:cNvSpPr>
            <p:nvPr/>
          </p:nvSpPr>
          <p:spPr bwMode="auto">
            <a:xfrm>
              <a:off x="20043776" y="2519363"/>
              <a:ext cx="85725" cy="176213"/>
            </a:xfrm>
            <a:custGeom>
              <a:avLst/>
              <a:gdLst>
                <a:gd name="T0" fmla="*/ 17 w 23"/>
                <a:gd name="T1" fmla="*/ 0 h 47"/>
                <a:gd name="T2" fmla="*/ 6 w 23"/>
                <a:gd name="T3" fmla="*/ 0 h 47"/>
                <a:gd name="T4" fmla="*/ 0 w 23"/>
                <a:gd name="T5" fmla="*/ 6 h 47"/>
                <a:gd name="T6" fmla="*/ 0 w 23"/>
                <a:gd name="T7" fmla="*/ 21 h 47"/>
                <a:gd name="T8" fmla="*/ 2 w 23"/>
                <a:gd name="T9" fmla="*/ 23 h 47"/>
                <a:gd name="T10" fmla="*/ 4 w 23"/>
                <a:gd name="T11" fmla="*/ 21 h 47"/>
                <a:gd name="T12" fmla="*/ 4 w 23"/>
                <a:gd name="T13" fmla="*/ 8 h 47"/>
                <a:gd name="T14" fmla="*/ 5 w 23"/>
                <a:gd name="T15" fmla="*/ 8 h 47"/>
                <a:gd name="T16" fmla="*/ 5 w 23"/>
                <a:gd name="T17" fmla="*/ 44 h 47"/>
                <a:gd name="T18" fmla="*/ 8 w 23"/>
                <a:gd name="T19" fmla="*/ 47 h 47"/>
                <a:gd name="T20" fmla="*/ 11 w 23"/>
                <a:gd name="T21" fmla="*/ 44 h 47"/>
                <a:gd name="T22" fmla="*/ 11 w 23"/>
                <a:gd name="T23" fmla="*/ 23 h 47"/>
                <a:gd name="T24" fmla="*/ 12 w 23"/>
                <a:gd name="T25" fmla="*/ 23 h 47"/>
                <a:gd name="T26" fmla="*/ 12 w 23"/>
                <a:gd name="T27" fmla="*/ 44 h 47"/>
                <a:gd name="T28" fmla="*/ 15 w 23"/>
                <a:gd name="T29" fmla="*/ 47 h 47"/>
                <a:gd name="T30" fmla="*/ 18 w 23"/>
                <a:gd name="T31" fmla="*/ 44 h 47"/>
                <a:gd name="T32" fmla="*/ 18 w 23"/>
                <a:gd name="T33" fmla="*/ 8 h 47"/>
                <a:gd name="T34" fmla="*/ 19 w 23"/>
                <a:gd name="T35" fmla="*/ 8 h 47"/>
                <a:gd name="T36" fmla="*/ 19 w 23"/>
                <a:gd name="T37" fmla="*/ 21 h 47"/>
                <a:gd name="T38" fmla="*/ 21 w 23"/>
                <a:gd name="T39" fmla="*/ 23 h 47"/>
                <a:gd name="T40" fmla="*/ 23 w 23"/>
                <a:gd name="T41" fmla="*/ 21 h 47"/>
                <a:gd name="T42" fmla="*/ 23 w 23"/>
                <a:gd name="T43" fmla="*/ 6 h 47"/>
                <a:gd name="T44" fmla="*/ 17 w 23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7" y="47"/>
                    <a:pt x="8" y="47"/>
                  </a:cubicBezTo>
                  <a:cubicBezTo>
                    <a:pt x="10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8" y="46"/>
                    <a:pt x="18" y="44"/>
                  </a:cubicBezTo>
                  <a:cubicBezTo>
                    <a:pt x="18" y="42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20"/>
                    <a:pt x="19" y="21"/>
                  </a:cubicBezTo>
                  <a:cubicBezTo>
                    <a:pt x="19" y="22"/>
                    <a:pt x="20" y="23"/>
                    <a:pt x="21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5" name="Oval 1762"/>
            <p:cNvSpPr>
              <a:spLocks noChangeArrowheads="1"/>
            </p:cNvSpPr>
            <p:nvPr/>
          </p:nvSpPr>
          <p:spPr bwMode="auto">
            <a:xfrm>
              <a:off x="20069176" y="2714626"/>
              <a:ext cx="34925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6" name="Oval 1763"/>
            <p:cNvSpPr>
              <a:spLocks noChangeArrowheads="1"/>
            </p:cNvSpPr>
            <p:nvPr/>
          </p:nvSpPr>
          <p:spPr bwMode="auto">
            <a:xfrm>
              <a:off x="20170776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7" name="Freeform 1764"/>
            <p:cNvSpPr>
              <a:spLocks/>
            </p:cNvSpPr>
            <p:nvPr/>
          </p:nvSpPr>
          <p:spPr bwMode="auto">
            <a:xfrm>
              <a:off x="20764501" y="2989263"/>
              <a:ext cx="98425" cy="63500"/>
            </a:xfrm>
            <a:custGeom>
              <a:avLst/>
              <a:gdLst>
                <a:gd name="T0" fmla="*/ 17 w 26"/>
                <a:gd name="T1" fmla="*/ 0 h 17"/>
                <a:gd name="T2" fmla="*/ 10 w 26"/>
                <a:gd name="T3" fmla="*/ 0 h 17"/>
                <a:gd name="T4" fmla="*/ 4 w 26"/>
                <a:gd name="T5" fmla="*/ 4 h 17"/>
                <a:gd name="T6" fmla="*/ 0 w 26"/>
                <a:gd name="T7" fmla="*/ 17 h 17"/>
                <a:gd name="T8" fmla="*/ 4 w 26"/>
                <a:gd name="T9" fmla="*/ 17 h 17"/>
                <a:gd name="T10" fmla="*/ 7 w 26"/>
                <a:gd name="T11" fmla="*/ 6 h 17"/>
                <a:gd name="T12" fmla="*/ 9 w 26"/>
                <a:gd name="T13" fmla="*/ 6 h 17"/>
                <a:gd name="T14" fmla="*/ 5 w 26"/>
                <a:gd name="T15" fmla="*/ 17 h 17"/>
                <a:gd name="T16" fmla="*/ 21 w 26"/>
                <a:gd name="T17" fmla="*/ 16 h 17"/>
                <a:gd name="T18" fmla="*/ 18 w 26"/>
                <a:gd name="T19" fmla="*/ 6 h 17"/>
                <a:gd name="T20" fmla="*/ 19 w 26"/>
                <a:gd name="T21" fmla="*/ 6 h 17"/>
                <a:gd name="T22" fmla="*/ 22 w 26"/>
                <a:gd name="T23" fmla="*/ 16 h 17"/>
                <a:gd name="T24" fmla="*/ 26 w 26"/>
                <a:gd name="T25" fmla="*/ 15 h 17"/>
                <a:gd name="T26" fmla="*/ 23 w 26"/>
                <a:gd name="T27" fmla="*/ 4 h 17"/>
                <a:gd name="T28" fmla="*/ 17 w 2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3" y="9"/>
                    <a:pt x="1" y="15"/>
                    <a:pt x="0" y="17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4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11"/>
                    <a:pt x="6" y="14"/>
                    <a:pt x="5" y="17"/>
                  </a:cubicBezTo>
                  <a:cubicBezTo>
                    <a:pt x="11" y="17"/>
                    <a:pt x="16" y="17"/>
                    <a:pt x="21" y="1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1" y="12"/>
                    <a:pt x="22" y="16"/>
                  </a:cubicBezTo>
                  <a:cubicBezTo>
                    <a:pt x="23" y="16"/>
                    <a:pt x="24" y="15"/>
                    <a:pt x="26" y="15"/>
                  </a:cubicBezTo>
                  <a:cubicBezTo>
                    <a:pt x="25" y="12"/>
                    <a:pt x="24" y="8"/>
                    <a:pt x="23" y="4"/>
                  </a:cubicBezTo>
                  <a:cubicBezTo>
                    <a:pt x="22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8" name="Oval 1765"/>
            <p:cNvSpPr>
              <a:spLocks noChangeArrowheads="1"/>
            </p:cNvSpPr>
            <p:nvPr/>
          </p:nvSpPr>
          <p:spPr bwMode="auto">
            <a:xfrm>
              <a:off x="20381913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19" name="Freeform 1766"/>
            <p:cNvSpPr>
              <a:spLocks/>
            </p:cNvSpPr>
            <p:nvPr/>
          </p:nvSpPr>
          <p:spPr bwMode="auto">
            <a:xfrm>
              <a:off x="20667663" y="2989263"/>
              <a:ext cx="85725" cy="63500"/>
            </a:xfrm>
            <a:custGeom>
              <a:avLst/>
              <a:gdLst>
                <a:gd name="T0" fmla="*/ 17 w 23"/>
                <a:gd name="T1" fmla="*/ 0 h 17"/>
                <a:gd name="T2" fmla="*/ 6 w 23"/>
                <a:gd name="T3" fmla="*/ 0 h 17"/>
                <a:gd name="T4" fmla="*/ 0 w 23"/>
                <a:gd name="T5" fmla="*/ 6 h 17"/>
                <a:gd name="T6" fmla="*/ 0 w 23"/>
                <a:gd name="T7" fmla="*/ 14 h 17"/>
                <a:gd name="T8" fmla="*/ 4 w 23"/>
                <a:gd name="T9" fmla="*/ 14 h 17"/>
                <a:gd name="T10" fmla="*/ 4 w 23"/>
                <a:gd name="T11" fmla="*/ 7 h 17"/>
                <a:gd name="T12" fmla="*/ 6 w 23"/>
                <a:gd name="T13" fmla="*/ 7 h 17"/>
                <a:gd name="T14" fmla="*/ 6 w 23"/>
                <a:gd name="T15" fmla="*/ 15 h 17"/>
                <a:gd name="T16" fmla="*/ 18 w 23"/>
                <a:gd name="T17" fmla="*/ 16 h 17"/>
                <a:gd name="T18" fmla="*/ 18 w 23"/>
                <a:gd name="T19" fmla="*/ 7 h 17"/>
                <a:gd name="T20" fmla="*/ 19 w 23"/>
                <a:gd name="T21" fmla="*/ 7 h 17"/>
                <a:gd name="T22" fmla="*/ 19 w 23"/>
                <a:gd name="T23" fmla="*/ 16 h 17"/>
                <a:gd name="T24" fmla="*/ 23 w 23"/>
                <a:gd name="T25" fmla="*/ 17 h 17"/>
                <a:gd name="T26" fmla="*/ 23 w 23"/>
                <a:gd name="T27" fmla="*/ 6 h 17"/>
                <a:gd name="T28" fmla="*/ 17 w 23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7">
                  <a:moveTo>
                    <a:pt x="17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0"/>
                    <a:pt x="0" y="14"/>
                  </a:cubicBezTo>
                  <a:cubicBezTo>
                    <a:pt x="2" y="14"/>
                    <a:pt x="3" y="14"/>
                    <a:pt x="4" y="14"/>
                  </a:cubicBezTo>
                  <a:cubicBezTo>
                    <a:pt x="4" y="11"/>
                    <a:pt x="4" y="7"/>
                    <a:pt x="4" y="7"/>
                  </a:cubicBezTo>
                  <a:cubicBezTo>
                    <a:pt x="4" y="7"/>
                    <a:pt x="4" y="7"/>
                    <a:pt x="6" y="7"/>
                  </a:cubicBezTo>
                  <a:cubicBezTo>
                    <a:pt x="6" y="7"/>
                    <a:pt x="6" y="10"/>
                    <a:pt x="6" y="15"/>
                  </a:cubicBezTo>
                  <a:cubicBezTo>
                    <a:pt x="10" y="15"/>
                    <a:pt x="14" y="16"/>
                    <a:pt x="18" y="16"/>
                  </a:cubicBezTo>
                  <a:cubicBezTo>
                    <a:pt x="18" y="11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12"/>
                    <a:pt x="19" y="16"/>
                  </a:cubicBezTo>
                  <a:cubicBezTo>
                    <a:pt x="20" y="17"/>
                    <a:pt x="22" y="17"/>
                    <a:pt x="23" y="17"/>
                  </a:cubicBezTo>
                  <a:cubicBezTo>
                    <a:pt x="23" y="13"/>
                    <a:pt x="23" y="7"/>
                    <a:pt x="23" y="6"/>
                  </a:cubicBezTo>
                  <a:cubicBezTo>
                    <a:pt x="23" y="2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0" name="Freeform 1767"/>
            <p:cNvSpPr>
              <a:spLocks/>
            </p:cNvSpPr>
            <p:nvPr/>
          </p:nvSpPr>
          <p:spPr bwMode="auto">
            <a:xfrm>
              <a:off x="20242213" y="2755901"/>
              <a:ext cx="101600" cy="176213"/>
            </a:xfrm>
            <a:custGeom>
              <a:avLst/>
              <a:gdLst>
                <a:gd name="T0" fmla="*/ 23 w 27"/>
                <a:gd name="T1" fmla="*/ 4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4 h 47"/>
                <a:gd name="T8" fmla="*/ 1 w 27"/>
                <a:gd name="T9" fmla="*/ 18 h 47"/>
                <a:gd name="T10" fmla="*/ 2 w 27"/>
                <a:gd name="T11" fmla="*/ 20 h 47"/>
                <a:gd name="T12" fmla="*/ 4 w 27"/>
                <a:gd name="T13" fmla="*/ 19 h 47"/>
                <a:gd name="T14" fmla="*/ 8 w 27"/>
                <a:gd name="T15" fmla="*/ 6 h 47"/>
                <a:gd name="T16" fmla="*/ 9 w 27"/>
                <a:gd name="T17" fmla="*/ 6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7 w 27"/>
                <a:gd name="T35" fmla="*/ 47 h 47"/>
                <a:gd name="T36" fmla="*/ 19 w 27"/>
                <a:gd name="T37" fmla="*/ 44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6 h 47"/>
                <a:gd name="T44" fmla="*/ 20 w 27"/>
                <a:gd name="T45" fmla="*/ 6 h 47"/>
                <a:gd name="T46" fmla="*/ 24 w 27"/>
                <a:gd name="T47" fmla="*/ 19 h 47"/>
                <a:gd name="T48" fmla="*/ 26 w 27"/>
                <a:gd name="T49" fmla="*/ 20 h 47"/>
                <a:gd name="T50" fmla="*/ 27 w 27"/>
                <a:gd name="T51" fmla="*/ 18 h 47"/>
                <a:gd name="T52" fmla="*/ 23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4"/>
                  </a:moveTo>
                  <a:cubicBezTo>
                    <a:pt x="22" y="2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2"/>
                    <a:pt x="5" y="4"/>
                  </a:cubicBezTo>
                  <a:cubicBezTo>
                    <a:pt x="3" y="10"/>
                    <a:pt x="1" y="17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1"/>
                    <a:pt x="4" y="20"/>
                    <a:pt x="4" y="19"/>
                  </a:cubicBezTo>
                  <a:cubicBezTo>
                    <a:pt x="5" y="18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5"/>
                    <a:pt x="9" y="43"/>
                    <a:pt x="9" y="44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6" y="47"/>
                    <a:pt x="17" y="47"/>
                  </a:cubicBezTo>
                  <a:cubicBezTo>
                    <a:pt x="18" y="47"/>
                    <a:pt x="19" y="46"/>
                    <a:pt x="19" y="44"/>
                  </a:cubicBezTo>
                  <a:cubicBezTo>
                    <a:pt x="19" y="43"/>
                    <a:pt x="19" y="35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3" y="18"/>
                    <a:pt x="24" y="19"/>
                  </a:cubicBezTo>
                  <a:cubicBezTo>
                    <a:pt x="24" y="20"/>
                    <a:pt x="25" y="21"/>
                    <a:pt x="26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7"/>
                    <a:pt x="25" y="10"/>
                    <a:pt x="23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1" name="Freeform 1768"/>
            <p:cNvSpPr>
              <a:spLocks/>
            </p:cNvSpPr>
            <p:nvPr/>
          </p:nvSpPr>
          <p:spPr bwMode="auto">
            <a:xfrm>
              <a:off x="20140613" y="2519363"/>
              <a:ext cx="101600" cy="176213"/>
            </a:xfrm>
            <a:custGeom>
              <a:avLst/>
              <a:gdLst>
                <a:gd name="T0" fmla="*/ 22 w 27"/>
                <a:gd name="T1" fmla="*/ 5 h 47"/>
                <a:gd name="T2" fmla="*/ 17 w 27"/>
                <a:gd name="T3" fmla="*/ 0 h 47"/>
                <a:gd name="T4" fmla="*/ 9 w 27"/>
                <a:gd name="T5" fmla="*/ 0 h 47"/>
                <a:gd name="T6" fmla="*/ 4 w 27"/>
                <a:gd name="T7" fmla="*/ 5 h 47"/>
                <a:gd name="T8" fmla="*/ 0 w 27"/>
                <a:gd name="T9" fmla="*/ 19 h 47"/>
                <a:gd name="T10" fmla="*/ 1 w 27"/>
                <a:gd name="T11" fmla="*/ 21 h 47"/>
                <a:gd name="T12" fmla="*/ 3 w 27"/>
                <a:gd name="T13" fmla="*/ 20 h 47"/>
                <a:gd name="T14" fmla="*/ 7 w 27"/>
                <a:gd name="T15" fmla="*/ 7 h 47"/>
                <a:gd name="T16" fmla="*/ 8 w 27"/>
                <a:gd name="T17" fmla="*/ 7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5 h 47"/>
                <a:gd name="T24" fmla="*/ 10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6 w 27"/>
                <a:gd name="T35" fmla="*/ 47 h 47"/>
                <a:gd name="T36" fmla="*/ 18 w 27"/>
                <a:gd name="T37" fmla="*/ 45 h 47"/>
                <a:gd name="T38" fmla="*/ 18 w 27"/>
                <a:gd name="T39" fmla="*/ 28 h 47"/>
                <a:gd name="T40" fmla="*/ 24 w 27"/>
                <a:gd name="T41" fmla="*/ 28 h 47"/>
                <a:gd name="T42" fmla="*/ 18 w 27"/>
                <a:gd name="T43" fmla="*/ 7 h 47"/>
                <a:gd name="T44" fmla="*/ 19 w 27"/>
                <a:gd name="T45" fmla="*/ 7 h 47"/>
                <a:gd name="T46" fmla="*/ 23 w 27"/>
                <a:gd name="T47" fmla="*/ 20 h 47"/>
                <a:gd name="T48" fmla="*/ 25 w 27"/>
                <a:gd name="T49" fmla="*/ 21 h 47"/>
                <a:gd name="T50" fmla="*/ 26 w 27"/>
                <a:gd name="T51" fmla="*/ 19 h 47"/>
                <a:gd name="T52" fmla="*/ 22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2" y="5"/>
                  </a:moveTo>
                  <a:cubicBezTo>
                    <a:pt x="22" y="3"/>
                    <a:pt x="19" y="0"/>
                    <a:pt x="17" y="0"/>
                  </a:cubicBezTo>
                  <a:cubicBezTo>
                    <a:pt x="16" y="0"/>
                    <a:pt x="10" y="0"/>
                    <a:pt x="9" y="0"/>
                  </a:cubicBezTo>
                  <a:cubicBezTo>
                    <a:pt x="7" y="0"/>
                    <a:pt x="5" y="3"/>
                    <a:pt x="4" y="5"/>
                  </a:cubicBezTo>
                  <a:cubicBezTo>
                    <a:pt x="2" y="11"/>
                    <a:pt x="0" y="18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4" y="18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44"/>
                    <a:pt x="8" y="45"/>
                  </a:cubicBezTo>
                  <a:cubicBezTo>
                    <a:pt x="8" y="46"/>
                    <a:pt x="9" y="47"/>
                    <a:pt x="10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5"/>
                  </a:cubicBezTo>
                  <a:cubicBezTo>
                    <a:pt x="18" y="44"/>
                    <a:pt x="18" y="36"/>
                    <a:pt x="1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2" y="18"/>
                    <a:pt x="23" y="20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7" y="20"/>
                    <a:pt x="26" y="19"/>
                  </a:cubicBezTo>
                  <a:cubicBezTo>
                    <a:pt x="26" y="18"/>
                    <a:pt x="24" y="11"/>
                    <a:pt x="22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2" name="Oval 1769"/>
            <p:cNvSpPr>
              <a:spLocks noChangeArrowheads="1"/>
            </p:cNvSpPr>
            <p:nvPr/>
          </p:nvSpPr>
          <p:spPr bwMode="auto">
            <a:xfrm>
              <a:off x="20588288" y="2947988"/>
              <a:ext cx="38100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3" name="Freeform 1770"/>
            <p:cNvSpPr>
              <a:spLocks/>
            </p:cNvSpPr>
            <p:nvPr/>
          </p:nvSpPr>
          <p:spPr bwMode="auto">
            <a:xfrm>
              <a:off x="20461288" y="2519363"/>
              <a:ext cx="85725" cy="176213"/>
            </a:xfrm>
            <a:custGeom>
              <a:avLst/>
              <a:gdLst>
                <a:gd name="T0" fmla="*/ 0 w 23"/>
                <a:gd name="T1" fmla="*/ 21 h 47"/>
                <a:gd name="T2" fmla="*/ 2 w 23"/>
                <a:gd name="T3" fmla="*/ 23 h 47"/>
                <a:gd name="T4" fmla="*/ 4 w 23"/>
                <a:gd name="T5" fmla="*/ 21 h 47"/>
                <a:gd name="T6" fmla="*/ 4 w 23"/>
                <a:gd name="T7" fmla="*/ 8 h 47"/>
                <a:gd name="T8" fmla="*/ 5 w 23"/>
                <a:gd name="T9" fmla="*/ 8 h 47"/>
                <a:gd name="T10" fmla="*/ 5 w 23"/>
                <a:gd name="T11" fmla="*/ 44 h 47"/>
                <a:gd name="T12" fmla="*/ 8 w 23"/>
                <a:gd name="T13" fmla="*/ 47 h 47"/>
                <a:gd name="T14" fmla="*/ 11 w 23"/>
                <a:gd name="T15" fmla="*/ 44 h 47"/>
                <a:gd name="T16" fmla="*/ 11 w 23"/>
                <a:gd name="T17" fmla="*/ 23 h 47"/>
                <a:gd name="T18" fmla="*/ 12 w 23"/>
                <a:gd name="T19" fmla="*/ 23 h 47"/>
                <a:gd name="T20" fmla="*/ 12 w 23"/>
                <a:gd name="T21" fmla="*/ 44 h 47"/>
                <a:gd name="T22" fmla="*/ 15 w 23"/>
                <a:gd name="T23" fmla="*/ 47 h 47"/>
                <a:gd name="T24" fmla="*/ 17 w 23"/>
                <a:gd name="T25" fmla="*/ 44 h 47"/>
                <a:gd name="T26" fmla="*/ 17 w 23"/>
                <a:gd name="T27" fmla="*/ 8 h 47"/>
                <a:gd name="T28" fmla="*/ 18 w 23"/>
                <a:gd name="T29" fmla="*/ 8 h 47"/>
                <a:gd name="T30" fmla="*/ 18 w 23"/>
                <a:gd name="T31" fmla="*/ 21 h 47"/>
                <a:gd name="T32" fmla="*/ 20 w 23"/>
                <a:gd name="T33" fmla="*/ 23 h 47"/>
                <a:gd name="T34" fmla="*/ 23 w 23"/>
                <a:gd name="T35" fmla="*/ 21 h 47"/>
                <a:gd name="T36" fmla="*/ 23 w 23"/>
                <a:gd name="T37" fmla="*/ 6 h 47"/>
                <a:gd name="T38" fmla="*/ 16 w 23"/>
                <a:gd name="T39" fmla="*/ 0 h 47"/>
                <a:gd name="T40" fmla="*/ 6 w 23"/>
                <a:gd name="T41" fmla="*/ 0 h 47"/>
                <a:gd name="T42" fmla="*/ 0 w 23"/>
                <a:gd name="T43" fmla="*/ 6 h 47"/>
                <a:gd name="T44" fmla="*/ 0 w 23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47">
                  <a:moveTo>
                    <a:pt x="0" y="21"/>
                  </a:move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5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3" y="20"/>
                    <a:pt x="23" y="8"/>
                    <a:pt x="23" y="6"/>
                  </a:cubicBezTo>
                  <a:cubicBezTo>
                    <a:pt x="23" y="3"/>
                    <a:pt x="20" y="0"/>
                    <a:pt x="16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20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4" name="Freeform 1771"/>
            <p:cNvSpPr>
              <a:spLocks/>
            </p:cNvSpPr>
            <p:nvPr/>
          </p:nvSpPr>
          <p:spPr bwMode="auto">
            <a:xfrm>
              <a:off x="20566063" y="2755901"/>
              <a:ext cx="82550" cy="173038"/>
            </a:xfrm>
            <a:custGeom>
              <a:avLst/>
              <a:gdLst>
                <a:gd name="T0" fmla="*/ 16 w 22"/>
                <a:gd name="T1" fmla="*/ 0 h 46"/>
                <a:gd name="T2" fmla="*/ 6 w 22"/>
                <a:gd name="T3" fmla="*/ 0 h 46"/>
                <a:gd name="T4" fmla="*/ 0 w 22"/>
                <a:gd name="T5" fmla="*/ 6 h 46"/>
                <a:gd name="T6" fmla="*/ 0 w 22"/>
                <a:gd name="T7" fmla="*/ 20 h 46"/>
                <a:gd name="T8" fmla="*/ 2 w 22"/>
                <a:gd name="T9" fmla="*/ 23 h 46"/>
                <a:gd name="T10" fmla="*/ 4 w 22"/>
                <a:gd name="T11" fmla="*/ 20 h 46"/>
                <a:gd name="T12" fmla="*/ 4 w 22"/>
                <a:gd name="T13" fmla="*/ 7 h 46"/>
                <a:gd name="T14" fmla="*/ 5 w 22"/>
                <a:gd name="T15" fmla="*/ 7 h 46"/>
                <a:gd name="T16" fmla="*/ 5 w 22"/>
                <a:gd name="T17" fmla="*/ 44 h 46"/>
                <a:gd name="T18" fmla="*/ 8 w 22"/>
                <a:gd name="T19" fmla="*/ 46 h 46"/>
                <a:gd name="T20" fmla="*/ 10 w 22"/>
                <a:gd name="T21" fmla="*/ 44 h 46"/>
                <a:gd name="T22" fmla="*/ 10 w 22"/>
                <a:gd name="T23" fmla="*/ 23 h 46"/>
                <a:gd name="T24" fmla="*/ 11 w 22"/>
                <a:gd name="T25" fmla="*/ 23 h 46"/>
                <a:gd name="T26" fmla="*/ 11 w 22"/>
                <a:gd name="T27" fmla="*/ 44 h 46"/>
                <a:gd name="T28" fmla="*/ 14 w 22"/>
                <a:gd name="T29" fmla="*/ 46 h 46"/>
                <a:gd name="T30" fmla="*/ 17 w 22"/>
                <a:gd name="T31" fmla="*/ 44 h 46"/>
                <a:gd name="T32" fmla="*/ 17 w 22"/>
                <a:gd name="T33" fmla="*/ 7 h 46"/>
                <a:gd name="T34" fmla="*/ 18 w 22"/>
                <a:gd name="T35" fmla="*/ 7 h 46"/>
                <a:gd name="T36" fmla="*/ 18 w 22"/>
                <a:gd name="T37" fmla="*/ 20 h 46"/>
                <a:gd name="T38" fmla="*/ 20 w 22"/>
                <a:gd name="T39" fmla="*/ 23 h 46"/>
                <a:gd name="T40" fmla="*/ 22 w 22"/>
                <a:gd name="T41" fmla="*/ 20 h 46"/>
                <a:gd name="T42" fmla="*/ 22 w 22"/>
                <a:gd name="T43" fmla="*/ 6 h 46"/>
                <a:gd name="T44" fmla="*/ 16 w 22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16" y="0"/>
                  </a:moveTo>
                  <a:cubicBezTo>
                    <a:pt x="15" y="0"/>
                    <a:pt x="7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41"/>
                    <a:pt x="5" y="44"/>
                  </a:cubicBezTo>
                  <a:cubicBezTo>
                    <a:pt x="5" y="45"/>
                    <a:pt x="6" y="46"/>
                    <a:pt x="8" y="46"/>
                  </a:cubicBezTo>
                  <a:cubicBezTo>
                    <a:pt x="9" y="46"/>
                    <a:pt x="10" y="45"/>
                    <a:pt x="10" y="44"/>
                  </a:cubicBezTo>
                  <a:cubicBezTo>
                    <a:pt x="10" y="41"/>
                    <a:pt x="10" y="23"/>
                    <a:pt x="10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41"/>
                    <a:pt x="11" y="44"/>
                  </a:cubicBezTo>
                  <a:cubicBezTo>
                    <a:pt x="11" y="45"/>
                    <a:pt x="13" y="46"/>
                    <a:pt x="14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1" y="23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5" name="Oval 1772"/>
            <p:cNvSpPr>
              <a:spLocks noChangeArrowheads="1"/>
            </p:cNvSpPr>
            <p:nvPr/>
          </p:nvSpPr>
          <p:spPr bwMode="auto">
            <a:xfrm>
              <a:off x="20486688" y="2714626"/>
              <a:ext cx="33338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6" name="Freeform 1773"/>
            <p:cNvSpPr>
              <a:spLocks/>
            </p:cNvSpPr>
            <p:nvPr/>
          </p:nvSpPr>
          <p:spPr bwMode="auto">
            <a:xfrm>
              <a:off x="20461288" y="2989263"/>
              <a:ext cx="85725" cy="41275"/>
            </a:xfrm>
            <a:custGeom>
              <a:avLst/>
              <a:gdLst>
                <a:gd name="T0" fmla="*/ 16 w 23"/>
                <a:gd name="T1" fmla="*/ 0 h 11"/>
                <a:gd name="T2" fmla="*/ 6 w 23"/>
                <a:gd name="T3" fmla="*/ 0 h 11"/>
                <a:gd name="T4" fmla="*/ 0 w 23"/>
                <a:gd name="T5" fmla="*/ 6 h 11"/>
                <a:gd name="T6" fmla="*/ 0 w 23"/>
                <a:gd name="T7" fmla="*/ 10 h 11"/>
                <a:gd name="T8" fmla="*/ 4 w 23"/>
                <a:gd name="T9" fmla="*/ 11 h 11"/>
                <a:gd name="T10" fmla="*/ 4 w 23"/>
                <a:gd name="T11" fmla="*/ 7 h 11"/>
                <a:gd name="T12" fmla="*/ 5 w 23"/>
                <a:gd name="T13" fmla="*/ 7 h 11"/>
                <a:gd name="T14" fmla="*/ 5 w 23"/>
                <a:gd name="T15" fmla="*/ 11 h 11"/>
                <a:gd name="T16" fmla="*/ 17 w 23"/>
                <a:gd name="T17" fmla="*/ 11 h 11"/>
                <a:gd name="T18" fmla="*/ 17 w 23"/>
                <a:gd name="T19" fmla="*/ 7 h 11"/>
                <a:gd name="T20" fmla="*/ 18 w 23"/>
                <a:gd name="T21" fmla="*/ 7 h 11"/>
                <a:gd name="T22" fmla="*/ 18 w 23"/>
                <a:gd name="T23" fmla="*/ 11 h 11"/>
                <a:gd name="T24" fmla="*/ 23 w 23"/>
                <a:gd name="T25" fmla="*/ 11 h 11"/>
                <a:gd name="T26" fmla="*/ 23 w 23"/>
                <a:gd name="T27" fmla="*/ 6 h 11"/>
                <a:gd name="T28" fmla="*/ 16 w 23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1">
                  <a:moveTo>
                    <a:pt x="16" y="0"/>
                  </a:move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1"/>
                    <a:pt x="3" y="11"/>
                    <a:pt x="4" y="11"/>
                  </a:cubicBezTo>
                  <a:cubicBezTo>
                    <a:pt x="4" y="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9"/>
                    <a:pt x="5" y="11"/>
                  </a:cubicBezTo>
                  <a:cubicBezTo>
                    <a:pt x="9" y="11"/>
                    <a:pt x="13" y="11"/>
                    <a:pt x="17" y="11"/>
                  </a:cubicBezTo>
                  <a:cubicBezTo>
                    <a:pt x="17" y="9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9"/>
                    <a:pt x="18" y="11"/>
                  </a:cubicBezTo>
                  <a:cubicBezTo>
                    <a:pt x="20" y="11"/>
                    <a:pt x="21" y="11"/>
                    <a:pt x="23" y="11"/>
                  </a:cubicBezTo>
                  <a:cubicBezTo>
                    <a:pt x="23" y="9"/>
                    <a:pt x="23" y="6"/>
                    <a:pt x="23" y="6"/>
                  </a:cubicBezTo>
                  <a:cubicBezTo>
                    <a:pt x="23" y="2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7" name="Oval 1774"/>
            <p:cNvSpPr>
              <a:spLocks noChangeArrowheads="1"/>
            </p:cNvSpPr>
            <p:nvPr/>
          </p:nvSpPr>
          <p:spPr bwMode="auto">
            <a:xfrm>
              <a:off x="20799426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8" name="Freeform 1775"/>
            <p:cNvSpPr>
              <a:spLocks/>
            </p:cNvSpPr>
            <p:nvPr/>
          </p:nvSpPr>
          <p:spPr bwMode="auto">
            <a:xfrm>
              <a:off x="20554951" y="25193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5 h 47"/>
                <a:gd name="T8" fmla="*/ 1 w 27"/>
                <a:gd name="T9" fmla="*/ 19 h 47"/>
                <a:gd name="T10" fmla="*/ 2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7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7 h 47"/>
                <a:gd name="T44" fmla="*/ 20 w 27"/>
                <a:gd name="T45" fmla="*/ 7 h 47"/>
                <a:gd name="T46" fmla="*/ 24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1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4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29" name="Oval 1776"/>
            <p:cNvSpPr>
              <a:spLocks noChangeArrowheads="1"/>
            </p:cNvSpPr>
            <p:nvPr/>
          </p:nvSpPr>
          <p:spPr bwMode="auto">
            <a:xfrm>
              <a:off x="20588288" y="2481263"/>
              <a:ext cx="38100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0" name="Oval 1777"/>
            <p:cNvSpPr>
              <a:spLocks noChangeArrowheads="1"/>
            </p:cNvSpPr>
            <p:nvPr/>
          </p:nvSpPr>
          <p:spPr bwMode="auto">
            <a:xfrm>
              <a:off x="20588288" y="2714626"/>
              <a:ext cx="38100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1" name="Freeform 1778"/>
            <p:cNvSpPr>
              <a:spLocks/>
            </p:cNvSpPr>
            <p:nvPr/>
          </p:nvSpPr>
          <p:spPr bwMode="auto">
            <a:xfrm>
              <a:off x="20313651" y="2989263"/>
              <a:ext cx="19050" cy="7938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1"/>
                    <a:pt x="5" y="2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2" name="Freeform 1779"/>
            <p:cNvSpPr>
              <a:spLocks/>
            </p:cNvSpPr>
            <p:nvPr/>
          </p:nvSpPr>
          <p:spPr bwMode="auto">
            <a:xfrm>
              <a:off x="20277138" y="2947988"/>
              <a:ext cx="36513" cy="33338"/>
            </a:xfrm>
            <a:custGeom>
              <a:avLst/>
              <a:gdLst>
                <a:gd name="T0" fmla="*/ 10 w 10"/>
                <a:gd name="T1" fmla="*/ 5 h 9"/>
                <a:gd name="T2" fmla="*/ 5 w 10"/>
                <a:gd name="T3" fmla="*/ 0 h 9"/>
                <a:gd name="T4" fmla="*/ 0 w 10"/>
                <a:gd name="T5" fmla="*/ 5 h 9"/>
                <a:gd name="T6" fmla="*/ 1 w 10"/>
                <a:gd name="T7" fmla="*/ 7 h 9"/>
                <a:gd name="T8" fmla="*/ 6 w 10"/>
                <a:gd name="T9" fmla="*/ 9 h 9"/>
                <a:gd name="T10" fmla="*/ 10 w 10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3" y="7"/>
                    <a:pt x="4" y="8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3" name="Oval 1780"/>
            <p:cNvSpPr>
              <a:spLocks noChangeArrowheads="1"/>
            </p:cNvSpPr>
            <p:nvPr/>
          </p:nvSpPr>
          <p:spPr bwMode="auto">
            <a:xfrm>
              <a:off x="20486688" y="2947988"/>
              <a:ext cx="33338" cy="3333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4" name="Freeform 1781"/>
            <p:cNvSpPr>
              <a:spLocks/>
            </p:cNvSpPr>
            <p:nvPr/>
          </p:nvSpPr>
          <p:spPr bwMode="auto">
            <a:xfrm>
              <a:off x="20362863" y="2989263"/>
              <a:ext cx="74613" cy="38100"/>
            </a:xfrm>
            <a:custGeom>
              <a:avLst/>
              <a:gdLst>
                <a:gd name="T0" fmla="*/ 13 w 20"/>
                <a:gd name="T1" fmla="*/ 0 h 10"/>
                <a:gd name="T2" fmla="*/ 6 w 20"/>
                <a:gd name="T3" fmla="*/ 0 h 10"/>
                <a:gd name="T4" fmla="*/ 0 w 20"/>
                <a:gd name="T5" fmla="*/ 4 h 10"/>
                <a:gd name="T6" fmla="*/ 0 w 20"/>
                <a:gd name="T7" fmla="*/ 5 h 10"/>
                <a:gd name="T8" fmla="*/ 4 w 20"/>
                <a:gd name="T9" fmla="*/ 6 h 10"/>
                <a:gd name="T10" fmla="*/ 5 w 20"/>
                <a:gd name="T11" fmla="*/ 6 h 10"/>
                <a:gd name="T12" fmla="*/ 5 w 20"/>
                <a:gd name="T13" fmla="*/ 6 h 10"/>
                <a:gd name="T14" fmla="*/ 15 w 20"/>
                <a:gd name="T15" fmla="*/ 9 h 10"/>
                <a:gd name="T16" fmla="*/ 14 w 20"/>
                <a:gd name="T17" fmla="*/ 6 h 10"/>
                <a:gd name="T18" fmla="*/ 15 w 20"/>
                <a:gd name="T19" fmla="*/ 6 h 10"/>
                <a:gd name="T20" fmla="*/ 16 w 20"/>
                <a:gd name="T21" fmla="*/ 9 h 10"/>
                <a:gd name="T22" fmla="*/ 20 w 20"/>
                <a:gd name="T23" fmla="*/ 10 h 10"/>
                <a:gd name="T24" fmla="*/ 19 w 20"/>
                <a:gd name="T25" fmla="*/ 4 h 10"/>
                <a:gd name="T26" fmla="*/ 13 w 2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0">
                  <a:moveTo>
                    <a:pt x="13" y="0"/>
                  </a:moveTo>
                  <a:cubicBezTo>
                    <a:pt x="12" y="0"/>
                    <a:pt x="7" y="0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7"/>
                    <a:pt x="12" y="8"/>
                    <a:pt x="15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7"/>
                    <a:pt x="16" y="9"/>
                  </a:cubicBezTo>
                  <a:cubicBezTo>
                    <a:pt x="18" y="9"/>
                    <a:pt x="19" y="9"/>
                    <a:pt x="20" y="10"/>
                  </a:cubicBezTo>
                  <a:cubicBezTo>
                    <a:pt x="20" y="8"/>
                    <a:pt x="19" y="6"/>
                    <a:pt x="19" y="4"/>
                  </a:cubicBezTo>
                  <a:cubicBezTo>
                    <a:pt x="18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5" name="Freeform 1782"/>
            <p:cNvSpPr>
              <a:spLocks/>
            </p:cNvSpPr>
            <p:nvPr/>
          </p:nvSpPr>
          <p:spPr bwMode="auto">
            <a:xfrm>
              <a:off x="20148551" y="2755901"/>
              <a:ext cx="82550" cy="173038"/>
            </a:xfrm>
            <a:custGeom>
              <a:avLst/>
              <a:gdLst>
                <a:gd name="T0" fmla="*/ 11 w 22"/>
                <a:gd name="T1" fmla="*/ 23 h 46"/>
                <a:gd name="T2" fmla="*/ 12 w 22"/>
                <a:gd name="T3" fmla="*/ 23 h 46"/>
                <a:gd name="T4" fmla="*/ 12 w 22"/>
                <a:gd name="T5" fmla="*/ 44 h 46"/>
                <a:gd name="T6" fmla="*/ 15 w 22"/>
                <a:gd name="T7" fmla="*/ 46 h 46"/>
                <a:gd name="T8" fmla="*/ 17 w 22"/>
                <a:gd name="T9" fmla="*/ 44 h 46"/>
                <a:gd name="T10" fmla="*/ 17 w 22"/>
                <a:gd name="T11" fmla="*/ 7 h 46"/>
                <a:gd name="T12" fmla="*/ 18 w 22"/>
                <a:gd name="T13" fmla="*/ 7 h 46"/>
                <a:gd name="T14" fmla="*/ 18 w 22"/>
                <a:gd name="T15" fmla="*/ 20 h 46"/>
                <a:gd name="T16" fmla="*/ 20 w 22"/>
                <a:gd name="T17" fmla="*/ 23 h 46"/>
                <a:gd name="T18" fmla="*/ 22 w 22"/>
                <a:gd name="T19" fmla="*/ 20 h 46"/>
                <a:gd name="T20" fmla="*/ 22 w 22"/>
                <a:gd name="T21" fmla="*/ 6 h 46"/>
                <a:gd name="T22" fmla="*/ 16 w 22"/>
                <a:gd name="T23" fmla="*/ 0 h 46"/>
                <a:gd name="T24" fmla="*/ 6 w 22"/>
                <a:gd name="T25" fmla="*/ 0 h 46"/>
                <a:gd name="T26" fmla="*/ 0 w 22"/>
                <a:gd name="T27" fmla="*/ 6 h 46"/>
                <a:gd name="T28" fmla="*/ 0 w 22"/>
                <a:gd name="T29" fmla="*/ 20 h 46"/>
                <a:gd name="T30" fmla="*/ 2 w 22"/>
                <a:gd name="T31" fmla="*/ 23 h 46"/>
                <a:gd name="T32" fmla="*/ 4 w 22"/>
                <a:gd name="T33" fmla="*/ 20 h 46"/>
                <a:gd name="T34" fmla="*/ 4 w 22"/>
                <a:gd name="T35" fmla="*/ 7 h 46"/>
                <a:gd name="T36" fmla="*/ 5 w 22"/>
                <a:gd name="T37" fmla="*/ 7 h 46"/>
                <a:gd name="T38" fmla="*/ 5 w 22"/>
                <a:gd name="T39" fmla="*/ 42 h 46"/>
                <a:gd name="T40" fmla="*/ 10 w 22"/>
                <a:gd name="T41" fmla="*/ 45 h 46"/>
                <a:gd name="T42" fmla="*/ 11 w 22"/>
                <a:gd name="T43" fmla="*/ 44 h 46"/>
                <a:gd name="T44" fmla="*/ 11 w 22"/>
                <a:gd name="T4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46">
                  <a:moveTo>
                    <a:pt x="11" y="23"/>
                  </a:move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1"/>
                    <a:pt x="12" y="44"/>
                  </a:cubicBezTo>
                  <a:cubicBezTo>
                    <a:pt x="12" y="45"/>
                    <a:pt x="13" y="46"/>
                    <a:pt x="15" y="46"/>
                  </a:cubicBezTo>
                  <a:cubicBezTo>
                    <a:pt x="16" y="46"/>
                    <a:pt x="17" y="45"/>
                    <a:pt x="17" y="44"/>
                  </a:cubicBezTo>
                  <a:cubicBezTo>
                    <a:pt x="17" y="41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19"/>
                    <a:pt x="18" y="20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2" y="23"/>
                    <a:pt x="22" y="22"/>
                    <a:pt x="22" y="20"/>
                  </a:cubicBezTo>
                  <a:cubicBezTo>
                    <a:pt x="22" y="19"/>
                    <a:pt x="22" y="7"/>
                    <a:pt x="22" y="6"/>
                  </a:cubicBezTo>
                  <a:cubicBezTo>
                    <a:pt x="22" y="2"/>
                    <a:pt x="20" y="0"/>
                    <a:pt x="16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19"/>
                    <a:pt x="0" y="20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3" y="23"/>
                    <a:pt x="4" y="22"/>
                    <a:pt x="4" y="20"/>
                  </a:cubicBezTo>
                  <a:cubicBezTo>
                    <a:pt x="4" y="19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35"/>
                    <a:pt x="5" y="42"/>
                  </a:cubicBezTo>
                  <a:cubicBezTo>
                    <a:pt x="7" y="43"/>
                    <a:pt x="8" y="44"/>
                    <a:pt x="10" y="45"/>
                  </a:cubicBezTo>
                  <a:cubicBezTo>
                    <a:pt x="10" y="45"/>
                    <a:pt x="11" y="44"/>
                    <a:pt x="11" y="44"/>
                  </a:cubicBezTo>
                  <a:cubicBezTo>
                    <a:pt x="11" y="41"/>
                    <a:pt x="11" y="23"/>
                    <a:pt x="11" y="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6" name="Oval 1783"/>
            <p:cNvSpPr>
              <a:spLocks noChangeArrowheads="1"/>
            </p:cNvSpPr>
            <p:nvPr/>
          </p:nvSpPr>
          <p:spPr bwMode="auto">
            <a:xfrm>
              <a:off x="20486688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7" name="Freeform 1784"/>
            <p:cNvSpPr>
              <a:spLocks/>
            </p:cNvSpPr>
            <p:nvPr/>
          </p:nvSpPr>
          <p:spPr bwMode="auto">
            <a:xfrm>
              <a:off x="20453351" y="2755901"/>
              <a:ext cx="101600" cy="176213"/>
            </a:xfrm>
            <a:custGeom>
              <a:avLst/>
              <a:gdLst>
                <a:gd name="T0" fmla="*/ 22 w 27"/>
                <a:gd name="T1" fmla="*/ 4 h 47"/>
                <a:gd name="T2" fmla="*/ 17 w 27"/>
                <a:gd name="T3" fmla="*/ 0 h 47"/>
                <a:gd name="T4" fmla="*/ 10 w 27"/>
                <a:gd name="T5" fmla="*/ 0 h 47"/>
                <a:gd name="T6" fmla="*/ 4 w 27"/>
                <a:gd name="T7" fmla="*/ 4 h 47"/>
                <a:gd name="T8" fmla="*/ 0 w 27"/>
                <a:gd name="T9" fmla="*/ 18 h 47"/>
                <a:gd name="T10" fmla="*/ 1 w 27"/>
                <a:gd name="T11" fmla="*/ 20 h 47"/>
                <a:gd name="T12" fmla="*/ 4 w 27"/>
                <a:gd name="T13" fmla="*/ 19 h 47"/>
                <a:gd name="T14" fmla="*/ 7 w 27"/>
                <a:gd name="T15" fmla="*/ 6 h 47"/>
                <a:gd name="T16" fmla="*/ 9 w 27"/>
                <a:gd name="T17" fmla="*/ 6 h 47"/>
                <a:gd name="T18" fmla="*/ 2 w 27"/>
                <a:gd name="T19" fmla="*/ 28 h 47"/>
                <a:gd name="T20" fmla="*/ 8 w 27"/>
                <a:gd name="T21" fmla="*/ 28 h 47"/>
                <a:gd name="T22" fmla="*/ 8 w 27"/>
                <a:gd name="T23" fmla="*/ 44 h 47"/>
                <a:gd name="T24" fmla="*/ 11 w 27"/>
                <a:gd name="T25" fmla="*/ 47 h 47"/>
                <a:gd name="T26" fmla="*/ 13 w 27"/>
                <a:gd name="T27" fmla="*/ 44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4 h 47"/>
                <a:gd name="T34" fmla="*/ 16 w 27"/>
                <a:gd name="T35" fmla="*/ 47 h 47"/>
                <a:gd name="T36" fmla="*/ 18 w 27"/>
                <a:gd name="T37" fmla="*/ 44 h 47"/>
                <a:gd name="T38" fmla="*/ 18 w 27"/>
                <a:gd name="T39" fmla="*/ 28 h 47"/>
                <a:gd name="T40" fmla="*/ 25 w 27"/>
                <a:gd name="T41" fmla="*/ 28 h 47"/>
                <a:gd name="T42" fmla="*/ 18 w 27"/>
                <a:gd name="T43" fmla="*/ 6 h 47"/>
                <a:gd name="T44" fmla="*/ 19 w 27"/>
                <a:gd name="T45" fmla="*/ 6 h 47"/>
                <a:gd name="T46" fmla="*/ 23 w 27"/>
                <a:gd name="T47" fmla="*/ 19 h 47"/>
                <a:gd name="T48" fmla="*/ 25 w 27"/>
                <a:gd name="T49" fmla="*/ 20 h 47"/>
                <a:gd name="T50" fmla="*/ 27 w 27"/>
                <a:gd name="T51" fmla="*/ 18 h 47"/>
                <a:gd name="T52" fmla="*/ 22 w 27"/>
                <a:gd name="T5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2" y="4"/>
                  </a:moveTo>
                  <a:cubicBezTo>
                    <a:pt x="22" y="2"/>
                    <a:pt x="19" y="0"/>
                    <a:pt x="17" y="0"/>
                  </a:cubicBezTo>
                  <a:cubicBezTo>
                    <a:pt x="16" y="0"/>
                    <a:pt x="11" y="0"/>
                    <a:pt x="10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2" y="10"/>
                    <a:pt x="0" y="17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2" y="21"/>
                    <a:pt x="3" y="20"/>
                    <a:pt x="4" y="19"/>
                  </a:cubicBezTo>
                  <a:cubicBezTo>
                    <a:pt x="4" y="18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5"/>
                    <a:pt x="8" y="43"/>
                    <a:pt x="8" y="44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2" y="47"/>
                    <a:pt x="13" y="46"/>
                    <a:pt x="13" y="44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4"/>
                  </a:cubicBezTo>
                  <a:cubicBezTo>
                    <a:pt x="14" y="46"/>
                    <a:pt x="15" y="47"/>
                    <a:pt x="16" y="47"/>
                  </a:cubicBezTo>
                  <a:cubicBezTo>
                    <a:pt x="17" y="47"/>
                    <a:pt x="18" y="46"/>
                    <a:pt x="18" y="44"/>
                  </a:cubicBezTo>
                  <a:cubicBezTo>
                    <a:pt x="18" y="43"/>
                    <a:pt x="18" y="35"/>
                    <a:pt x="18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3" y="18"/>
                    <a:pt x="23" y="19"/>
                  </a:cubicBezTo>
                  <a:cubicBezTo>
                    <a:pt x="23" y="20"/>
                    <a:pt x="24" y="21"/>
                    <a:pt x="25" y="20"/>
                  </a:cubicBezTo>
                  <a:cubicBezTo>
                    <a:pt x="26" y="20"/>
                    <a:pt x="27" y="19"/>
                    <a:pt x="27" y="18"/>
                  </a:cubicBezTo>
                  <a:cubicBezTo>
                    <a:pt x="26" y="17"/>
                    <a:pt x="24" y="10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8" name="Oval 1785"/>
            <p:cNvSpPr>
              <a:spLocks noChangeArrowheads="1"/>
            </p:cNvSpPr>
            <p:nvPr/>
          </p:nvSpPr>
          <p:spPr bwMode="auto">
            <a:xfrm>
              <a:off x="19969163" y="2714626"/>
              <a:ext cx="36513" cy="381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39" name="Freeform 1786"/>
            <p:cNvSpPr>
              <a:spLocks/>
            </p:cNvSpPr>
            <p:nvPr/>
          </p:nvSpPr>
          <p:spPr bwMode="auto">
            <a:xfrm>
              <a:off x="19878676" y="2714626"/>
              <a:ext cx="19050" cy="11113"/>
            </a:xfrm>
            <a:custGeom>
              <a:avLst/>
              <a:gdLst>
                <a:gd name="T0" fmla="*/ 1 w 5"/>
                <a:gd name="T1" fmla="*/ 0 h 3"/>
                <a:gd name="T2" fmla="*/ 0 w 5"/>
                <a:gd name="T3" fmla="*/ 0 h 3"/>
                <a:gd name="T4" fmla="*/ 5 w 5"/>
                <a:gd name="T5" fmla="*/ 3 h 3"/>
                <a:gd name="T6" fmla="*/ 1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5" y="1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0" name="Freeform 1787"/>
            <p:cNvSpPr>
              <a:spLocks/>
            </p:cNvSpPr>
            <p:nvPr/>
          </p:nvSpPr>
          <p:spPr bwMode="auto">
            <a:xfrm>
              <a:off x="19934238" y="2519363"/>
              <a:ext cx="101600" cy="176213"/>
            </a:xfrm>
            <a:custGeom>
              <a:avLst/>
              <a:gdLst>
                <a:gd name="T0" fmla="*/ 23 w 27"/>
                <a:gd name="T1" fmla="*/ 5 h 47"/>
                <a:gd name="T2" fmla="*/ 18 w 27"/>
                <a:gd name="T3" fmla="*/ 0 h 47"/>
                <a:gd name="T4" fmla="*/ 10 w 27"/>
                <a:gd name="T5" fmla="*/ 0 h 47"/>
                <a:gd name="T6" fmla="*/ 5 w 27"/>
                <a:gd name="T7" fmla="*/ 5 h 47"/>
                <a:gd name="T8" fmla="*/ 1 w 27"/>
                <a:gd name="T9" fmla="*/ 19 h 47"/>
                <a:gd name="T10" fmla="*/ 2 w 27"/>
                <a:gd name="T11" fmla="*/ 21 h 47"/>
                <a:gd name="T12" fmla="*/ 4 w 27"/>
                <a:gd name="T13" fmla="*/ 20 h 47"/>
                <a:gd name="T14" fmla="*/ 8 w 27"/>
                <a:gd name="T15" fmla="*/ 7 h 47"/>
                <a:gd name="T16" fmla="*/ 9 w 27"/>
                <a:gd name="T17" fmla="*/ 7 h 47"/>
                <a:gd name="T18" fmla="*/ 3 w 27"/>
                <a:gd name="T19" fmla="*/ 28 h 47"/>
                <a:gd name="T20" fmla="*/ 9 w 27"/>
                <a:gd name="T21" fmla="*/ 28 h 47"/>
                <a:gd name="T22" fmla="*/ 9 w 27"/>
                <a:gd name="T23" fmla="*/ 45 h 47"/>
                <a:gd name="T24" fmla="*/ 11 w 27"/>
                <a:gd name="T25" fmla="*/ 47 h 47"/>
                <a:gd name="T26" fmla="*/ 13 w 27"/>
                <a:gd name="T27" fmla="*/ 45 h 47"/>
                <a:gd name="T28" fmla="*/ 13 w 27"/>
                <a:gd name="T29" fmla="*/ 28 h 47"/>
                <a:gd name="T30" fmla="*/ 14 w 27"/>
                <a:gd name="T31" fmla="*/ 28 h 47"/>
                <a:gd name="T32" fmla="*/ 14 w 27"/>
                <a:gd name="T33" fmla="*/ 45 h 47"/>
                <a:gd name="T34" fmla="*/ 17 w 27"/>
                <a:gd name="T35" fmla="*/ 47 h 47"/>
                <a:gd name="T36" fmla="*/ 19 w 27"/>
                <a:gd name="T37" fmla="*/ 45 h 47"/>
                <a:gd name="T38" fmla="*/ 19 w 27"/>
                <a:gd name="T39" fmla="*/ 28 h 47"/>
                <a:gd name="T40" fmla="*/ 25 w 27"/>
                <a:gd name="T41" fmla="*/ 28 h 47"/>
                <a:gd name="T42" fmla="*/ 19 w 27"/>
                <a:gd name="T43" fmla="*/ 7 h 47"/>
                <a:gd name="T44" fmla="*/ 20 w 27"/>
                <a:gd name="T45" fmla="*/ 7 h 47"/>
                <a:gd name="T46" fmla="*/ 24 w 27"/>
                <a:gd name="T47" fmla="*/ 20 h 47"/>
                <a:gd name="T48" fmla="*/ 26 w 27"/>
                <a:gd name="T49" fmla="*/ 21 h 47"/>
                <a:gd name="T50" fmla="*/ 27 w 27"/>
                <a:gd name="T51" fmla="*/ 19 h 47"/>
                <a:gd name="T52" fmla="*/ 23 w 27"/>
                <a:gd name="T53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7">
                  <a:moveTo>
                    <a:pt x="23" y="5"/>
                  </a:moveTo>
                  <a:cubicBezTo>
                    <a:pt x="22" y="3"/>
                    <a:pt x="20" y="0"/>
                    <a:pt x="18" y="0"/>
                  </a:cubicBezTo>
                  <a:cubicBezTo>
                    <a:pt x="17" y="0"/>
                    <a:pt x="11" y="0"/>
                    <a:pt x="10" y="0"/>
                  </a:cubicBezTo>
                  <a:cubicBezTo>
                    <a:pt x="8" y="0"/>
                    <a:pt x="5" y="3"/>
                    <a:pt x="5" y="5"/>
                  </a:cubicBezTo>
                  <a:cubicBezTo>
                    <a:pt x="3" y="11"/>
                    <a:pt x="1" y="18"/>
                    <a:pt x="1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5" y="18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6"/>
                    <a:pt x="9" y="44"/>
                    <a:pt x="9" y="45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2" y="47"/>
                    <a:pt x="13" y="46"/>
                    <a:pt x="13" y="45"/>
                  </a:cubicBezTo>
                  <a:cubicBezTo>
                    <a:pt x="13" y="43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43"/>
                    <a:pt x="14" y="45"/>
                  </a:cubicBezTo>
                  <a:cubicBezTo>
                    <a:pt x="14" y="46"/>
                    <a:pt x="15" y="47"/>
                    <a:pt x="17" y="47"/>
                  </a:cubicBezTo>
                  <a:cubicBezTo>
                    <a:pt x="18" y="47"/>
                    <a:pt x="19" y="46"/>
                    <a:pt x="19" y="45"/>
                  </a:cubicBezTo>
                  <a:cubicBezTo>
                    <a:pt x="19" y="44"/>
                    <a:pt x="19" y="36"/>
                    <a:pt x="19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3" y="18"/>
                    <a:pt x="24" y="20"/>
                  </a:cubicBezTo>
                  <a:cubicBezTo>
                    <a:pt x="24" y="21"/>
                    <a:pt x="25" y="21"/>
                    <a:pt x="26" y="21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5" y="11"/>
                    <a:pt x="23" y="5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1" name="Oval 1788"/>
            <p:cNvSpPr>
              <a:spLocks noChangeArrowheads="1"/>
            </p:cNvSpPr>
            <p:nvPr/>
          </p:nvSpPr>
          <p:spPr bwMode="auto">
            <a:xfrm>
              <a:off x="19867563" y="2481263"/>
              <a:ext cx="33338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2" name="Freeform 1789"/>
            <p:cNvSpPr>
              <a:spLocks/>
            </p:cNvSpPr>
            <p:nvPr/>
          </p:nvSpPr>
          <p:spPr bwMode="auto">
            <a:xfrm>
              <a:off x="19840576" y="2519363"/>
              <a:ext cx="82550" cy="176213"/>
            </a:xfrm>
            <a:custGeom>
              <a:avLst/>
              <a:gdLst>
                <a:gd name="T0" fmla="*/ 4 w 22"/>
                <a:gd name="T1" fmla="*/ 21 h 47"/>
                <a:gd name="T2" fmla="*/ 4 w 22"/>
                <a:gd name="T3" fmla="*/ 8 h 47"/>
                <a:gd name="T4" fmla="*/ 5 w 22"/>
                <a:gd name="T5" fmla="*/ 8 h 47"/>
                <a:gd name="T6" fmla="*/ 5 w 22"/>
                <a:gd name="T7" fmla="*/ 44 h 47"/>
                <a:gd name="T8" fmla="*/ 8 w 22"/>
                <a:gd name="T9" fmla="*/ 47 h 47"/>
                <a:gd name="T10" fmla="*/ 11 w 22"/>
                <a:gd name="T11" fmla="*/ 44 h 47"/>
                <a:gd name="T12" fmla="*/ 11 w 22"/>
                <a:gd name="T13" fmla="*/ 23 h 47"/>
                <a:gd name="T14" fmla="*/ 12 w 22"/>
                <a:gd name="T15" fmla="*/ 23 h 47"/>
                <a:gd name="T16" fmla="*/ 12 w 22"/>
                <a:gd name="T17" fmla="*/ 44 h 47"/>
                <a:gd name="T18" fmla="*/ 14 w 22"/>
                <a:gd name="T19" fmla="*/ 47 h 47"/>
                <a:gd name="T20" fmla="*/ 17 w 22"/>
                <a:gd name="T21" fmla="*/ 44 h 47"/>
                <a:gd name="T22" fmla="*/ 17 w 22"/>
                <a:gd name="T23" fmla="*/ 8 h 47"/>
                <a:gd name="T24" fmla="*/ 18 w 22"/>
                <a:gd name="T25" fmla="*/ 8 h 47"/>
                <a:gd name="T26" fmla="*/ 18 w 22"/>
                <a:gd name="T27" fmla="*/ 21 h 47"/>
                <a:gd name="T28" fmla="*/ 20 w 22"/>
                <a:gd name="T29" fmla="*/ 23 h 47"/>
                <a:gd name="T30" fmla="*/ 22 w 22"/>
                <a:gd name="T31" fmla="*/ 21 h 47"/>
                <a:gd name="T32" fmla="*/ 22 w 22"/>
                <a:gd name="T33" fmla="*/ 6 h 47"/>
                <a:gd name="T34" fmla="*/ 16 w 22"/>
                <a:gd name="T35" fmla="*/ 0 h 47"/>
                <a:gd name="T36" fmla="*/ 6 w 22"/>
                <a:gd name="T37" fmla="*/ 0 h 47"/>
                <a:gd name="T38" fmla="*/ 0 w 22"/>
                <a:gd name="T39" fmla="*/ 5 h 47"/>
                <a:gd name="T40" fmla="*/ 1 w 22"/>
                <a:gd name="T41" fmla="*/ 16 h 47"/>
                <a:gd name="T42" fmla="*/ 1 w 22"/>
                <a:gd name="T43" fmla="*/ 23 h 47"/>
                <a:gd name="T44" fmla="*/ 2 w 22"/>
                <a:gd name="T45" fmla="*/ 23 h 47"/>
                <a:gd name="T46" fmla="*/ 4 w 22"/>
                <a:gd name="T4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7">
                  <a:moveTo>
                    <a:pt x="4" y="21"/>
                  </a:moveTo>
                  <a:cubicBezTo>
                    <a:pt x="4" y="20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42"/>
                    <a:pt x="5" y="44"/>
                  </a:cubicBezTo>
                  <a:cubicBezTo>
                    <a:pt x="5" y="46"/>
                    <a:pt x="6" y="47"/>
                    <a:pt x="8" y="47"/>
                  </a:cubicBezTo>
                  <a:cubicBezTo>
                    <a:pt x="9" y="47"/>
                    <a:pt x="11" y="46"/>
                    <a:pt x="11" y="44"/>
                  </a:cubicBezTo>
                  <a:cubicBezTo>
                    <a:pt x="11" y="42"/>
                    <a:pt x="11" y="23"/>
                    <a:pt x="11" y="23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2" y="23"/>
                    <a:pt x="12" y="42"/>
                    <a:pt x="12" y="44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20"/>
                    <a:pt x="18" y="21"/>
                  </a:cubicBezTo>
                  <a:cubicBezTo>
                    <a:pt x="18" y="22"/>
                    <a:pt x="19" y="23"/>
                    <a:pt x="20" y="23"/>
                  </a:cubicBezTo>
                  <a:cubicBezTo>
                    <a:pt x="22" y="23"/>
                    <a:pt x="22" y="22"/>
                    <a:pt x="22" y="21"/>
                  </a:cubicBezTo>
                  <a:cubicBezTo>
                    <a:pt x="22" y="20"/>
                    <a:pt x="22" y="8"/>
                    <a:pt x="22" y="6"/>
                  </a:cubicBezTo>
                  <a:cubicBezTo>
                    <a:pt x="22" y="3"/>
                    <a:pt x="20" y="0"/>
                    <a:pt x="16" y="0"/>
                  </a:cubicBezTo>
                  <a:cubicBezTo>
                    <a:pt x="15" y="0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1" y="9"/>
                    <a:pt x="1" y="12"/>
                    <a:pt x="1" y="16"/>
                  </a:cubicBezTo>
                  <a:cubicBezTo>
                    <a:pt x="2" y="19"/>
                    <a:pt x="1" y="21"/>
                    <a:pt x="1" y="23"/>
                  </a:cubicBezTo>
                  <a:cubicBezTo>
                    <a:pt x="1" y="23"/>
                    <a:pt x="2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3" name="Freeform 1790"/>
            <p:cNvSpPr>
              <a:spLocks/>
            </p:cNvSpPr>
            <p:nvPr/>
          </p:nvSpPr>
          <p:spPr bwMode="auto">
            <a:xfrm>
              <a:off x="19969163" y="2755901"/>
              <a:ext cx="58738" cy="49213"/>
            </a:xfrm>
            <a:custGeom>
              <a:avLst/>
              <a:gdLst>
                <a:gd name="T0" fmla="*/ 10 w 16"/>
                <a:gd name="T1" fmla="*/ 0 h 13"/>
                <a:gd name="T2" fmla="*/ 0 w 16"/>
                <a:gd name="T3" fmla="*/ 0 h 13"/>
                <a:gd name="T4" fmla="*/ 11 w 16"/>
                <a:gd name="T5" fmla="*/ 8 h 13"/>
                <a:gd name="T6" fmla="*/ 11 w 16"/>
                <a:gd name="T7" fmla="*/ 7 h 13"/>
                <a:gd name="T8" fmla="*/ 12 w 16"/>
                <a:gd name="T9" fmla="*/ 7 h 13"/>
                <a:gd name="T10" fmla="*/ 12 w 16"/>
                <a:gd name="T11" fmla="*/ 9 h 13"/>
                <a:gd name="T12" fmla="*/ 16 w 16"/>
                <a:gd name="T13" fmla="*/ 13 h 13"/>
                <a:gd name="T14" fmla="*/ 16 w 16"/>
                <a:gd name="T15" fmla="*/ 6 h 13"/>
                <a:gd name="T16" fmla="*/ 10 w 16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3">
                  <a:moveTo>
                    <a:pt x="10" y="0"/>
                  </a:moveTo>
                  <a:cubicBezTo>
                    <a:pt x="8" y="0"/>
                    <a:pt x="2" y="0"/>
                    <a:pt x="0" y="0"/>
                  </a:cubicBezTo>
                  <a:cubicBezTo>
                    <a:pt x="4" y="3"/>
                    <a:pt x="7" y="5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3" y="10"/>
                    <a:pt x="15" y="12"/>
                    <a:pt x="16" y="13"/>
                  </a:cubicBezTo>
                  <a:cubicBezTo>
                    <a:pt x="16" y="10"/>
                    <a:pt x="16" y="7"/>
                    <a:pt x="16" y="6"/>
                  </a:cubicBezTo>
                  <a:cubicBezTo>
                    <a:pt x="16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444" name="Oval 1791"/>
            <p:cNvSpPr>
              <a:spLocks noChangeArrowheads="1"/>
            </p:cNvSpPr>
            <p:nvPr/>
          </p:nvSpPr>
          <p:spPr bwMode="auto">
            <a:xfrm>
              <a:off x="19969163" y="2481263"/>
              <a:ext cx="36513" cy="34925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</p:grpSp>
      <p:grpSp>
        <p:nvGrpSpPr>
          <p:cNvPr id="1845" name="Group 1844"/>
          <p:cNvGrpSpPr/>
          <p:nvPr/>
        </p:nvGrpSpPr>
        <p:grpSpPr>
          <a:xfrm>
            <a:off x="9472921" y="4994847"/>
            <a:ext cx="1856246" cy="1379440"/>
            <a:chOff x="23302883" y="1935508"/>
            <a:chExt cx="2373344" cy="1763713"/>
          </a:xfrm>
        </p:grpSpPr>
        <p:grpSp>
          <p:nvGrpSpPr>
            <p:cNvPr id="1846" name="Group 1845"/>
            <p:cNvGrpSpPr/>
            <p:nvPr/>
          </p:nvGrpSpPr>
          <p:grpSpPr>
            <a:xfrm>
              <a:off x="23302883" y="1935508"/>
              <a:ext cx="2373344" cy="1763713"/>
              <a:chOff x="15213496" y="701676"/>
              <a:chExt cx="2734365" cy="2032000"/>
            </a:xfrm>
          </p:grpSpPr>
          <p:sp>
            <p:nvSpPr>
              <p:cNvPr id="1853" name="Oval 1852"/>
              <p:cNvSpPr/>
              <p:nvPr/>
            </p:nvSpPr>
            <p:spPr bwMode="auto">
              <a:xfrm>
                <a:off x="15915861" y="701676"/>
                <a:ext cx="2032000" cy="2032000"/>
              </a:xfrm>
              <a:prstGeom prst="ellipse">
                <a:avLst/>
              </a:prstGeom>
              <a:solidFill>
                <a:srgbClr val="BFBFBF">
                  <a:alpha val="27059"/>
                </a:srgbClr>
              </a:solidFill>
              <a:ln w="9525" cap="flat" cmpd="sng" algn="ctr">
                <a:solidFill>
                  <a:schemeClr val="tx1"/>
                </a:solidFill>
                <a:prstDash val="sysDash"/>
              </a:ln>
              <a:effectLst/>
            </p:spPr>
            <p:txBody>
              <a:bodyPr rot="0" spcFirstLastPara="0" vertOverflow="overflow" horzOverflow="overflow" vert="horz" wrap="square" lIns="77717" tIns="38858" rIns="38858" bIns="77717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768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30" spc="-4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54" name="Straight Connector 1853"/>
              <p:cNvCxnSpPr/>
              <p:nvPr/>
            </p:nvCxnSpPr>
            <p:spPr>
              <a:xfrm>
                <a:off x="15213496" y="1741488"/>
                <a:ext cx="702365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</a:ln>
              <a:effectLst/>
            </p:spPr>
          </p:cxnSp>
        </p:grpSp>
        <p:sp>
          <p:nvSpPr>
            <p:cNvPr id="1847" name="Freeform 1961"/>
            <p:cNvSpPr>
              <a:spLocks noEditPoints="1"/>
            </p:cNvSpPr>
            <p:nvPr/>
          </p:nvSpPr>
          <p:spPr bwMode="auto">
            <a:xfrm>
              <a:off x="24516039" y="2215357"/>
              <a:ext cx="612775" cy="1306513"/>
            </a:xfrm>
            <a:custGeom>
              <a:avLst/>
              <a:gdLst>
                <a:gd name="T0" fmla="*/ 53 w 163"/>
                <a:gd name="T1" fmla="*/ 29 h 348"/>
                <a:gd name="T2" fmla="*/ 81 w 163"/>
                <a:gd name="T3" fmla="*/ 57 h 348"/>
                <a:gd name="T4" fmla="*/ 110 w 163"/>
                <a:gd name="T5" fmla="*/ 29 h 348"/>
                <a:gd name="T6" fmla="*/ 81 w 163"/>
                <a:gd name="T7" fmla="*/ 0 h 348"/>
                <a:gd name="T8" fmla="*/ 53 w 163"/>
                <a:gd name="T9" fmla="*/ 29 h 348"/>
                <a:gd name="T10" fmla="*/ 161 w 163"/>
                <a:gd name="T11" fmla="*/ 175 h 348"/>
                <a:gd name="T12" fmla="*/ 137 w 163"/>
                <a:gd name="T13" fmla="*/ 91 h 348"/>
                <a:gd name="T14" fmla="*/ 104 w 163"/>
                <a:gd name="T15" fmla="*/ 65 h 348"/>
                <a:gd name="T16" fmla="*/ 59 w 163"/>
                <a:gd name="T17" fmla="*/ 65 h 348"/>
                <a:gd name="T18" fmla="*/ 26 w 163"/>
                <a:gd name="T19" fmla="*/ 91 h 348"/>
                <a:gd name="T20" fmla="*/ 1 w 163"/>
                <a:gd name="T21" fmla="*/ 175 h 348"/>
                <a:gd name="T22" fmla="*/ 9 w 163"/>
                <a:gd name="T23" fmla="*/ 189 h 348"/>
                <a:gd name="T24" fmla="*/ 23 w 163"/>
                <a:gd name="T25" fmla="*/ 182 h 348"/>
                <a:gd name="T26" fmla="*/ 46 w 163"/>
                <a:gd name="T27" fmla="*/ 103 h 348"/>
                <a:gd name="T28" fmla="*/ 53 w 163"/>
                <a:gd name="T29" fmla="*/ 103 h 348"/>
                <a:gd name="T30" fmla="*/ 14 w 163"/>
                <a:gd name="T31" fmla="*/ 235 h 348"/>
                <a:gd name="T32" fmla="*/ 51 w 163"/>
                <a:gd name="T33" fmla="*/ 235 h 348"/>
                <a:gd name="T34" fmla="*/ 51 w 163"/>
                <a:gd name="T35" fmla="*/ 334 h 348"/>
                <a:gd name="T36" fmla="*/ 65 w 163"/>
                <a:gd name="T37" fmla="*/ 348 h 348"/>
                <a:gd name="T38" fmla="*/ 78 w 163"/>
                <a:gd name="T39" fmla="*/ 334 h 348"/>
                <a:gd name="T40" fmla="*/ 78 w 163"/>
                <a:gd name="T41" fmla="*/ 235 h 348"/>
                <a:gd name="T42" fmla="*/ 85 w 163"/>
                <a:gd name="T43" fmla="*/ 235 h 348"/>
                <a:gd name="T44" fmla="*/ 85 w 163"/>
                <a:gd name="T45" fmla="*/ 334 h 348"/>
                <a:gd name="T46" fmla="*/ 98 w 163"/>
                <a:gd name="T47" fmla="*/ 348 h 348"/>
                <a:gd name="T48" fmla="*/ 112 w 163"/>
                <a:gd name="T49" fmla="*/ 334 h 348"/>
                <a:gd name="T50" fmla="*/ 112 w 163"/>
                <a:gd name="T51" fmla="*/ 235 h 348"/>
                <a:gd name="T52" fmla="*/ 149 w 163"/>
                <a:gd name="T53" fmla="*/ 235 h 348"/>
                <a:gd name="T54" fmla="*/ 110 w 163"/>
                <a:gd name="T55" fmla="*/ 103 h 348"/>
                <a:gd name="T56" fmla="*/ 117 w 163"/>
                <a:gd name="T57" fmla="*/ 103 h 348"/>
                <a:gd name="T58" fmla="*/ 140 w 163"/>
                <a:gd name="T59" fmla="*/ 182 h 348"/>
                <a:gd name="T60" fmla="*/ 154 w 163"/>
                <a:gd name="T61" fmla="*/ 189 h 348"/>
                <a:gd name="T62" fmla="*/ 161 w 163"/>
                <a:gd name="T63" fmla="*/ 1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348">
                  <a:moveTo>
                    <a:pt x="53" y="29"/>
                  </a:moveTo>
                  <a:cubicBezTo>
                    <a:pt x="53" y="45"/>
                    <a:pt x="66" y="57"/>
                    <a:pt x="81" y="57"/>
                  </a:cubicBezTo>
                  <a:cubicBezTo>
                    <a:pt x="97" y="57"/>
                    <a:pt x="110" y="45"/>
                    <a:pt x="110" y="29"/>
                  </a:cubicBezTo>
                  <a:cubicBezTo>
                    <a:pt x="110" y="13"/>
                    <a:pt x="97" y="0"/>
                    <a:pt x="81" y="0"/>
                  </a:cubicBezTo>
                  <a:cubicBezTo>
                    <a:pt x="66" y="0"/>
                    <a:pt x="53" y="13"/>
                    <a:pt x="53" y="29"/>
                  </a:cubicBezTo>
                  <a:close/>
                  <a:moveTo>
                    <a:pt x="161" y="175"/>
                  </a:moveTo>
                  <a:cubicBezTo>
                    <a:pt x="160" y="171"/>
                    <a:pt x="147" y="127"/>
                    <a:pt x="137" y="91"/>
                  </a:cubicBezTo>
                  <a:cubicBezTo>
                    <a:pt x="133" y="78"/>
                    <a:pt x="118" y="65"/>
                    <a:pt x="104" y="65"/>
                  </a:cubicBezTo>
                  <a:cubicBezTo>
                    <a:pt x="97" y="65"/>
                    <a:pt x="65" y="65"/>
                    <a:pt x="59" y="65"/>
                  </a:cubicBezTo>
                  <a:cubicBezTo>
                    <a:pt x="44" y="65"/>
                    <a:pt x="30" y="78"/>
                    <a:pt x="26" y="91"/>
                  </a:cubicBezTo>
                  <a:cubicBezTo>
                    <a:pt x="16" y="127"/>
                    <a:pt x="3" y="171"/>
                    <a:pt x="1" y="175"/>
                  </a:cubicBezTo>
                  <a:cubicBezTo>
                    <a:pt x="0" y="182"/>
                    <a:pt x="3" y="188"/>
                    <a:pt x="9" y="189"/>
                  </a:cubicBezTo>
                  <a:cubicBezTo>
                    <a:pt x="15" y="191"/>
                    <a:pt x="21" y="188"/>
                    <a:pt x="23" y="182"/>
                  </a:cubicBezTo>
                  <a:cubicBezTo>
                    <a:pt x="26" y="173"/>
                    <a:pt x="46" y="103"/>
                    <a:pt x="46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80"/>
                    <a:pt x="51" y="329"/>
                    <a:pt x="51" y="334"/>
                  </a:cubicBezTo>
                  <a:cubicBezTo>
                    <a:pt x="51" y="342"/>
                    <a:pt x="57" y="348"/>
                    <a:pt x="65" y="348"/>
                  </a:cubicBezTo>
                  <a:cubicBezTo>
                    <a:pt x="72" y="348"/>
                    <a:pt x="78" y="342"/>
                    <a:pt x="78" y="334"/>
                  </a:cubicBezTo>
                  <a:cubicBezTo>
                    <a:pt x="78" y="323"/>
                    <a:pt x="78" y="235"/>
                    <a:pt x="78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323"/>
                    <a:pt x="85" y="334"/>
                  </a:cubicBezTo>
                  <a:cubicBezTo>
                    <a:pt x="85" y="342"/>
                    <a:pt x="91" y="348"/>
                    <a:pt x="98" y="348"/>
                  </a:cubicBezTo>
                  <a:cubicBezTo>
                    <a:pt x="106" y="348"/>
                    <a:pt x="112" y="342"/>
                    <a:pt x="112" y="334"/>
                  </a:cubicBezTo>
                  <a:cubicBezTo>
                    <a:pt x="112" y="329"/>
                    <a:pt x="112" y="280"/>
                    <a:pt x="112" y="235"/>
                  </a:cubicBezTo>
                  <a:cubicBezTo>
                    <a:pt x="149" y="235"/>
                    <a:pt x="149" y="235"/>
                    <a:pt x="149" y="235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17" y="103"/>
                    <a:pt x="137" y="173"/>
                    <a:pt x="140" y="182"/>
                  </a:cubicBezTo>
                  <a:cubicBezTo>
                    <a:pt x="142" y="188"/>
                    <a:pt x="148" y="191"/>
                    <a:pt x="154" y="189"/>
                  </a:cubicBezTo>
                  <a:cubicBezTo>
                    <a:pt x="160" y="188"/>
                    <a:pt x="163" y="182"/>
                    <a:pt x="161" y="17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grpSp>
          <p:nvGrpSpPr>
            <p:cNvPr id="1848" name="Group 1847"/>
            <p:cNvGrpSpPr/>
            <p:nvPr/>
          </p:nvGrpSpPr>
          <p:grpSpPr>
            <a:xfrm>
              <a:off x="24731938" y="2722016"/>
              <a:ext cx="180976" cy="293688"/>
              <a:chOff x="26061988" y="4908550"/>
              <a:chExt cx="180976" cy="293688"/>
            </a:xfrm>
            <a:solidFill>
              <a:schemeClr val="tx1"/>
            </a:solidFill>
          </p:grpSpPr>
          <p:sp>
            <p:nvSpPr>
              <p:cNvPr id="1849" name="Freeform 1956"/>
              <p:cNvSpPr>
                <a:spLocks/>
              </p:cNvSpPr>
              <p:nvPr/>
            </p:nvSpPr>
            <p:spPr bwMode="auto">
              <a:xfrm>
                <a:off x="26065163" y="4908550"/>
                <a:ext cx="76200" cy="153988"/>
              </a:xfrm>
              <a:custGeom>
                <a:avLst/>
                <a:gdLst>
                  <a:gd name="T0" fmla="*/ 0 w 48"/>
                  <a:gd name="T1" fmla="*/ 97 h 97"/>
                  <a:gd name="T2" fmla="*/ 0 w 48"/>
                  <a:gd name="T3" fmla="*/ 83 h 97"/>
                  <a:gd name="T4" fmla="*/ 17 w 48"/>
                  <a:gd name="T5" fmla="*/ 83 h 97"/>
                  <a:gd name="T6" fmla="*/ 17 w 48"/>
                  <a:gd name="T7" fmla="*/ 19 h 97"/>
                  <a:gd name="T8" fmla="*/ 0 w 48"/>
                  <a:gd name="T9" fmla="*/ 24 h 97"/>
                  <a:gd name="T10" fmla="*/ 0 w 48"/>
                  <a:gd name="T11" fmla="*/ 10 h 97"/>
                  <a:gd name="T12" fmla="*/ 33 w 48"/>
                  <a:gd name="T13" fmla="*/ 0 h 97"/>
                  <a:gd name="T14" fmla="*/ 33 w 48"/>
                  <a:gd name="T15" fmla="*/ 83 h 97"/>
                  <a:gd name="T16" fmla="*/ 48 w 48"/>
                  <a:gd name="T17" fmla="*/ 83 h 97"/>
                  <a:gd name="T18" fmla="*/ 48 w 48"/>
                  <a:gd name="T19" fmla="*/ 97 h 97"/>
                  <a:gd name="T20" fmla="*/ 0 w 48"/>
                  <a:gd name="T2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97">
                    <a:moveTo>
                      <a:pt x="0" y="97"/>
                    </a:moveTo>
                    <a:lnTo>
                      <a:pt x="0" y="83"/>
                    </a:lnTo>
                    <a:lnTo>
                      <a:pt x="17" y="83"/>
                    </a:lnTo>
                    <a:lnTo>
                      <a:pt x="17" y="19"/>
                    </a:lnTo>
                    <a:lnTo>
                      <a:pt x="0" y="24"/>
                    </a:lnTo>
                    <a:lnTo>
                      <a:pt x="0" y="10"/>
                    </a:lnTo>
                    <a:lnTo>
                      <a:pt x="33" y="0"/>
                    </a:lnTo>
                    <a:lnTo>
                      <a:pt x="33" y="83"/>
                    </a:lnTo>
                    <a:lnTo>
                      <a:pt x="48" y="83"/>
                    </a:lnTo>
                    <a:lnTo>
                      <a:pt x="48" y="97"/>
                    </a:lnTo>
                    <a:lnTo>
                      <a:pt x="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50" name="Freeform 1957"/>
              <p:cNvSpPr>
                <a:spLocks noEditPoints="1"/>
              </p:cNvSpPr>
              <p:nvPr/>
            </p:nvSpPr>
            <p:spPr bwMode="auto">
              <a:xfrm>
                <a:off x="26155651" y="4911725"/>
                <a:ext cx="87313" cy="155575"/>
              </a:xfrm>
              <a:custGeom>
                <a:avLst/>
                <a:gdLst>
                  <a:gd name="T0" fmla="*/ 11 w 23"/>
                  <a:gd name="T1" fmla="*/ 41 h 41"/>
                  <a:gd name="T2" fmla="*/ 0 w 23"/>
                  <a:gd name="T3" fmla="*/ 21 h 41"/>
                  <a:gd name="T4" fmla="*/ 12 w 23"/>
                  <a:gd name="T5" fmla="*/ 0 h 41"/>
                  <a:gd name="T6" fmla="*/ 23 w 23"/>
                  <a:gd name="T7" fmla="*/ 20 h 41"/>
                  <a:gd name="T8" fmla="*/ 11 w 23"/>
                  <a:gd name="T9" fmla="*/ 41 h 41"/>
                  <a:gd name="T10" fmla="*/ 11 w 23"/>
                  <a:gd name="T11" fmla="*/ 6 h 41"/>
                  <a:gd name="T12" fmla="*/ 8 w 23"/>
                  <a:gd name="T13" fmla="*/ 9 h 41"/>
                  <a:gd name="T14" fmla="*/ 8 w 23"/>
                  <a:gd name="T15" fmla="*/ 21 h 41"/>
                  <a:gd name="T16" fmla="*/ 8 w 23"/>
                  <a:gd name="T17" fmla="*/ 32 h 41"/>
                  <a:gd name="T18" fmla="*/ 11 w 23"/>
                  <a:gd name="T19" fmla="*/ 35 h 41"/>
                  <a:gd name="T20" fmla="*/ 14 w 23"/>
                  <a:gd name="T21" fmla="*/ 31 h 41"/>
                  <a:gd name="T22" fmla="*/ 15 w 23"/>
                  <a:gd name="T23" fmla="*/ 20 h 41"/>
                  <a:gd name="T24" fmla="*/ 14 w 23"/>
                  <a:gd name="T25" fmla="*/ 9 h 41"/>
                  <a:gd name="T26" fmla="*/ 11 w 23"/>
                  <a:gd name="T27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1">
                    <a:moveTo>
                      <a:pt x="11" y="41"/>
                    </a:moveTo>
                    <a:cubicBezTo>
                      <a:pt x="4" y="41"/>
                      <a:pt x="0" y="34"/>
                      <a:pt x="0" y="21"/>
                    </a:cubicBezTo>
                    <a:cubicBezTo>
                      <a:pt x="0" y="7"/>
                      <a:pt x="4" y="0"/>
                      <a:pt x="12" y="0"/>
                    </a:cubicBezTo>
                    <a:cubicBezTo>
                      <a:pt x="19" y="0"/>
                      <a:pt x="23" y="6"/>
                      <a:pt x="23" y="20"/>
                    </a:cubicBezTo>
                    <a:cubicBezTo>
                      <a:pt x="23" y="34"/>
                      <a:pt x="19" y="41"/>
                      <a:pt x="11" y="41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9" y="7"/>
                      <a:pt x="8" y="9"/>
                    </a:cubicBezTo>
                    <a:cubicBezTo>
                      <a:pt x="8" y="11"/>
                      <a:pt x="8" y="15"/>
                      <a:pt x="8" y="21"/>
                    </a:cubicBezTo>
                    <a:cubicBezTo>
                      <a:pt x="8" y="26"/>
                      <a:pt x="8" y="29"/>
                      <a:pt x="8" y="32"/>
                    </a:cubicBezTo>
                    <a:cubicBezTo>
                      <a:pt x="9" y="34"/>
                      <a:pt x="10" y="35"/>
                      <a:pt x="11" y="35"/>
                    </a:cubicBezTo>
                    <a:cubicBezTo>
                      <a:pt x="13" y="35"/>
                      <a:pt x="14" y="34"/>
                      <a:pt x="14" y="31"/>
                    </a:cubicBezTo>
                    <a:cubicBezTo>
                      <a:pt x="15" y="29"/>
                      <a:pt x="15" y="25"/>
                      <a:pt x="15" y="20"/>
                    </a:cubicBezTo>
                    <a:cubicBezTo>
                      <a:pt x="15" y="15"/>
                      <a:pt x="15" y="12"/>
                      <a:pt x="14" y="9"/>
                    </a:cubicBezTo>
                    <a:cubicBezTo>
                      <a:pt x="14" y="7"/>
                      <a:pt x="13" y="6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51" name="Freeform 1958"/>
              <p:cNvSpPr>
                <a:spLocks/>
              </p:cNvSpPr>
              <p:nvPr/>
            </p:nvSpPr>
            <p:spPr bwMode="auto">
              <a:xfrm>
                <a:off x="26061988" y="5092700"/>
                <a:ext cx="93663" cy="109538"/>
              </a:xfrm>
              <a:custGeom>
                <a:avLst/>
                <a:gdLst>
                  <a:gd name="T0" fmla="*/ 20 w 25"/>
                  <a:gd name="T1" fmla="*/ 29 h 29"/>
                  <a:gd name="T2" fmla="*/ 20 w 25"/>
                  <a:gd name="T3" fmla="*/ 12 h 29"/>
                  <a:gd name="T4" fmla="*/ 20 w 25"/>
                  <a:gd name="T5" fmla="*/ 5 h 29"/>
                  <a:gd name="T6" fmla="*/ 20 w 25"/>
                  <a:gd name="T7" fmla="*/ 5 h 29"/>
                  <a:gd name="T8" fmla="*/ 19 w 25"/>
                  <a:gd name="T9" fmla="*/ 10 h 29"/>
                  <a:gd name="T10" fmla="*/ 15 w 25"/>
                  <a:gd name="T11" fmla="*/ 29 h 29"/>
                  <a:gd name="T12" fmla="*/ 10 w 25"/>
                  <a:gd name="T13" fmla="*/ 29 h 29"/>
                  <a:gd name="T14" fmla="*/ 5 w 25"/>
                  <a:gd name="T15" fmla="*/ 11 h 29"/>
                  <a:gd name="T16" fmla="*/ 4 w 25"/>
                  <a:gd name="T17" fmla="*/ 5 h 29"/>
                  <a:gd name="T18" fmla="*/ 4 w 25"/>
                  <a:gd name="T19" fmla="*/ 5 h 29"/>
                  <a:gd name="T20" fmla="*/ 4 w 25"/>
                  <a:gd name="T21" fmla="*/ 14 h 29"/>
                  <a:gd name="T22" fmla="*/ 4 w 25"/>
                  <a:gd name="T23" fmla="*/ 29 h 29"/>
                  <a:gd name="T24" fmla="*/ 0 w 25"/>
                  <a:gd name="T25" fmla="*/ 29 h 29"/>
                  <a:gd name="T26" fmla="*/ 0 w 25"/>
                  <a:gd name="T27" fmla="*/ 0 h 29"/>
                  <a:gd name="T28" fmla="*/ 8 w 25"/>
                  <a:gd name="T29" fmla="*/ 0 h 29"/>
                  <a:gd name="T30" fmla="*/ 12 w 25"/>
                  <a:gd name="T31" fmla="*/ 18 h 29"/>
                  <a:gd name="T32" fmla="*/ 13 w 25"/>
                  <a:gd name="T33" fmla="*/ 22 h 29"/>
                  <a:gd name="T34" fmla="*/ 13 w 25"/>
                  <a:gd name="T35" fmla="*/ 22 h 29"/>
                  <a:gd name="T36" fmla="*/ 13 w 25"/>
                  <a:gd name="T37" fmla="*/ 21 h 29"/>
                  <a:gd name="T38" fmla="*/ 13 w 25"/>
                  <a:gd name="T39" fmla="*/ 18 h 29"/>
                  <a:gd name="T40" fmla="*/ 17 w 25"/>
                  <a:gd name="T41" fmla="*/ 0 h 29"/>
                  <a:gd name="T42" fmla="*/ 25 w 25"/>
                  <a:gd name="T43" fmla="*/ 0 h 29"/>
                  <a:gd name="T44" fmla="*/ 25 w 25"/>
                  <a:gd name="T45" fmla="*/ 29 h 29"/>
                  <a:gd name="T46" fmla="*/ 20 w 25"/>
                  <a:gd name="T4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9">
                    <a:moveTo>
                      <a:pt x="20" y="29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8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7"/>
                      <a:pt x="20" y="8"/>
                      <a:pt x="19" y="1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"/>
                      <a:pt x="4" y="11"/>
                      <a:pt x="4" y="1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0"/>
                      <a:pt x="13" y="21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18"/>
                      <a:pt x="13" y="1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29"/>
                      <a:pt x="25" y="29"/>
                      <a:pt x="25" y="29"/>
                    </a:cubicBez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52" name="Freeform 1959"/>
              <p:cNvSpPr>
                <a:spLocks noEditPoints="1"/>
              </p:cNvSpPr>
              <p:nvPr/>
            </p:nvSpPr>
            <p:spPr bwMode="auto">
              <a:xfrm>
                <a:off x="26174701" y="5092700"/>
                <a:ext cx="68263" cy="109538"/>
              </a:xfrm>
              <a:custGeom>
                <a:avLst/>
                <a:gdLst>
                  <a:gd name="T0" fmla="*/ 0 w 18"/>
                  <a:gd name="T1" fmla="*/ 29 h 29"/>
                  <a:gd name="T2" fmla="*/ 0 w 18"/>
                  <a:gd name="T3" fmla="*/ 0 h 29"/>
                  <a:gd name="T4" fmla="*/ 9 w 18"/>
                  <a:gd name="T5" fmla="*/ 0 h 29"/>
                  <a:gd name="T6" fmla="*/ 17 w 18"/>
                  <a:gd name="T7" fmla="*/ 7 h 29"/>
                  <a:gd name="T8" fmla="*/ 16 w 18"/>
                  <a:gd name="T9" fmla="*/ 11 h 29"/>
                  <a:gd name="T10" fmla="*/ 13 w 18"/>
                  <a:gd name="T11" fmla="*/ 13 h 29"/>
                  <a:gd name="T12" fmla="*/ 13 w 18"/>
                  <a:gd name="T13" fmla="*/ 13 h 29"/>
                  <a:gd name="T14" fmla="*/ 17 w 18"/>
                  <a:gd name="T15" fmla="*/ 16 h 29"/>
                  <a:gd name="T16" fmla="*/ 18 w 18"/>
                  <a:gd name="T17" fmla="*/ 20 h 29"/>
                  <a:gd name="T18" fmla="*/ 16 w 18"/>
                  <a:gd name="T19" fmla="*/ 27 h 29"/>
                  <a:gd name="T20" fmla="*/ 10 w 18"/>
                  <a:gd name="T21" fmla="*/ 29 h 29"/>
                  <a:gd name="T22" fmla="*/ 0 w 18"/>
                  <a:gd name="T23" fmla="*/ 29 h 29"/>
                  <a:gd name="T24" fmla="*/ 6 w 18"/>
                  <a:gd name="T25" fmla="*/ 5 h 29"/>
                  <a:gd name="T26" fmla="*/ 6 w 18"/>
                  <a:gd name="T27" fmla="*/ 12 h 29"/>
                  <a:gd name="T28" fmla="*/ 8 w 18"/>
                  <a:gd name="T29" fmla="*/ 12 h 29"/>
                  <a:gd name="T30" fmla="*/ 11 w 18"/>
                  <a:gd name="T31" fmla="*/ 11 h 29"/>
                  <a:gd name="T32" fmla="*/ 11 w 18"/>
                  <a:gd name="T33" fmla="*/ 8 h 29"/>
                  <a:gd name="T34" fmla="*/ 8 w 18"/>
                  <a:gd name="T35" fmla="*/ 5 h 29"/>
                  <a:gd name="T36" fmla="*/ 6 w 18"/>
                  <a:gd name="T37" fmla="*/ 5 h 29"/>
                  <a:gd name="T38" fmla="*/ 6 w 18"/>
                  <a:gd name="T39" fmla="*/ 17 h 29"/>
                  <a:gd name="T40" fmla="*/ 6 w 18"/>
                  <a:gd name="T41" fmla="*/ 25 h 29"/>
                  <a:gd name="T42" fmla="*/ 9 w 18"/>
                  <a:gd name="T43" fmla="*/ 25 h 29"/>
                  <a:gd name="T44" fmla="*/ 11 w 18"/>
                  <a:gd name="T45" fmla="*/ 23 h 29"/>
                  <a:gd name="T46" fmla="*/ 12 w 18"/>
                  <a:gd name="T47" fmla="*/ 20 h 29"/>
                  <a:gd name="T48" fmla="*/ 11 w 18"/>
                  <a:gd name="T49" fmla="*/ 18 h 29"/>
                  <a:gd name="T50" fmla="*/ 9 w 18"/>
                  <a:gd name="T51" fmla="*/ 17 h 29"/>
                  <a:gd name="T52" fmla="*/ 6 w 18"/>
                  <a:gd name="T53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29">
                    <a:moveTo>
                      <a:pt x="0" y="2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8"/>
                      <a:pt x="17" y="10"/>
                      <a:pt x="16" y="11"/>
                    </a:cubicBezTo>
                    <a:cubicBezTo>
                      <a:pt x="15" y="12"/>
                      <a:pt x="14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4"/>
                      <a:pt x="16" y="14"/>
                      <a:pt x="17" y="16"/>
                    </a:cubicBezTo>
                    <a:cubicBezTo>
                      <a:pt x="18" y="17"/>
                      <a:pt x="18" y="19"/>
                      <a:pt x="18" y="20"/>
                    </a:cubicBezTo>
                    <a:cubicBezTo>
                      <a:pt x="18" y="23"/>
                      <a:pt x="17" y="25"/>
                      <a:pt x="16" y="27"/>
                    </a:cubicBezTo>
                    <a:cubicBezTo>
                      <a:pt x="14" y="29"/>
                      <a:pt x="12" y="29"/>
                      <a:pt x="10" y="29"/>
                    </a:cubicBezTo>
                    <a:lnTo>
                      <a:pt x="0" y="29"/>
                    </a:lnTo>
                    <a:close/>
                    <a:moveTo>
                      <a:pt x="6" y="5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1"/>
                      <a:pt x="11" y="11"/>
                    </a:cubicBezTo>
                    <a:cubicBezTo>
                      <a:pt x="11" y="10"/>
                      <a:pt x="11" y="9"/>
                      <a:pt x="11" y="8"/>
                    </a:cubicBezTo>
                    <a:cubicBezTo>
                      <a:pt x="11" y="6"/>
                      <a:pt x="10" y="5"/>
                      <a:pt x="8" y="5"/>
                    </a:cubicBezTo>
                    <a:lnTo>
                      <a:pt x="6" y="5"/>
                    </a:lnTo>
                    <a:close/>
                    <a:moveTo>
                      <a:pt x="6" y="17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1" y="24"/>
                      <a:pt x="11" y="23"/>
                    </a:cubicBezTo>
                    <a:cubicBezTo>
                      <a:pt x="12" y="23"/>
                      <a:pt x="12" y="22"/>
                      <a:pt x="12" y="20"/>
                    </a:cubicBezTo>
                    <a:cubicBezTo>
                      <a:pt x="12" y="19"/>
                      <a:pt x="12" y="18"/>
                      <a:pt x="11" y="18"/>
                    </a:cubicBezTo>
                    <a:cubicBezTo>
                      <a:pt x="11" y="17"/>
                      <a:pt x="10" y="17"/>
                      <a:pt x="9" y="17"/>
                    </a:cubicBez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855" name="Group 1854"/>
          <p:cNvGrpSpPr/>
          <p:nvPr/>
        </p:nvGrpSpPr>
        <p:grpSpPr>
          <a:xfrm>
            <a:off x="8046785" y="3893583"/>
            <a:ext cx="883662" cy="657976"/>
            <a:chOff x="11671300" y="927101"/>
            <a:chExt cx="882651" cy="657224"/>
          </a:xfrm>
          <a:solidFill>
            <a:schemeClr val="accent2"/>
          </a:solidFill>
        </p:grpSpPr>
        <p:sp>
          <p:nvSpPr>
            <p:cNvPr id="1856" name="Freeform 1966"/>
            <p:cNvSpPr>
              <a:spLocks/>
            </p:cNvSpPr>
            <p:nvPr/>
          </p:nvSpPr>
          <p:spPr bwMode="auto">
            <a:xfrm>
              <a:off x="11679238" y="927101"/>
              <a:ext cx="117475" cy="241300"/>
            </a:xfrm>
            <a:custGeom>
              <a:avLst/>
              <a:gdLst>
                <a:gd name="T0" fmla="*/ 2 w 74"/>
                <a:gd name="T1" fmla="*/ 152 h 152"/>
                <a:gd name="T2" fmla="*/ 2 w 74"/>
                <a:gd name="T3" fmla="*/ 130 h 152"/>
                <a:gd name="T4" fmla="*/ 24 w 74"/>
                <a:gd name="T5" fmla="*/ 130 h 152"/>
                <a:gd name="T6" fmla="*/ 24 w 74"/>
                <a:gd name="T7" fmla="*/ 29 h 152"/>
                <a:gd name="T8" fmla="*/ 0 w 74"/>
                <a:gd name="T9" fmla="*/ 34 h 152"/>
                <a:gd name="T10" fmla="*/ 0 w 74"/>
                <a:gd name="T11" fmla="*/ 12 h 152"/>
                <a:gd name="T12" fmla="*/ 50 w 74"/>
                <a:gd name="T13" fmla="*/ 0 h 152"/>
                <a:gd name="T14" fmla="*/ 50 w 74"/>
                <a:gd name="T15" fmla="*/ 130 h 152"/>
                <a:gd name="T16" fmla="*/ 74 w 74"/>
                <a:gd name="T17" fmla="*/ 130 h 152"/>
                <a:gd name="T18" fmla="*/ 74 w 74"/>
                <a:gd name="T19" fmla="*/ 152 h 152"/>
                <a:gd name="T20" fmla="*/ 2 w 74"/>
                <a:gd name="T2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52">
                  <a:moveTo>
                    <a:pt x="2" y="152"/>
                  </a:moveTo>
                  <a:lnTo>
                    <a:pt x="2" y="130"/>
                  </a:lnTo>
                  <a:lnTo>
                    <a:pt x="24" y="130"/>
                  </a:lnTo>
                  <a:lnTo>
                    <a:pt x="24" y="29"/>
                  </a:lnTo>
                  <a:lnTo>
                    <a:pt x="0" y="34"/>
                  </a:lnTo>
                  <a:lnTo>
                    <a:pt x="0" y="12"/>
                  </a:lnTo>
                  <a:lnTo>
                    <a:pt x="5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74" y="152"/>
                  </a:lnTo>
                  <a:lnTo>
                    <a:pt x="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57" name="Freeform 1967"/>
            <p:cNvSpPr>
              <a:spLocks noEditPoints="1"/>
            </p:cNvSpPr>
            <p:nvPr/>
          </p:nvSpPr>
          <p:spPr bwMode="auto">
            <a:xfrm>
              <a:off x="11820525" y="927101"/>
              <a:ext cx="131763" cy="244475"/>
            </a:xfrm>
            <a:custGeom>
              <a:avLst/>
              <a:gdLst>
                <a:gd name="T0" fmla="*/ 17 w 35"/>
                <a:gd name="T1" fmla="*/ 64 h 64"/>
                <a:gd name="T2" fmla="*/ 0 w 35"/>
                <a:gd name="T3" fmla="*/ 33 h 64"/>
                <a:gd name="T4" fmla="*/ 18 w 35"/>
                <a:gd name="T5" fmla="*/ 0 h 64"/>
                <a:gd name="T6" fmla="*/ 35 w 35"/>
                <a:gd name="T7" fmla="*/ 32 h 64"/>
                <a:gd name="T8" fmla="*/ 17 w 35"/>
                <a:gd name="T9" fmla="*/ 64 h 64"/>
                <a:gd name="T10" fmla="*/ 17 w 35"/>
                <a:gd name="T11" fmla="*/ 10 h 64"/>
                <a:gd name="T12" fmla="*/ 13 w 35"/>
                <a:gd name="T13" fmla="*/ 15 h 64"/>
                <a:gd name="T14" fmla="*/ 11 w 35"/>
                <a:gd name="T15" fmla="*/ 33 h 64"/>
                <a:gd name="T16" fmla="*/ 13 w 35"/>
                <a:gd name="T17" fmla="*/ 50 h 64"/>
                <a:gd name="T18" fmla="*/ 17 w 35"/>
                <a:gd name="T19" fmla="*/ 55 h 64"/>
                <a:gd name="T20" fmla="*/ 22 w 35"/>
                <a:gd name="T21" fmla="*/ 49 h 64"/>
                <a:gd name="T22" fmla="*/ 23 w 35"/>
                <a:gd name="T23" fmla="*/ 32 h 64"/>
                <a:gd name="T24" fmla="*/ 22 w 35"/>
                <a:gd name="T25" fmla="*/ 15 h 64"/>
                <a:gd name="T26" fmla="*/ 17 w 35"/>
                <a:gd name="T27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64">
                  <a:moveTo>
                    <a:pt x="17" y="64"/>
                  </a:moveTo>
                  <a:cubicBezTo>
                    <a:pt x="6" y="64"/>
                    <a:pt x="0" y="54"/>
                    <a:pt x="0" y="33"/>
                  </a:cubicBezTo>
                  <a:cubicBezTo>
                    <a:pt x="0" y="11"/>
                    <a:pt x="6" y="0"/>
                    <a:pt x="18" y="0"/>
                  </a:cubicBezTo>
                  <a:cubicBezTo>
                    <a:pt x="29" y="0"/>
                    <a:pt x="35" y="11"/>
                    <a:pt x="35" y="32"/>
                  </a:cubicBezTo>
                  <a:cubicBezTo>
                    <a:pt x="35" y="53"/>
                    <a:pt x="29" y="64"/>
                    <a:pt x="17" y="64"/>
                  </a:cubicBezTo>
                  <a:close/>
                  <a:moveTo>
                    <a:pt x="17" y="10"/>
                  </a:moveTo>
                  <a:cubicBezTo>
                    <a:pt x="15" y="10"/>
                    <a:pt x="14" y="11"/>
                    <a:pt x="13" y="15"/>
                  </a:cubicBezTo>
                  <a:cubicBezTo>
                    <a:pt x="12" y="19"/>
                    <a:pt x="11" y="25"/>
                    <a:pt x="11" y="33"/>
                  </a:cubicBezTo>
                  <a:cubicBezTo>
                    <a:pt x="11" y="41"/>
                    <a:pt x="12" y="46"/>
                    <a:pt x="13" y="50"/>
                  </a:cubicBezTo>
                  <a:cubicBezTo>
                    <a:pt x="14" y="53"/>
                    <a:pt x="15" y="55"/>
                    <a:pt x="17" y="55"/>
                  </a:cubicBezTo>
                  <a:cubicBezTo>
                    <a:pt x="19" y="55"/>
                    <a:pt x="21" y="53"/>
                    <a:pt x="22" y="49"/>
                  </a:cubicBezTo>
                  <a:cubicBezTo>
                    <a:pt x="23" y="46"/>
                    <a:pt x="23" y="40"/>
                    <a:pt x="23" y="32"/>
                  </a:cubicBezTo>
                  <a:cubicBezTo>
                    <a:pt x="23" y="24"/>
                    <a:pt x="23" y="19"/>
                    <a:pt x="22" y="15"/>
                  </a:cubicBezTo>
                  <a:cubicBezTo>
                    <a:pt x="21" y="11"/>
                    <a:pt x="20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58" name="Freeform 1968"/>
            <p:cNvSpPr>
              <a:spLocks/>
            </p:cNvSpPr>
            <p:nvPr/>
          </p:nvSpPr>
          <p:spPr bwMode="auto">
            <a:xfrm>
              <a:off x="11979275" y="931863"/>
              <a:ext cx="201613" cy="236537"/>
            </a:xfrm>
            <a:custGeom>
              <a:avLst/>
              <a:gdLst>
                <a:gd name="T0" fmla="*/ 42 w 53"/>
                <a:gd name="T1" fmla="*/ 62 h 62"/>
                <a:gd name="T2" fmla="*/ 42 w 53"/>
                <a:gd name="T3" fmla="*/ 26 h 62"/>
                <a:gd name="T4" fmla="*/ 43 w 53"/>
                <a:gd name="T5" fmla="*/ 12 h 62"/>
                <a:gd name="T6" fmla="*/ 43 w 53"/>
                <a:gd name="T7" fmla="*/ 12 h 62"/>
                <a:gd name="T8" fmla="*/ 41 w 53"/>
                <a:gd name="T9" fmla="*/ 23 h 62"/>
                <a:gd name="T10" fmla="*/ 32 w 53"/>
                <a:gd name="T11" fmla="*/ 62 h 62"/>
                <a:gd name="T12" fmla="*/ 21 w 53"/>
                <a:gd name="T13" fmla="*/ 62 h 62"/>
                <a:gd name="T14" fmla="*/ 12 w 53"/>
                <a:gd name="T15" fmla="*/ 23 h 62"/>
                <a:gd name="T16" fmla="*/ 10 w 53"/>
                <a:gd name="T17" fmla="*/ 12 h 62"/>
                <a:gd name="T18" fmla="*/ 10 w 53"/>
                <a:gd name="T19" fmla="*/ 12 h 62"/>
                <a:gd name="T20" fmla="*/ 10 w 53"/>
                <a:gd name="T21" fmla="*/ 29 h 62"/>
                <a:gd name="T22" fmla="*/ 10 w 53"/>
                <a:gd name="T23" fmla="*/ 62 h 62"/>
                <a:gd name="T24" fmla="*/ 0 w 53"/>
                <a:gd name="T25" fmla="*/ 62 h 62"/>
                <a:gd name="T26" fmla="*/ 0 w 53"/>
                <a:gd name="T27" fmla="*/ 0 h 62"/>
                <a:gd name="T28" fmla="*/ 17 w 53"/>
                <a:gd name="T29" fmla="*/ 0 h 62"/>
                <a:gd name="T30" fmla="*/ 25 w 53"/>
                <a:gd name="T31" fmla="*/ 38 h 62"/>
                <a:gd name="T32" fmla="*/ 27 w 53"/>
                <a:gd name="T33" fmla="*/ 47 h 62"/>
                <a:gd name="T34" fmla="*/ 27 w 53"/>
                <a:gd name="T35" fmla="*/ 47 h 62"/>
                <a:gd name="T36" fmla="*/ 27 w 53"/>
                <a:gd name="T37" fmla="*/ 45 h 62"/>
                <a:gd name="T38" fmla="*/ 28 w 53"/>
                <a:gd name="T39" fmla="*/ 38 h 62"/>
                <a:gd name="T40" fmla="*/ 37 w 53"/>
                <a:gd name="T41" fmla="*/ 0 h 62"/>
                <a:gd name="T42" fmla="*/ 53 w 53"/>
                <a:gd name="T43" fmla="*/ 0 h 62"/>
                <a:gd name="T44" fmla="*/ 53 w 53"/>
                <a:gd name="T45" fmla="*/ 62 h 62"/>
                <a:gd name="T46" fmla="*/ 42 w 53"/>
                <a:gd name="T4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62">
                  <a:moveTo>
                    <a:pt x="42" y="62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42" y="23"/>
                    <a:pt x="43" y="18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5"/>
                    <a:pt x="42" y="18"/>
                    <a:pt x="41" y="2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8"/>
                    <a:pt x="10" y="24"/>
                    <a:pt x="10" y="2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2"/>
                    <a:pt x="27" y="45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2"/>
                    <a:pt x="28" y="39"/>
                    <a:pt x="28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62"/>
                    <a:pt x="53" y="62"/>
                    <a:pt x="53" y="62"/>
                  </a:cubicBezTo>
                  <a:lnTo>
                    <a:pt x="4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59" name="Freeform 1969"/>
            <p:cNvSpPr>
              <a:spLocks noEditPoints="1"/>
            </p:cNvSpPr>
            <p:nvPr/>
          </p:nvSpPr>
          <p:spPr bwMode="auto">
            <a:xfrm>
              <a:off x="12218988" y="931863"/>
              <a:ext cx="141288" cy="236537"/>
            </a:xfrm>
            <a:custGeom>
              <a:avLst/>
              <a:gdLst>
                <a:gd name="T0" fmla="*/ 0 w 37"/>
                <a:gd name="T1" fmla="*/ 62 h 62"/>
                <a:gd name="T2" fmla="*/ 0 w 37"/>
                <a:gd name="T3" fmla="*/ 0 h 62"/>
                <a:gd name="T4" fmla="*/ 18 w 37"/>
                <a:gd name="T5" fmla="*/ 0 h 62"/>
                <a:gd name="T6" fmla="*/ 35 w 37"/>
                <a:gd name="T7" fmla="*/ 15 h 62"/>
                <a:gd name="T8" fmla="*/ 33 w 37"/>
                <a:gd name="T9" fmla="*/ 24 h 62"/>
                <a:gd name="T10" fmla="*/ 26 w 37"/>
                <a:gd name="T11" fmla="*/ 29 h 62"/>
                <a:gd name="T12" fmla="*/ 26 w 37"/>
                <a:gd name="T13" fmla="*/ 29 h 62"/>
                <a:gd name="T14" fmla="*/ 34 w 37"/>
                <a:gd name="T15" fmla="*/ 34 h 62"/>
                <a:gd name="T16" fmla="*/ 37 w 37"/>
                <a:gd name="T17" fmla="*/ 43 h 62"/>
                <a:gd name="T18" fmla="*/ 33 w 37"/>
                <a:gd name="T19" fmla="*/ 57 h 62"/>
                <a:gd name="T20" fmla="*/ 19 w 37"/>
                <a:gd name="T21" fmla="*/ 62 h 62"/>
                <a:gd name="T22" fmla="*/ 0 w 37"/>
                <a:gd name="T23" fmla="*/ 62 h 62"/>
                <a:gd name="T24" fmla="*/ 12 w 37"/>
                <a:gd name="T25" fmla="*/ 11 h 62"/>
                <a:gd name="T26" fmla="*/ 12 w 37"/>
                <a:gd name="T27" fmla="*/ 25 h 62"/>
                <a:gd name="T28" fmla="*/ 16 w 37"/>
                <a:gd name="T29" fmla="*/ 25 h 62"/>
                <a:gd name="T30" fmla="*/ 21 w 37"/>
                <a:gd name="T31" fmla="*/ 23 h 62"/>
                <a:gd name="T32" fmla="*/ 23 w 37"/>
                <a:gd name="T33" fmla="*/ 18 h 62"/>
                <a:gd name="T34" fmla="*/ 15 w 37"/>
                <a:gd name="T35" fmla="*/ 11 h 62"/>
                <a:gd name="T36" fmla="*/ 12 w 37"/>
                <a:gd name="T37" fmla="*/ 11 h 62"/>
                <a:gd name="T38" fmla="*/ 12 w 37"/>
                <a:gd name="T39" fmla="*/ 36 h 62"/>
                <a:gd name="T40" fmla="*/ 12 w 37"/>
                <a:gd name="T41" fmla="*/ 52 h 62"/>
                <a:gd name="T42" fmla="*/ 17 w 37"/>
                <a:gd name="T43" fmla="*/ 52 h 62"/>
                <a:gd name="T44" fmla="*/ 23 w 37"/>
                <a:gd name="T45" fmla="*/ 50 h 62"/>
                <a:gd name="T46" fmla="*/ 25 w 37"/>
                <a:gd name="T47" fmla="*/ 43 h 62"/>
                <a:gd name="T48" fmla="*/ 23 w 37"/>
                <a:gd name="T49" fmla="*/ 38 h 62"/>
                <a:gd name="T50" fmla="*/ 17 w 37"/>
                <a:gd name="T51" fmla="*/ 36 h 62"/>
                <a:gd name="T52" fmla="*/ 12 w 37"/>
                <a:gd name="T53" fmla="*/ 3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62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0" y="0"/>
                    <a:pt x="35" y="5"/>
                    <a:pt x="35" y="15"/>
                  </a:cubicBezTo>
                  <a:cubicBezTo>
                    <a:pt x="35" y="18"/>
                    <a:pt x="34" y="21"/>
                    <a:pt x="33" y="24"/>
                  </a:cubicBezTo>
                  <a:cubicBezTo>
                    <a:pt x="31" y="26"/>
                    <a:pt x="29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6" y="37"/>
                    <a:pt x="37" y="40"/>
                    <a:pt x="37" y="43"/>
                  </a:cubicBezTo>
                  <a:cubicBezTo>
                    <a:pt x="37" y="49"/>
                    <a:pt x="36" y="54"/>
                    <a:pt x="33" y="57"/>
                  </a:cubicBezTo>
                  <a:cubicBezTo>
                    <a:pt x="29" y="60"/>
                    <a:pt x="25" y="62"/>
                    <a:pt x="19" y="62"/>
                  </a:cubicBezTo>
                  <a:lnTo>
                    <a:pt x="0" y="62"/>
                  </a:lnTo>
                  <a:close/>
                  <a:moveTo>
                    <a:pt x="12" y="11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8" y="25"/>
                    <a:pt x="20" y="25"/>
                    <a:pt x="21" y="23"/>
                  </a:cubicBezTo>
                  <a:cubicBezTo>
                    <a:pt x="23" y="22"/>
                    <a:pt x="23" y="20"/>
                    <a:pt x="23" y="18"/>
                  </a:cubicBezTo>
                  <a:cubicBezTo>
                    <a:pt x="23" y="13"/>
                    <a:pt x="21" y="11"/>
                    <a:pt x="15" y="11"/>
                  </a:cubicBezTo>
                  <a:lnTo>
                    <a:pt x="12" y="11"/>
                  </a:lnTo>
                  <a:close/>
                  <a:moveTo>
                    <a:pt x="12" y="36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4" y="48"/>
                    <a:pt x="25" y="46"/>
                    <a:pt x="25" y="43"/>
                  </a:cubicBezTo>
                  <a:cubicBezTo>
                    <a:pt x="25" y="41"/>
                    <a:pt x="24" y="39"/>
                    <a:pt x="23" y="38"/>
                  </a:cubicBezTo>
                  <a:cubicBezTo>
                    <a:pt x="21" y="36"/>
                    <a:pt x="20" y="36"/>
                    <a:pt x="17" y="36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0" name="Freeform 1970"/>
            <p:cNvSpPr>
              <a:spLocks/>
            </p:cNvSpPr>
            <p:nvPr/>
          </p:nvSpPr>
          <p:spPr bwMode="auto">
            <a:xfrm>
              <a:off x="12390438" y="992188"/>
              <a:ext cx="136525" cy="152400"/>
            </a:xfrm>
            <a:custGeom>
              <a:avLst/>
              <a:gdLst>
                <a:gd name="T0" fmla="*/ 52 w 86"/>
                <a:gd name="T1" fmla="*/ 58 h 96"/>
                <a:gd name="T2" fmla="*/ 52 w 86"/>
                <a:gd name="T3" fmla="*/ 96 h 96"/>
                <a:gd name="T4" fmla="*/ 36 w 86"/>
                <a:gd name="T5" fmla="*/ 96 h 96"/>
                <a:gd name="T6" fmla="*/ 36 w 86"/>
                <a:gd name="T7" fmla="*/ 58 h 96"/>
                <a:gd name="T8" fmla="*/ 0 w 86"/>
                <a:gd name="T9" fmla="*/ 58 h 96"/>
                <a:gd name="T10" fmla="*/ 0 w 86"/>
                <a:gd name="T11" fmla="*/ 41 h 96"/>
                <a:gd name="T12" fmla="*/ 36 w 86"/>
                <a:gd name="T13" fmla="*/ 41 h 96"/>
                <a:gd name="T14" fmla="*/ 36 w 86"/>
                <a:gd name="T15" fmla="*/ 0 h 96"/>
                <a:gd name="T16" fmla="*/ 52 w 86"/>
                <a:gd name="T17" fmla="*/ 0 h 96"/>
                <a:gd name="T18" fmla="*/ 52 w 86"/>
                <a:gd name="T19" fmla="*/ 41 h 96"/>
                <a:gd name="T20" fmla="*/ 86 w 86"/>
                <a:gd name="T21" fmla="*/ 41 h 96"/>
                <a:gd name="T22" fmla="*/ 86 w 86"/>
                <a:gd name="T23" fmla="*/ 58 h 96"/>
                <a:gd name="T24" fmla="*/ 52 w 86"/>
                <a:gd name="T25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6">
                  <a:moveTo>
                    <a:pt x="52" y="58"/>
                  </a:moveTo>
                  <a:lnTo>
                    <a:pt x="52" y="96"/>
                  </a:lnTo>
                  <a:lnTo>
                    <a:pt x="36" y="96"/>
                  </a:lnTo>
                  <a:lnTo>
                    <a:pt x="36" y="58"/>
                  </a:lnTo>
                  <a:lnTo>
                    <a:pt x="0" y="58"/>
                  </a:lnTo>
                  <a:lnTo>
                    <a:pt x="0" y="41"/>
                  </a:lnTo>
                  <a:lnTo>
                    <a:pt x="36" y="41"/>
                  </a:lnTo>
                  <a:lnTo>
                    <a:pt x="36" y="0"/>
                  </a:lnTo>
                  <a:lnTo>
                    <a:pt x="52" y="0"/>
                  </a:lnTo>
                  <a:lnTo>
                    <a:pt x="52" y="41"/>
                  </a:lnTo>
                  <a:lnTo>
                    <a:pt x="86" y="41"/>
                  </a:lnTo>
                  <a:lnTo>
                    <a:pt x="86" y="58"/>
                  </a:lnTo>
                  <a:lnTo>
                    <a:pt x="5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1" name="Freeform 1971"/>
            <p:cNvSpPr>
              <a:spLocks noEditPoints="1"/>
            </p:cNvSpPr>
            <p:nvPr/>
          </p:nvSpPr>
          <p:spPr bwMode="auto">
            <a:xfrm>
              <a:off x="11671300" y="1222375"/>
              <a:ext cx="76200" cy="128587"/>
            </a:xfrm>
            <a:custGeom>
              <a:avLst/>
              <a:gdLst>
                <a:gd name="T0" fmla="*/ 6 w 20"/>
                <a:gd name="T1" fmla="*/ 23 h 34"/>
                <a:gd name="T2" fmla="*/ 6 w 20"/>
                <a:gd name="T3" fmla="*/ 34 h 34"/>
                <a:gd name="T4" fmla="*/ 0 w 20"/>
                <a:gd name="T5" fmla="*/ 34 h 34"/>
                <a:gd name="T6" fmla="*/ 0 w 20"/>
                <a:gd name="T7" fmla="*/ 0 h 34"/>
                <a:gd name="T8" fmla="*/ 10 w 20"/>
                <a:gd name="T9" fmla="*/ 0 h 34"/>
                <a:gd name="T10" fmla="*/ 17 w 20"/>
                <a:gd name="T11" fmla="*/ 3 h 34"/>
                <a:gd name="T12" fmla="*/ 20 w 20"/>
                <a:gd name="T13" fmla="*/ 11 h 34"/>
                <a:gd name="T14" fmla="*/ 17 w 20"/>
                <a:gd name="T15" fmla="*/ 19 h 34"/>
                <a:gd name="T16" fmla="*/ 9 w 20"/>
                <a:gd name="T17" fmla="*/ 23 h 34"/>
                <a:gd name="T18" fmla="*/ 6 w 20"/>
                <a:gd name="T19" fmla="*/ 23 h 34"/>
                <a:gd name="T20" fmla="*/ 6 w 20"/>
                <a:gd name="T21" fmla="*/ 6 h 34"/>
                <a:gd name="T22" fmla="*/ 6 w 20"/>
                <a:gd name="T23" fmla="*/ 17 h 34"/>
                <a:gd name="T24" fmla="*/ 9 w 20"/>
                <a:gd name="T25" fmla="*/ 17 h 34"/>
                <a:gd name="T26" fmla="*/ 13 w 20"/>
                <a:gd name="T27" fmla="*/ 11 h 34"/>
                <a:gd name="T28" fmla="*/ 12 w 20"/>
                <a:gd name="T29" fmla="*/ 7 h 34"/>
                <a:gd name="T30" fmla="*/ 8 w 20"/>
                <a:gd name="T31" fmla="*/ 6 h 34"/>
                <a:gd name="T32" fmla="*/ 6 w 20"/>
                <a:gd name="T3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4">
                  <a:moveTo>
                    <a:pt x="6" y="23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8"/>
                    <a:pt x="20" y="11"/>
                  </a:cubicBezTo>
                  <a:cubicBezTo>
                    <a:pt x="20" y="14"/>
                    <a:pt x="19" y="17"/>
                    <a:pt x="17" y="19"/>
                  </a:cubicBezTo>
                  <a:cubicBezTo>
                    <a:pt x="15" y="21"/>
                    <a:pt x="12" y="23"/>
                    <a:pt x="9" y="23"/>
                  </a:cubicBezTo>
                  <a:lnTo>
                    <a:pt x="6" y="23"/>
                  </a:lnTo>
                  <a:close/>
                  <a:moveTo>
                    <a:pt x="6" y="6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3" y="15"/>
                    <a:pt x="13" y="11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1" y="6"/>
                    <a:pt x="10" y="6"/>
                    <a:pt x="8" y="6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2" name="Freeform 1972"/>
            <p:cNvSpPr>
              <a:spLocks/>
            </p:cNvSpPr>
            <p:nvPr/>
          </p:nvSpPr>
          <p:spPr bwMode="auto">
            <a:xfrm>
              <a:off x="11763375" y="1222375"/>
              <a:ext cx="60325" cy="128587"/>
            </a:xfrm>
            <a:custGeom>
              <a:avLst/>
              <a:gdLst>
                <a:gd name="T0" fmla="*/ 0 w 38"/>
                <a:gd name="T1" fmla="*/ 81 h 81"/>
                <a:gd name="T2" fmla="*/ 0 w 38"/>
                <a:gd name="T3" fmla="*/ 0 h 81"/>
                <a:gd name="T4" fmla="*/ 36 w 38"/>
                <a:gd name="T5" fmla="*/ 0 h 81"/>
                <a:gd name="T6" fmla="*/ 36 w 38"/>
                <a:gd name="T7" fmla="*/ 14 h 81"/>
                <a:gd name="T8" fmla="*/ 14 w 38"/>
                <a:gd name="T9" fmla="*/ 14 h 81"/>
                <a:gd name="T10" fmla="*/ 14 w 38"/>
                <a:gd name="T11" fmla="*/ 33 h 81"/>
                <a:gd name="T12" fmla="*/ 36 w 38"/>
                <a:gd name="T13" fmla="*/ 33 h 81"/>
                <a:gd name="T14" fmla="*/ 36 w 38"/>
                <a:gd name="T15" fmla="*/ 48 h 81"/>
                <a:gd name="T16" fmla="*/ 14 w 38"/>
                <a:gd name="T17" fmla="*/ 48 h 81"/>
                <a:gd name="T18" fmla="*/ 14 w 38"/>
                <a:gd name="T19" fmla="*/ 67 h 81"/>
                <a:gd name="T20" fmla="*/ 38 w 38"/>
                <a:gd name="T21" fmla="*/ 67 h 81"/>
                <a:gd name="T22" fmla="*/ 38 w 38"/>
                <a:gd name="T23" fmla="*/ 81 h 81"/>
                <a:gd name="T24" fmla="*/ 0 w 38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1">
                  <a:moveTo>
                    <a:pt x="0" y="81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14"/>
                  </a:lnTo>
                  <a:lnTo>
                    <a:pt x="14" y="14"/>
                  </a:lnTo>
                  <a:lnTo>
                    <a:pt x="14" y="33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14" y="48"/>
                  </a:lnTo>
                  <a:lnTo>
                    <a:pt x="14" y="67"/>
                  </a:lnTo>
                  <a:lnTo>
                    <a:pt x="38" y="67"/>
                  </a:lnTo>
                  <a:lnTo>
                    <a:pt x="38" y="81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3" name="Freeform 1973"/>
            <p:cNvSpPr>
              <a:spLocks noEditPoints="1"/>
            </p:cNvSpPr>
            <p:nvPr/>
          </p:nvSpPr>
          <p:spPr bwMode="auto">
            <a:xfrm>
              <a:off x="11839575" y="1222375"/>
              <a:ext cx="79375" cy="128587"/>
            </a:xfrm>
            <a:custGeom>
              <a:avLst/>
              <a:gdLst>
                <a:gd name="T0" fmla="*/ 13 w 21"/>
                <a:gd name="T1" fmla="*/ 34 h 34"/>
                <a:gd name="T2" fmla="*/ 11 w 21"/>
                <a:gd name="T3" fmla="*/ 26 h 34"/>
                <a:gd name="T4" fmla="*/ 7 w 21"/>
                <a:gd name="T5" fmla="*/ 21 h 34"/>
                <a:gd name="T6" fmla="*/ 6 w 21"/>
                <a:gd name="T7" fmla="*/ 21 h 34"/>
                <a:gd name="T8" fmla="*/ 6 w 21"/>
                <a:gd name="T9" fmla="*/ 34 h 34"/>
                <a:gd name="T10" fmla="*/ 0 w 21"/>
                <a:gd name="T11" fmla="*/ 34 h 34"/>
                <a:gd name="T12" fmla="*/ 0 w 21"/>
                <a:gd name="T13" fmla="*/ 0 h 34"/>
                <a:gd name="T14" fmla="*/ 9 w 21"/>
                <a:gd name="T15" fmla="*/ 0 h 34"/>
                <a:gd name="T16" fmla="*/ 19 w 21"/>
                <a:gd name="T17" fmla="*/ 9 h 34"/>
                <a:gd name="T18" fmla="*/ 13 w 21"/>
                <a:gd name="T19" fmla="*/ 18 h 34"/>
                <a:gd name="T20" fmla="*/ 13 w 21"/>
                <a:gd name="T21" fmla="*/ 19 h 34"/>
                <a:gd name="T22" fmla="*/ 18 w 21"/>
                <a:gd name="T23" fmla="*/ 25 h 34"/>
                <a:gd name="T24" fmla="*/ 21 w 21"/>
                <a:gd name="T25" fmla="*/ 34 h 34"/>
                <a:gd name="T26" fmla="*/ 13 w 21"/>
                <a:gd name="T27" fmla="*/ 34 h 34"/>
                <a:gd name="T28" fmla="*/ 6 w 21"/>
                <a:gd name="T29" fmla="*/ 6 h 34"/>
                <a:gd name="T30" fmla="*/ 6 w 21"/>
                <a:gd name="T31" fmla="*/ 16 h 34"/>
                <a:gd name="T32" fmla="*/ 8 w 21"/>
                <a:gd name="T33" fmla="*/ 16 h 34"/>
                <a:gd name="T34" fmla="*/ 11 w 21"/>
                <a:gd name="T35" fmla="*/ 14 h 34"/>
                <a:gd name="T36" fmla="*/ 13 w 21"/>
                <a:gd name="T37" fmla="*/ 10 h 34"/>
                <a:gd name="T38" fmla="*/ 11 w 21"/>
                <a:gd name="T39" fmla="*/ 7 h 34"/>
                <a:gd name="T40" fmla="*/ 8 w 21"/>
                <a:gd name="T41" fmla="*/ 6 h 34"/>
                <a:gd name="T42" fmla="*/ 6 w 21"/>
                <a:gd name="T4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4">
                  <a:moveTo>
                    <a:pt x="13" y="34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3"/>
                    <a:pt x="9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9" y="3"/>
                    <a:pt x="19" y="9"/>
                  </a:cubicBezTo>
                  <a:cubicBezTo>
                    <a:pt x="19" y="14"/>
                    <a:pt x="17" y="17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9"/>
                    <a:pt x="16" y="21"/>
                    <a:pt x="18" y="25"/>
                  </a:cubicBezTo>
                  <a:cubicBezTo>
                    <a:pt x="21" y="34"/>
                    <a:pt x="21" y="34"/>
                    <a:pt x="21" y="34"/>
                  </a:cubicBezTo>
                  <a:lnTo>
                    <a:pt x="13" y="34"/>
                  </a:lnTo>
                  <a:close/>
                  <a:moveTo>
                    <a:pt x="6" y="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1" y="6"/>
                    <a:pt x="10" y="6"/>
                    <a:pt x="8" y="6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4" name="Freeform 1974"/>
            <p:cNvSpPr>
              <a:spLocks/>
            </p:cNvSpPr>
            <p:nvPr/>
          </p:nvSpPr>
          <p:spPr bwMode="auto">
            <a:xfrm>
              <a:off x="11914188" y="1222375"/>
              <a:ext cx="73025" cy="152400"/>
            </a:xfrm>
            <a:custGeom>
              <a:avLst/>
              <a:gdLst>
                <a:gd name="T0" fmla="*/ 15 w 46"/>
                <a:gd name="T1" fmla="*/ 96 h 96"/>
                <a:gd name="T2" fmla="*/ 0 w 46"/>
                <a:gd name="T3" fmla="*/ 96 h 96"/>
                <a:gd name="T4" fmla="*/ 32 w 46"/>
                <a:gd name="T5" fmla="*/ 0 h 96"/>
                <a:gd name="T6" fmla="*/ 46 w 46"/>
                <a:gd name="T7" fmla="*/ 0 h 96"/>
                <a:gd name="T8" fmla="*/ 15 w 4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6">
                  <a:moveTo>
                    <a:pt x="15" y="96"/>
                  </a:moveTo>
                  <a:lnTo>
                    <a:pt x="0" y="96"/>
                  </a:lnTo>
                  <a:lnTo>
                    <a:pt x="32" y="0"/>
                  </a:lnTo>
                  <a:lnTo>
                    <a:pt x="46" y="0"/>
                  </a:lnTo>
                  <a:lnTo>
                    <a:pt x="1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5" name="Freeform 1975"/>
            <p:cNvSpPr>
              <a:spLocks noEditPoints="1"/>
            </p:cNvSpPr>
            <p:nvPr/>
          </p:nvSpPr>
          <p:spPr bwMode="auto">
            <a:xfrm>
              <a:off x="11995150" y="1222375"/>
              <a:ext cx="76200" cy="128587"/>
            </a:xfrm>
            <a:custGeom>
              <a:avLst/>
              <a:gdLst>
                <a:gd name="T0" fmla="*/ 7 w 20"/>
                <a:gd name="T1" fmla="*/ 23 h 34"/>
                <a:gd name="T2" fmla="*/ 7 w 20"/>
                <a:gd name="T3" fmla="*/ 34 h 34"/>
                <a:gd name="T4" fmla="*/ 0 w 20"/>
                <a:gd name="T5" fmla="*/ 34 h 34"/>
                <a:gd name="T6" fmla="*/ 0 w 20"/>
                <a:gd name="T7" fmla="*/ 0 h 34"/>
                <a:gd name="T8" fmla="*/ 10 w 20"/>
                <a:gd name="T9" fmla="*/ 0 h 34"/>
                <a:gd name="T10" fmla="*/ 17 w 20"/>
                <a:gd name="T11" fmla="*/ 3 h 34"/>
                <a:gd name="T12" fmla="*/ 20 w 20"/>
                <a:gd name="T13" fmla="*/ 11 h 34"/>
                <a:gd name="T14" fmla="*/ 17 w 20"/>
                <a:gd name="T15" fmla="*/ 19 h 34"/>
                <a:gd name="T16" fmla="*/ 9 w 20"/>
                <a:gd name="T17" fmla="*/ 23 h 34"/>
                <a:gd name="T18" fmla="*/ 7 w 20"/>
                <a:gd name="T19" fmla="*/ 23 h 34"/>
                <a:gd name="T20" fmla="*/ 7 w 20"/>
                <a:gd name="T21" fmla="*/ 6 h 34"/>
                <a:gd name="T22" fmla="*/ 7 w 20"/>
                <a:gd name="T23" fmla="*/ 17 h 34"/>
                <a:gd name="T24" fmla="*/ 9 w 20"/>
                <a:gd name="T25" fmla="*/ 17 h 34"/>
                <a:gd name="T26" fmla="*/ 13 w 20"/>
                <a:gd name="T27" fmla="*/ 11 h 34"/>
                <a:gd name="T28" fmla="*/ 12 w 20"/>
                <a:gd name="T29" fmla="*/ 7 h 34"/>
                <a:gd name="T30" fmla="*/ 9 w 20"/>
                <a:gd name="T31" fmla="*/ 6 h 34"/>
                <a:gd name="T32" fmla="*/ 7 w 20"/>
                <a:gd name="T3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4">
                  <a:moveTo>
                    <a:pt x="7" y="2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8"/>
                    <a:pt x="20" y="11"/>
                  </a:cubicBezTo>
                  <a:cubicBezTo>
                    <a:pt x="20" y="14"/>
                    <a:pt x="19" y="17"/>
                    <a:pt x="17" y="19"/>
                  </a:cubicBezTo>
                  <a:cubicBezTo>
                    <a:pt x="15" y="21"/>
                    <a:pt x="12" y="23"/>
                    <a:pt x="9" y="23"/>
                  </a:cubicBezTo>
                  <a:lnTo>
                    <a:pt x="7" y="23"/>
                  </a:lnTo>
                  <a:close/>
                  <a:moveTo>
                    <a:pt x="7" y="6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2" y="17"/>
                    <a:pt x="13" y="15"/>
                    <a:pt x="13" y="11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1" y="6"/>
                    <a:pt x="10" y="6"/>
                    <a:pt x="9" y="6"/>
                  </a:cubicBezTo>
                  <a:lnTo>
                    <a:pt x="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6" name="Freeform 1976"/>
            <p:cNvSpPr>
              <a:spLocks/>
            </p:cNvSpPr>
            <p:nvPr/>
          </p:nvSpPr>
          <p:spPr bwMode="auto">
            <a:xfrm>
              <a:off x="12085638" y="1222375"/>
              <a:ext cx="60325" cy="128587"/>
            </a:xfrm>
            <a:custGeom>
              <a:avLst/>
              <a:gdLst>
                <a:gd name="T0" fmla="*/ 0 w 38"/>
                <a:gd name="T1" fmla="*/ 81 h 81"/>
                <a:gd name="T2" fmla="*/ 0 w 38"/>
                <a:gd name="T3" fmla="*/ 0 h 81"/>
                <a:gd name="T4" fmla="*/ 36 w 38"/>
                <a:gd name="T5" fmla="*/ 0 h 81"/>
                <a:gd name="T6" fmla="*/ 36 w 38"/>
                <a:gd name="T7" fmla="*/ 14 h 81"/>
                <a:gd name="T8" fmla="*/ 15 w 38"/>
                <a:gd name="T9" fmla="*/ 14 h 81"/>
                <a:gd name="T10" fmla="*/ 15 w 38"/>
                <a:gd name="T11" fmla="*/ 33 h 81"/>
                <a:gd name="T12" fmla="*/ 36 w 38"/>
                <a:gd name="T13" fmla="*/ 33 h 81"/>
                <a:gd name="T14" fmla="*/ 36 w 38"/>
                <a:gd name="T15" fmla="*/ 48 h 81"/>
                <a:gd name="T16" fmla="*/ 15 w 38"/>
                <a:gd name="T17" fmla="*/ 48 h 81"/>
                <a:gd name="T18" fmla="*/ 15 w 38"/>
                <a:gd name="T19" fmla="*/ 67 h 81"/>
                <a:gd name="T20" fmla="*/ 38 w 38"/>
                <a:gd name="T21" fmla="*/ 67 h 81"/>
                <a:gd name="T22" fmla="*/ 38 w 38"/>
                <a:gd name="T23" fmla="*/ 81 h 81"/>
                <a:gd name="T24" fmla="*/ 0 w 38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1">
                  <a:moveTo>
                    <a:pt x="0" y="81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14"/>
                  </a:lnTo>
                  <a:lnTo>
                    <a:pt x="15" y="14"/>
                  </a:lnTo>
                  <a:lnTo>
                    <a:pt x="15" y="33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15" y="48"/>
                  </a:lnTo>
                  <a:lnTo>
                    <a:pt x="15" y="67"/>
                  </a:lnTo>
                  <a:lnTo>
                    <a:pt x="38" y="67"/>
                  </a:lnTo>
                  <a:lnTo>
                    <a:pt x="38" y="81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7" name="Freeform 1977"/>
            <p:cNvSpPr>
              <a:spLocks noEditPoints="1"/>
            </p:cNvSpPr>
            <p:nvPr/>
          </p:nvSpPr>
          <p:spPr bwMode="auto">
            <a:xfrm>
              <a:off x="12161838" y="1222375"/>
              <a:ext cx="79375" cy="128587"/>
            </a:xfrm>
            <a:custGeom>
              <a:avLst/>
              <a:gdLst>
                <a:gd name="T0" fmla="*/ 14 w 21"/>
                <a:gd name="T1" fmla="*/ 34 h 34"/>
                <a:gd name="T2" fmla="*/ 11 w 21"/>
                <a:gd name="T3" fmla="*/ 26 h 34"/>
                <a:gd name="T4" fmla="*/ 7 w 21"/>
                <a:gd name="T5" fmla="*/ 21 h 34"/>
                <a:gd name="T6" fmla="*/ 6 w 21"/>
                <a:gd name="T7" fmla="*/ 21 h 34"/>
                <a:gd name="T8" fmla="*/ 6 w 21"/>
                <a:gd name="T9" fmla="*/ 34 h 34"/>
                <a:gd name="T10" fmla="*/ 0 w 21"/>
                <a:gd name="T11" fmla="*/ 34 h 34"/>
                <a:gd name="T12" fmla="*/ 0 w 21"/>
                <a:gd name="T13" fmla="*/ 0 h 34"/>
                <a:gd name="T14" fmla="*/ 9 w 21"/>
                <a:gd name="T15" fmla="*/ 0 h 34"/>
                <a:gd name="T16" fmla="*/ 19 w 21"/>
                <a:gd name="T17" fmla="*/ 9 h 34"/>
                <a:gd name="T18" fmla="*/ 13 w 21"/>
                <a:gd name="T19" fmla="*/ 18 h 34"/>
                <a:gd name="T20" fmla="*/ 13 w 21"/>
                <a:gd name="T21" fmla="*/ 19 h 34"/>
                <a:gd name="T22" fmla="*/ 18 w 21"/>
                <a:gd name="T23" fmla="*/ 25 h 34"/>
                <a:gd name="T24" fmla="*/ 21 w 21"/>
                <a:gd name="T25" fmla="*/ 34 h 34"/>
                <a:gd name="T26" fmla="*/ 14 w 21"/>
                <a:gd name="T27" fmla="*/ 34 h 34"/>
                <a:gd name="T28" fmla="*/ 6 w 21"/>
                <a:gd name="T29" fmla="*/ 6 h 34"/>
                <a:gd name="T30" fmla="*/ 6 w 21"/>
                <a:gd name="T31" fmla="*/ 16 h 34"/>
                <a:gd name="T32" fmla="*/ 8 w 21"/>
                <a:gd name="T33" fmla="*/ 16 h 34"/>
                <a:gd name="T34" fmla="*/ 12 w 21"/>
                <a:gd name="T35" fmla="*/ 14 h 34"/>
                <a:gd name="T36" fmla="*/ 13 w 21"/>
                <a:gd name="T37" fmla="*/ 10 h 34"/>
                <a:gd name="T38" fmla="*/ 12 w 21"/>
                <a:gd name="T39" fmla="*/ 7 h 34"/>
                <a:gd name="T40" fmla="*/ 8 w 21"/>
                <a:gd name="T41" fmla="*/ 6 h 34"/>
                <a:gd name="T42" fmla="*/ 6 w 21"/>
                <a:gd name="T4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4">
                  <a:moveTo>
                    <a:pt x="14" y="34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3"/>
                    <a:pt x="9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9" y="3"/>
                    <a:pt x="19" y="9"/>
                  </a:cubicBezTo>
                  <a:cubicBezTo>
                    <a:pt x="19" y="14"/>
                    <a:pt x="17" y="17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9"/>
                    <a:pt x="17" y="21"/>
                    <a:pt x="18" y="25"/>
                  </a:cubicBezTo>
                  <a:cubicBezTo>
                    <a:pt x="21" y="34"/>
                    <a:pt x="21" y="34"/>
                    <a:pt x="21" y="34"/>
                  </a:cubicBezTo>
                  <a:lnTo>
                    <a:pt x="14" y="34"/>
                  </a:lnTo>
                  <a:close/>
                  <a:moveTo>
                    <a:pt x="6" y="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1" y="6"/>
                    <a:pt x="10" y="6"/>
                    <a:pt x="8" y="6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8" name="Freeform 1978"/>
            <p:cNvSpPr>
              <a:spLocks/>
            </p:cNvSpPr>
            <p:nvPr/>
          </p:nvSpPr>
          <p:spPr bwMode="auto">
            <a:xfrm>
              <a:off x="12249150" y="1222375"/>
              <a:ext cx="68263" cy="133350"/>
            </a:xfrm>
            <a:custGeom>
              <a:avLst/>
              <a:gdLst>
                <a:gd name="T0" fmla="*/ 0 w 18"/>
                <a:gd name="T1" fmla="*/ 33 h 35"/>
                <a:gd name="T2" fmla="*/ 0 w 18"/>
                <a:gd name="T3" fmla="*/ 26 h 35"/>
                <a:gd name="T4" fmla="*/ 7 w 18"/>
                <a:gd name="T5" fmla="*/ 29 h 35"/>
                <a:gd name="T6" fmla="*/ 10 w 18"/>
                <a:gd name="T7" fmla="*/ 28 h 35"/>
                <a:gd name="T8" fmla="*/ 11 w 18"/>
                <a:gd name="T9" fmla="*/ 25 h 35"/>
                <a:gd name="T10" fmla="*/ 10 w 18"/>
                <a:gd name="T11" fmla="*/ 22 h 35"/>
                <a:gd name="T12" fmla="*/ 7 w 18"/>
                <a:gd name="T13" fmla="*/ 20 h 35"/>
                <a:gd name="T14" fmla="*/ 0 w 18"/>
                <a:gd name="T15" fmla="*/ 10 h 35"/>
                <a:gd name="T16" fmla="*/ 3 w 18"/>
                <a:gd name="T17" fmla="*/ 3 h 35"/>
                <a:gd name="T18" fmla="*/ 10 w 18"/>
                <a:gd name="T19" fmla="*/ 0 h 35"/>
                <a:gd name="T20" fmla="*/ 16 w 18"/>
                <a:gd name="T21" fmla="*/ 1 h 35"/>
                <a:gd name="T22" fmla="*/ 16 w 18"/>
                <a:gd name="T23" fmla="*/ 7 h 35"/>
                <a:gd name="T24" fmla="*/ 11 w 18"/>
                <a:gd name="T25" fmla="*/ 5 h 35"/>
                <a:gd name="T26" fmla="*/ 8 w 18"/>
                <a:gd name="T27" fmla="*/ 7 h 35"/>
                <a:gd name="T28" fmla="*/ 7 w 18"/>
                <a:gd name="T29" fmla="*/ 9 h 35"/>
                <a:gd name="T30" fmla="*/ 11 w 18"/>
                <a:gd name="T31" fmla="*/ 15 h 35"/>
                <a:gd name="T32" fmla="*/ 16 w 18"/>
                <a:gd name="T33" fmla="*/ 19 h 35"/>
                <a:gd name="T34" fmla="*/ 18 w 18"/>
                <a:gd name="T35" fmla="*/ 25 h 35"/>
                <a:gd name="T36" fmla="*/ 15 w 18"/>
                <a:gd name="T37" fmla="*/ 32 h 35"/>
                <a:gd name="T38" fmla="*/ 8 w 18"/>
                <a:gd name="T39" fmla="*/ 35 h 35"/>
                <a:gd name="T40" fmla="*/ 4 w 18"/>
                <a:gd name="T41" fmla="*/ 34 h 35"/>
                <a:gd name="T42" fmla="*/ 0 w 18"/>
                <a:gd name="T4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35">
                  <a:moveTo>
                    <a:pt x="0" y="33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" y="28"/>
                    <a:pt x="5" y="29"/>
                    <a:pt x="7" y="29"/>
                  </a:cubicBezTo>
                  <a:cubicBezTo>
                    <a:pt x="9" y="29"/>
                    <a:pt x="9" y="29"/>
                    <a:pt x="10" y="28"/>
                  </a:cubicBezTo>
                  <a:cubicBezTo>
                    <a:pt x="11" y="27"/>
                    <a:pt x="11" y="26"/>
                    <a:pt x="11" y="25"/>
                  </a:cubicBezTo>
                  <a:cubicBezTo>
                    <a:pt x="11" y="24"/>
                    <a:pt x="11" y="23"/>
                    <a:pt x="10" y="22"/>
                  </a:cubicBezTo>
                  <a:cubicBezTo>
                    <a:pt x="9" y="22"/>
                    <a:pt x="8" y="21"/>
                    <a:pt x="7" y="20"/>
                  </a:cubicBezTo>
                  <a:cubicBezTo>
                    <a:pt x="2" y="17"/>
                    <a:pt x="0" y="14"/>
                    <a:pt x="0" y="10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8" y="13"/>
                    <a:pt x="11" y="15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21"/>
                    <a:pt x="18" y="23"/>
                    <a:pt x="18" y="25"/>
                  </a:cubicBezTo>
                  <a:cubicBezTo>
                    <a:pt x="18" y="28"/>
                    <a:pt x="17" y="30"/>
                    <a:pt x="15" y="32"/>
                  </a:cubicBezTo>
                  <a:cubicBezTo>
                    <a:pt x="13" y="34"/>
                    <a:pt x="11" y="35"/>
                    <a:pt x="8" y="35"/>
                  </a:cubicBezTo>
                  <a:cubicBezTo>
                    <a:pt x="6" y="35"/>
                    <a:pt x="5" y="34"/>
                    <a:pt x="4" y="34"/>
                  </a:cubicBezTo>
                  <a:cubicBezTo>
                    <a:pt x="2" y="34"/>
                    <a:pt x="1" y="3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69" name="Freeform 1979"/>
            <p:cNvSpPr>
              <a:spLocks noEditPoints="1"/>
            </p:cNvSpPr>
            <p:nvPr/>
          </p:nvSpPr>
          <p:spPr bwMode="auto">
            <a:xfrm>
              <a:off x="12328525" y="1222375"/>
              <a:ext cx="92075" cy="133350"/>
            </a:xfrm>
            <a:custGeom>
              <a:avLst/>
              <a:gdLst>
                <a:gd name="T0" fmla="*/ 12 w 24"/>
                <a:gd name="T1" fmla="*/ 35 h 35"/>
                <a:gd name="T2" fmla="*/ 3 w 24"/>
                <a:gd name="T3" fmla="*/ 30 h 35"/>
                <a:gd name="T4" fmla="*/ 0 w 24"/>
                <a:gd name="T5" fmla="*/ 18 h 35"/>
                <a:gd name="T6" fmla="*/ 3 w 24"/>
                <a:gd name="T7" fmla="*/ 5 h 35"/>
                <a:gd name="T8" fmla="*/ 12 w 24"/>
                <a:gd name="T9" fmla="*/ 0 h 35"/>
                <a:gd name="T10" fmla="*/ 21 w 24"/>
                <a:gd name="T11" fmla="*/ 4 h 35"/>
                <a:gd name="T12" fmla="*/ 24 w 24"/>
                <a:gd name="T13" fmla="*/ 17 h 35"/>
                <a:gd name="T14" fmla="*/ 21 w 24"/>
                <a:gd name="T15" fmla="*/ 30 h 35"/>
                <a:gd name="T16" fmla="*/ 12 w 24"/>
                <a:gd name="T17" fmla="*/ 35 h 35"/>
                <a:gd name="T18" fmla="*/ 12 w 24"/>
                <a:gd name="T19" fmla="*/ 5 h 35"/>
                <a:gd name="T20" fmla="*/ 7 w 24"/>
                <a:gd name="T21" fmla="*/ 17 h 35"/>
                <a:gd name="T22" fmla="*/ 12 w 24"/>
                <a:gd name="T23" fmla="*/ 29 h 35"/>
                <a:gd name="T24" fmla="*/ 16 w 24"/>
                <a:gd name="T25" fmla="*/ 26 h 35"/>
                <a:gd name="T26" fmla="*/ 17 w 24"/>
                <a:gd name="T27" fmla="*/ 17 h 35"/>
                <a:gd name="T28" fmla="*/ 12 w 24"/>
                <a:gd name="T2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5">
                  <a:moveTo>
                    <a:pt x="12" y="35"/>
                  </a:moveTo>
                  <a:cubicBezTo>
                    <a:pt x="8" y="35"/>
                    <a:pt x="5" y="33"/>
                    <a:pt x="3" y="30"/>
                  </a:cubicBezTo>
                  <a:cubicBezTo>
                    <a:pt x="1" y="27"/>
                    <a:pt x="0" y="23"/>
                    <a:pt x="0" y="18"/>
                  </a:cubicBezTo>
                  <a:cubicBezTo>
                    <a:pt x="0" y="12"/>
                    <a:pt x="1" y="8"/>
                    <a:pt x="3" y="5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7"/>
                    <a:pt x="24" y="11"/>
                    <a:pt x="24" y="17"/>
                  </a:cubicBezTo>
                  <a:cubicBezTo>
                    <a:pt x="24" y="23"/>
                    <a:pt x="23" y="27"/>
                    <a:pt x="21" y="30"/>
                  </a:cubicBezTo>
                  <a:cubicBezTo>
                    <a:pt x="19" y="33"/>
                    <a:pt x="16" y="35"/>
                    <a:pt x="12" y="35"/>
                  </a:cubicBezTo>
                  <a:close/>
                  <a:moveTo>
                    <a:pt x="12" y="5"/>
                  </a:moveTo>
                  <a:cubicBezTo>
                    <a:pt x="8" y="5"/>
                    <a:pt x="7" y="9"/>
                    <a:pt x="7" y="17"/>
                  </a:cubicBezTo>
                  <a:cubicBezTo>
                    <a:pt x="7" y="25"/>
                    <a:pt x="8" y="29"/>
                    <a:pt x="12" y="29"/>
                  </a:cubicBezTo>
                  <a:cubicBezTo>
                    <a:pt x="14" y="29"/>
                    <a:pt x="15" y="28"/>
                    <a:pt x="16" y="26"/>
                  </a:cubicBezTo>
                  <a:cubicBezTo>
                    <a:pt x="17" y="24"/>
                    <a:pt x="17" y="21"/>
                    <a:pt x="17" y="17"/>
                  </a:cubicBezTo>
                  <a:cubicBezTo>
                    <a:pt x="17" y="9"/>
                    <a:pt x="15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0" name="Freeform 1980"/>
            <p:cNvSpPr>
              <a:spLocks/>
            </p:cNvSpPr>
            <p:nvPr/>
          </p:nvSpPr>
          <p:spPr bwMode="auto">
            <a:xfrm>
              <a:off x="12434888" y="1222375"/>
              <a:ext cx="84138" cy="128587"/>
            </a:xfrm>
            <a:custGeom>
              <a:avLst/>
              <a:gdLst>
                <a:gd name="T0" fmla="*/ 15 w 22"/>
                <a:gd name="T1" fmla="*/ 34 h 34"/>
                <a:gd name="T2" fmla="*/ 7 w 22"/>
                <a:gd name="T3" fmla="*/ 15 h 34"/>
                <a:gd name="T4" fmla="*/ 6 w 22"/>
                <a:gd name="T5" fmla="*/ 11 h 34"/>
                <a:gd name="T6" fmla="*/ 6 w 22"/>
                <a:gd name="T7" fmla="*/ 10 h 34"/>
                <a:gd name="T8" fmla="*/ 6 w 22"/>
                <a:gd name="T9" fmla="*/ 10 h 34"/>
                <a:gd name="T10" fmla="*/ 6 w 22"/>
                <a:gd name="T11" fmla="*/ 17 h 34"/>
                <a:gd name="T12" fmla="*/ 6 w 22"/>
                <a:gd name="T13" fmla="*/ 34 h 34"/>
                <a:gd name="T14" fmla="*/ 0 w 22"/>
                <a:gd name="T15" fmla="*/ 34 h 34"/>
                <a:gd name="T16" fmla="*/ 0 w 22"/>
                <a:gd name="T17" fmla="*/ 0 h 34"/>
                <a:gd name="T18" fmla="*/ 8 w 22"/>
                <a:gd name="T19" fmla="*/ 0 h 34"/>
                <a:gd name="T20" fmla="*/ 15 w 22"/>
                <a:gd name="T21" fmla="*/ 20 h 34"/>
                <a:gd name="T22" fmla="*/ 17 w 22"/>
                <a:gd name="T23" fmla="*/ 25 h 34"/>
                <a:gd name="T24" fmla="*/ 17 w 22"/>
                <a:gd name="T25" fmla="*/ 25 h 34"/>
                <a:gd name="T26" fmla="*/ 17 w 22"/>
                <a:gd name="T27" fmla="*/ 19 h 34"/>
                <a:gd name="T28" fmla="*/ 17 w 22"/>
                <a:gd name="T29" fmla="*/ 0 h 34"/>
                <a:gd name="T30" fmla="*/ 22 w 22"/>
                <a:gd name="T31" fmla="*/ 0 h 34"/>
                <a:gd name="T32" fmla="*/ 22 w 22"/>
                <a:gd name="T33" fmla="*/ 34 h 34"/>
                <a:gd name="T34" fmla="*/ 15 w 22"/>
                <a:gd name="T3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4">
                  <a:moveTo>
                    <a:pt x="15" y="34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3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6" y="15"/>
                    <a:pt x="6" y="1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6" y="22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1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1" name="Rectangle 1981"/>
            <p:cNvSpPr>
              <a:spLocks noChangeArrowheads="1"/>
            </p:cNvSpPr>
            <p:nvPr/>
          </p:nvSpPr>
          <p:spPr bwMode="auto">
            <a:xfrm>
              <a:off x="11676063" y="1397000"/>
              <a:ext cx="33338" cy="184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2" name="Freeform 1982"/>
            <p:cNvSpPr>
              <a:spLocks/>
            </p:cNvSpPr>
            <p:nvPr/>
          </p:nvSpPr>
          <p:spPr bwMode="auto">
            <a:xfrm>
              <a:off x="11739563" y="1397000"/>
              <a:ext cx="119063" cy="184150"/>
            </a:xfrm>
            <a:custGeom>
              <a:avLst/>
              <a:gdLst>
                <a:gd name="T0" fmla="*/ 21 w 31"/>
                <a:gd name="T1" fmla="*/ 48 h 48"/>
                <a:gd name="T2" fmla="*/ 10 w 31"/>
                <a:gd name="T3" fmla="*/ 21 h 48"/>
                <a:gd name="T4" fmla="*/ 8 w 31"/>
                <a:gd name="T5" fmla="*/ 15 h 48"/>
                <a:gd name="T6" fmla="*/ 8 w 31"/>
                <a:gd name="T7" fmla="*/ 14 h 48"/>
                <a:gd name="T8" fmla="*/ 8 w 31"/>
                <a:gd name="T9" fmla="*/ 14 h 48"/>
                <a:gd name="T10" fmla="*/ 8 w 31"/>
                <a:gd name="T11" fmla="*/ 24 h 48"/>
                <a:gd name="T12" fmla="*/ 8 w 31"/>
                <a:gd name="T13" fmla="*/ 48 h 48"/>
                <a:gd name="T14" fmla="*/ 0 w 31"/>
                <a:gd name="T15" fmla="*/ 48 h 48"/>
                <a:gd name="T16" fmla="*/ 0 w 31"/>
                <a:gd name="T17" fmla="*/ 0 h 48"/>
                <a:gd name="T18" fmla="*/ 11 w 31"/>
                <a:gd name="T19" fmla="*/ 0 h 48"/>
                <a:gd name="T20" fmla="*/ 21 w 31"/>
                <a:gd name="T21" fmla="*/ 28 h 48"/>
                <a:gd name="T22" fmla="*/ 23 w 31"/>
                <a:gd name="T23" fmla="*/ 35 h 48"/>
                <a:gd name="T24" fmla="*/ 23 w 31"/>
                <a:gd name="T25" fmla="*/ 35 h 48"/>
                <a:gd name="T26" fmla="*/ 23 w 31"/>
                <a:gd name="T27" fmla="*/ 27 h 48"/>
                <a:gd name="T28" fmla="*/ 23 w 31"/>
                <a:gd name="T29" fmla="*/ 0 h 48"/>
                <a:gd name="T30" fmla="*/ 31 w 31"/>
                <a:gd name="T31" fmla="*/ 0 h 48"/>
                <a:gd name="T32" fmla="*/ 31 w 31"/>
                <a:gd name="T33" fmla="*/ 48 h 48"/>
                <a:gd name="T34" fmla="*/ 21 w 31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48">
                  <a:moveTo>
                    <a:pt x="21" y="48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9" y="18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8" y="21"/>
                    <a:pt x="8" y="2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9"/>
                    <a:pt x="22" y="31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8"/>
                    <a:pt x="31" y="48"/>
                    <a:pt x="31" y="48"/>
                  </a:cubicBezTo>
                  <a:lnTo>
                    <a:pt x="2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3" name="Freeform 1983"/>
            <p:cNvSpPr>
              <a:spLocks/>
            </p:cNvSpPr>
            <p:nvPr/>
          </p:nvSpPr>
          <p:spPr bwMode="auto">
            <a:xfrm>
              <a:off x="11941175" y="1397000"/>
              <a:ext cx="103188" cy="187325"/>
            </a:xfrm>
            <a:custGeom>
              <a:avLst/>
              <a:gdLst>
                <a:gd name="T0" fmla="*/ 27 w 27"/>
                <a:gd name="T1" fmla="*/ 47 h 49"/>
                <a:gd name="T2" fmla="*/ 18 w 27"/>
                <a:gd name="T3" fmla="*/ 49 h 49"/>
                <a:gd name="T4" fmla="*/ 5 w 27"/>
                <a:gd name="T5" fmla="*/ 43 h 49"/>
                <a:gd name="T6" fmla="*/ 0 w 27"/>
                <a:gd name="T7" fmla="*/ 25 h 49"/>
                <a:gd name="T8" fmla="*/ 5 w 27"/>
                <a:gd name="T9" fmla="*/ 6 h 49"/>
                <a:gd name="T10" fmla="*/ 19 w 27"/>
                <a:gd name="T11" fmla="*/ 0 h 49"/>
                <a:gd name="T12" fmla="*/ 27 w 27"/>
                <a:gd name="T13" fmla="*/ 1 h 49"/>
                <a:gd name="T14" fmla="*/ 27 w 27"/>
                <a:gd name="T15" fmla="*/ 10 h 49"/>
                <a:gd name="T16" fmla="*/ 20 w 27"/>
                <a:gd name="T17" fmla="*/ 8 h 49"/>
                <a:gd name="T18" fmla="*/ 12 w 27"/>
                <a:gd name="T19" fmla="*/ 12 h 49"/>
                <a:gd name="T20" fmla="*/ 9 w 27"/>
                <a:gd name="T21" fmla="*/ 24 h 49"/>
                <a:gd name="T22" fmla="*/ 12 w 27"/>
                <a:gd name="T23" fmla="*/ 36 h 49"/>
                <a:gd name="T24" fmla="*/ 20 w 27"/>
                <a:gd name="T25" fmla="*/ 41 h 49"/>
                <a:gd name="T26" fmla="*/ 27 w 27"/>
                <a:gd name="T27" fmla="*/ 38 h 49"/>
                <a:gd name="T28" fmla="*/ 27 w 27"/>
                <a:gd name="T29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49">
                  <a:moveTo>
                    <a:pt x="27" y="47"/>
                  </a:moveTo>
                  <a:cubicBezTo>
                    <a:pt x="25" y="48"/>
                    <a:pt x="22" y="49"/>
                    <a:pt x="18" y="49"/>
                  </a:cubicBezTo>
                  <a:cubicBezTo>
                    <a:pt x="13" y="49"/>
                    <a:pt x="8" y="47"/>
                    <a:pt x="5" y="43"/>
                  </a:cubicBezTo>
                  <a:cubicBezTo>
                    <a:pt x="1" y="38"/>
                    <a:pt x="0" y="33"/>
                    <a:pt x="0" y="25"/>
                  </a:cubicBezTo>
                  <a:cubicBezTo>
                    <a:pt x="0" y="17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22" y="0"/>
                    <a:pt x="25" y="0"/>
                    <a:pt x="27" y="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8"/>
                    <a:pt x="23" y="8"/>
                    <a:pt x="20" y="8"/>
                  </a:cubicBezTo>
                  <a:cubicBezTo>
                    <a:pt x="17" y="8"/>
                    <a:pt x="14" y="9"/>
                    <a:pt x="12" y="12"/>
                  </a:cubicBezTo>
                  <a:cubicBezTo>
                    <a:pt x="10" y="15"/>
                    <a:pt x="9" y="19"/>
                    <a:pt x="9" y="24"/>
                  </a:cubicBezTo>
                  <a:cubicBezTo>
                    <a:pt x="9" y="30"/>
                    <a:pt x="10" y="34"/>
                    <a:pt x="12" y="36"/>
                  </a:cubicBezTo>
                  <a:cubicBezTo>
                    <a:pt x="14" y="39"/>
                    <a:pt x="16" y="41"/>
                    <a:pt x="20" y="41"/>
                  </a:cubicBezTo>
                  <a:cubicBezTo>
                    <a:pt x="22" y="41"/>
                    <a:pt x="25" y="40"/>
                    <a:pt x="27" y="38"/>
                  </a:cubicBezTo>
                  <a:lnTo>
                    <a:pt x="2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4" name="Freeform 1984"/>
            <p:cNvSpPr>
              <a:spLocks/>
            </p:cNvSpPr>
            <p:nvPr/>
          </p:nvSpPr>
          <p:spPr bwMode="auto">
            <a:xfrm>
              <a:off x="12071350" y="1397000"/>
              <a:ext cx="112713" cy="184150"/>
            </a:xfrm>
            <a:custGeom>
              <a:avLst/>
              <a:gdLst>
                <a:gd name="T0" fmla="*/ 50 w 71"/>
                <a:gd name="T1" fmla="*/ 116 h 116"/>
                <a:gd name="T2" fmla="*/ 50 w 71"/>
                <a:gd name="T3" fmla="*/ 67 h 116"/>
                <a:gd name="T4" fmla="*/ 21 w 71"/>
                <a:gd name="T5" fmla="*/ 67 h 116"/>
                <a:gd name="T6" fmla="*/ 21 w 71"/>
                <a:gd name="T7" fmla="*/ 116 h 116"/>
                <a:gd name="T8" fmla="*/ 0 w 71"/>
                <a:gd name="T9" fmla="*/ 116 h 116"/>
                <a:gd name="T10" fmla="*/ 0 w 71"/>
                <a:gd name="T11" fmla="*/ 0 h 116"/>
                <a:gd name="T12" fmla="*/ 21 w 71"/>
                <a:gd name="T13" fmla="*/ 0 h 116"/>
                <a:gd name="T14" fmla="*/ 21 w 71"/>
                <a:gd name="T15" fmla="*/ 48 h 116"/>
                <a:gd name="T16" fmla="*/ 50 w 71"/>
                <a:gd name="T17" fmla="*/ 48 h 116"/>
                <a:gd name="T18" fmla="*/ 50 w 71"/>
                <a:gd name="T19" fmla="*/ 0 h 116"/>
                <a:gd name="T20" fmla="*/ 71 w 71"/>
                <a:gd name="T21" fmla="*/ 0 h 116"/>
                <a:gd name="T22" fmla="*/ 71 w 71"/>
                <a:gd name="T23" fmla="*/ 116 h 116"/>
                <a:gd name="T24" fmla="*/ 50 w 71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6">
                  <a:moveTo>
                    <a:pt x="50" y="116"/>
                  </a:moveTo>
                  <a:lnTo>
                    <a:pt x="50" y="67"/>
                  </a:lnTo>
                  <a:lnTo>
                    <a:pt x="21" y="67"/>
                  </a:lnTo>
                  <a:lnTo>
                    <a:pt x="21" y="116"/>
                  </a:lnTo>
                  <a:lnTo>
                    <a:pt x="0" y="116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48"/>
                  </a:lnTo>
                  <a:lnTo>
                    <a:pt x="50" y="48"/>
                  </a:lnTo>
                  <a:lnTo>
                    <a:pt x="50" y="0"/>
                  </a:lnTo>
                  <a:lnTo>
                    <a:pt x="71" y="0"/>
                  </a:lnTo>
                  <a:lnTo>
                    <a:pt x="71" y="116"/>
                  </a:lnTo>
                  <a:lnTo>
                    <a:pt x="5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5" name="Rectangle 1985"/>
            <p:cNvSpPr>
              <a:spLocks noChangeArrowheads="1"/>
            </p:cNvSpPr>
            <p:nvPr/>
          </p:nvSpPr>
          <p:spPr bwMode="auto">
            <a:xfrm>
              <a:off x="12215813" y="1397000"/>
              <a:ext cx="36513" cy="184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6" name="Freeform 1986"/>
            <p:cNvSpPr>
              <a:spLocks/>
            </p:cNvSpPr>
            <p:nvPr/>
          </p:nvSpPr>
          <p:spPr bwMode="auto">
            <a:xfrm>
              <a:off x="12284075" y="1397000"/>
              <a:ext cx="112713" cy="184150"/>
            </a:xfrm>
            <a:custGeom>
              <a:avLst/>
              <a:gdLst>
                <a:gd name="T0" fmla="*/ 20 w 30"/>
                <a:gd name="T1" fmla="*/ 48 h 48"/>
                <a:gd name="T2" fmla="*/ 9 w 30"/>
                <a:gd name="T3" fmla="*/ 21 h 48"/>
                <a:gd name="T4" fmla="*/ 8 w 30"/>
                <a:gd name="T5" fmla="*/ 15 h 48"/>
                <a:gd name="T6" fmla="*/ 7 w 30"/>
                <a:gd name="T7" fmla="*/ 14 h 48"/>
                <a:gd name="T8" fmla="*/ 7 w 30"/>
                <a:gd name="T9" fmla="*/ 14 h 48"/>
                <a:gd name="T10" fmla="*/ 7 w 30"/>
                <a:gd name="T11" fmla="*/ 24 h 48"/>
                <a:gd name="T12" fmla="*/ 7 w 30"/>
                <a:gd name="T13" fmla="*/ 48 h 48"/>
                <a:gd name="T14" fmla="*/ 0 w 30"/>
                <a:gd name="T15" fmla="*/ 48 h 48"/>
                <a:gd name="T16" fmla="*/ 0 w 30"/>
                <a:gd name="T17" fmla="*/ 0 h 48"/>
                <a:gd name="T18" fmla="*/ 10 w 30"/>
                <a:gd name="T19" fmla="*/ 0 h 48"/>
                <a:gd name="T20" fmla="*/ 21 w 30"/>
                <a:gd name="T21" fmla="*/ 28 h 48"/>
                <a:gd name="T22" fmla="*/ 23 w 30"/>
                <a:gd name="T23" fmla="*/ 35 h 48"/>
                <a:gd name="T24" fmla="*/ 23 w 30"/>
                <a:gd name="T25" fmla="*/ 35 h 48"/>
                <a:gd name="T26" fmla="*/ 23 w 30"/>
                <a:gd name="T27" fmla="*/ 27 h 48"/>
                <a:gd name="T28" fmla="*/ 23 w 30"/>
                <a:gd name="T29" fmla="*/ 0 h 48"/>
                <a:gd name="T30" fmla="*/ 30 w 30"/>
                <a:gd name="T31" fmla="*/ 0 h 48"/>
                <a:gd name="T32" fmla="*/ 30 w 30"/>
                <a:gd name="T33" fmla="*/ 48 h 48"/>
                <a:gd name="T34" fmla="*/ 20 w 30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8">
                  <a:moveTo>
                    <a:pt x="20" y="48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8" y="18"/>
                    <a:pt x="8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8"/>
                    <a:pt x="7" y="21"/>
                    <a:pt x="7" y="24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2" y="31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8"/>
                    <a:pt x="30" y="48"/>
                    <a:pt x="30" y="48"/>
                  </a:cubicBezTo>
                  <a:lnTo>
                    <a:pt x="2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77" name="Freeform 1987"/>
            <p:cNvSpPr>
              <a:spLocks noEditPoints="1"/>
            </p:cNvSpPr>
            <p:nvPr/>
          </p:nvSpPr>
          <p:spPr bwMode="auto">
            <a:xfrm>
              <a:off x="12415838" y="1397000"/>
              <a:ext cx="138113" cy="184150"/>
            </a:xfrm>
            <a:custGeom>
              <a:avLst/>
              <a:gdLst>
                <a:gd name="T0" fmla="*/ 26 w 36"/>
                <a:gd name="T1" fmla="*/ 48 h 48"/>
                <a:gd name="T2" fmla="*/ 24 w 36"/>
                <a:gd name="T3" fmla="*/ 36 h 48"/>
                <a:gd name="T4" fmla="*/ 12 w 36"/>
                <a:gd name="T5" fmla="*/ 36 h 48"/>
                <a:gd name="T6" fmla="*/ 9 w 36"/>
                <a:gd name="T7" fmla="*/ 48 h 48"/>
                <a:gd name="T8" fmla="*/ 0 w 36"/>
                <a:gd name="T9" fmla="*/ 48 h 48"/>
                <a:gd name="T10" fmla="*/ 13 w 36"/>
                <a:gd name="T11" fmla="*/ 0 h 48"/>
                <a:gd name="T12" fmla="*/ 23 w 36"/>
                <a:gd name="T13" fmla="*/ 0 h 48"/>
                <a:gd name="T14" fmla="*/ 36 w 36"/>
                <a:gd name="T15" fmla="*/ 48 h 48"/>
                <a:gd name="T16" fmla="*/ 26 w 36"/>
                <a:gd name="T17" fmla="*/ 48 h 48"/>
                <a:gd name="T18" fmla="*/ 19 w 36"/>
                <a:gd name="T19" fmla="*/ 14 h 48"/>
                <a:gd name="T20" fmla="*/ 18 w 36"/>
                <a:gd name="T21" fmla="*/ 9 h 48"/>
                <a:gd name="T22" fmla="*/ 18 w 36"/>
                <a:gd name="T23" fmla="*/ 8 h 48"/>
                <a:gd name="T24" fmla="*/ 18 w 36"/>
                <a:gd name="T25" fmla="*/ 8 h 48"/>
                <a:gd name="T26" fmla="*/ 17 w 36"/>
                <a:gd name="T27" fmla="*/ 14 h 48"/>
                <a:gd name="T28" fmla="*/ 13 w 36"/>
                <a:gd name="T29" fmla="*/ 29 h 48"/>
                <a:gd name="T30" fmla="*/ 22 w 36"/>
                <a:gd name="T31" fmla="*/ 29 h 48"/>
                <a:gd name="T32" fmla="*/ 19 w 36"/>
                <a:gd name="T33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26" y="48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26" y="48"/>
                  </a:lnTo>
                  <a:close/>
                  <a:moveTo>
                    <a:pt x="19" y="14"/>
                  </a:moveTo>
                  <a:cubicBezTo>
                    <a:pt x="19" y="13"/>
                    <a:pt x="18" y="11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11"/>
                    <a:pt x="17" y="13"/>
                    <a:pt x="17" y="1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29"/>
                    <a:pt x="22" y="29"/>
                    <a:pt x="22" y="29"/>
                  </a:cubicBezTo>
                  <a:lnTo>
                    <a:pt x="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</p:grpSp>
      <p:cxnSp>
        <p:nvCxnSpPr>
          <p:cNvPr id="1878" name="Straight Connector 1877"/>
          <p:cNvCxnSpPr/>
          <p:nvPr/>
        </p:nvCxnSpPr>
        <p:spPr>
          <a:xfrm>
            <a:off x="533362" y="3497859"/>
            <a:ext cx="4942776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</a:ln>
          <a:effectLst/>
        </p:spPr>
      </p:cxnSp>
      <p:cxnSp>
        <p:nvCxnSpPr>
          <p:cNvPr id="1879" name="Straight Connector 1878"/>
          <p:cNvCxnSpPr/>
          <p:nvPr/>
        </p:nvCxnSpPr>
        <p:spPr>
          <a:xfrm>
            <a:off x="5727803" y="473895"/>
            <a:ext cx="0" cy="583522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</a:ln>
          <a:effectLst/>
        </p:spPr>
      </p:cxnSp>
      <p:grpSp>
        <p:nvGrpSpPr>
          <p:cNvPr id="1880" name="Group 1879"/>
          <p:cNvGrpSpPr/>
          <p:nvPr/>
        </p:nvGrpSpPr>
        <p:grpSpPr>
          <a:xfrm>
            <a:off x="5965445" y="934332"/>
            <a:ext cx="5953264" cy="2207377"/>
            <a:chOff x="15760700" y="566738"/>
            <a:chExt cx="8661401" cy="3211512"/>
          </a:xfrm>
        </p:grpSpPr>
        <p:grpSp>
          <p:nvGrpSpPr>
            <p:cNvPr id="1881" name="Group 1880"/>
            <p:cNvGrpSpPr/>
            <p:nvPr/>
          </p:nvGrpSpPr>
          <p:grpSpPr>
            <a:xfrm>
              <a:off x="21220113" y="566738"/>
              <a:ext cx="3201988" cy="3211512"/>
              <a:chOff x="21220113" y="566738"/>
              <a:chExt cx="3201988" cy="3211512"/>
            </a:xfrm>
          </p:grpSpPr>
          <p:sp>
            <p:nvSpPr>
              <p:cNvPr id="1975" name="Freeform 2153"/>
              <p:cNvSpPr>
                <a:spLocks noEditPoints="1"/>
              </p:cNvSpPr>
              <p:nvPr/>
            </p:nvSpPr>
            <p:spPr bwMode="auto">
              <a:xfrm>
                <a:off x="22744113" y="566738"/>
                <a:ext cx="153988" cy="550863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3 h 146"/>
                  <a:gd name="T10" fmla="*/ 27 w 41"/>
                  <a:gd name="T11" fmla="*/ 73 h 146"/>
                  <a:gd name="T12" fmla="*/ 23 w 41"/>
                  <a:gd name="T13" fmla="*/ 73 h 146"/>
                  <a:gd name="T14" fmla="*/ 17 w 41"/>
                  <a:gd name="T15" fmla="*/ 73 h 146"/>
                  <a:gd name="T16" fmla="*/ 13 w 41"/>
                  <a:gd name="T17" fmla="*/ 73 h 146"/>
                  <a:gd name="T18" fmla="*/ 7 w 41"/>
                  <a:gd name="T19" fmla="*/ 73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0 h 146"/>
                  <a:gd name="T58" fmla="*/ 27 w 41"/>
                  <a:gd name="T59" fmla="*/ 30 h 146"/>
                  <a:gd name="T60" fmla="*/ 23 w 41"/>
                  <a:gd name="T61" fmla="*/ 30 h 146"/>
                  <a:gd name="T62" fmla="*/ 17 w 41"/>
                  <a:gd name="T63" fmla="*/ 30 h 146"/>
                  <a:gd name="T64" fmla="*/ 13 w 41"/>
                  <a:gd name="T65" fmla="*/ 30 h 146"/>
                  <a:gd name="T66" fmla="*/ 7 w 41"/>
                  <a:gd name="T67" fmla="*/ 30 h 146"/>
                  <a:gd name="T68" fmla="*/ 33 w 41"/>
                  <a:gd name="T69" fmla="*/ 19 h 146"/>
                  <a:gd name="T70" fmla="*/ 27 w 41"/>
                  <a:gd name="T71" fmla="*/ 19 h 146"/>
                  <a:gd name="T72" fmla="*/ 23 w 41"/>
                  <a:gd name="T73" fmla="*/ 19 h 146"/>
                  <a:gd name="T74" fmla="*/ 17 w 41"/>
                  <a:gd name="T75" fmla="*/ 19 h 146"/>
                  <a:gd name="T76" fmla="*/ 13 w 41"/>
                  <a:gd name="T77" fmla="*/ 19 h 146"/>
                  <a:gd name="T78" fmla="*/ 7 w 41"/>
                  <a:gd name="T79" fmla="*/ 19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3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3" y="73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0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3" y="30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33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3" y="19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6" name="Freeform 2154"/>
              <p:cNvSpPr>
                <a:spLocks noEditPoints="1"/>
              </p:cNvSpPr>
              <p:nvPr/>
            </p:nvSpPr>
            <p:spPr bwMode="auto">
              <a:xfrm>
                <a:off x="22744113" y="3228975"/>
                <a:ext cx="153988" cy="549275"/>
              </a:xfrm>
              <a:custGeom>
                <a:avLst/>
                <a:gdLst>
                  <a:gd name="T0" fmla="*/ 32 w 41"/>
                  <a:gd name="T1" fmla="*/ 0 h 146"/>
                  <a:gd name="T2" fmla="*/ 0 w 41"/>
                  <a:gd name="T3" fmla="*/ 137 h 146"/>
                  <a:gd name="T4" fmla="*/ 41 w 41"/>
                  <a:gd name="T5" fmla="*/ 137 h 146"/>
                  <a:gd name="T6" fmla="*/ 28 w 41"/>
                  <a:gd name="T7" fmla="*/ 20 h 146"/>
                  <a:gd name="T8" fmla="*/ 8 w 41"/>
                  <a:gd name="T9" fmla="*/ 73 h 146"/>
                  <a:gd name="T10" fmla="*/ 13 w 41"/>
                  <a:gd name="T11" fmla="*/ 73 h 146"/>
                  <a:gd name="T12" fmla="*/ 18 w 41"/>
                  <a:gd name="T13" fmla="*/ 73 h 146"/>
                  <a:gd name="T14" fmla="*/ 24 w 41"/>
                  <a:gd name="T15" fmla="*/ 73 h 146"/>
                  <a:gd name="T16" fmla="*/ 28 w 41"/>
                  <a:gd name="T17" fmla="*/ 73 h 146"/>
                  <a:gd name="T18" fmla="*/ 33 w 41"/>
                  <a:gd name="T19" fmla="*/ 73 h 146"/>
                  <a:gd name="T20" fmla="*/ 8 w 41"/>
                  <a:gd name="T21" fmla="*/ 83 h 146"/>
                  <a:gd name="T22" fmla="*/ 13 w 41"/>
                  <a:gd name="T23" fmla="*/ 83 h 146"/>
                  <a:gd name="T24" fmla="*/ 18 w 41"/>
                  <a:gd name="T25" fmla="*/ 83 h 146"/>
                  <a:gd name="T26" fmla="*/ 24 w 41"/>
                  <a:gd name="T27" fmla="*/ 83 h 146"/>
                  <a:gd name="T28" fmla="*/ 28 w 41"/>
                  <a:gd name="T29" fmla="*/ 83 h 146"/>
                  <a:gd name="T30" fmla="*/ 33 w 41"/>
                  <a:gd name="T31" fmla="*/ 83 h 146"/>
                  <a:gd name="T32" fmla="*/ 8 w 41"/>
                  <a:gd name="T33" fmla="*/ 94 h 146"/>
                  <a:gd name="T34" fmla="*/ 13 w 41"/>
                  <a:gd name="T35" fmla="*/ 94 h 146"/>
                  <a:gd name="T36" fmla="*/ 18 w 41"/>
                  <a:gd name="T37" fmla="*/ 94 h 146"/>
                  <a:gd name="T38" fmla="*/ 24 w 41"/>
                  <a:gd name="T39" fmla="*/ 94 h 146"/>
                  <a:gd name="T40" fmla="*/ 28 w 41"/>
                  <a:gd name="T41" fmla="*/ 94 h 146"/>
                  <a:gd name="T42" fmla="*/ 33 w 41"/>
                  <a:gd name="T43" fmla="*/ 94 h 146"/>
                  <a:gd name="T44" fmla="*/ 8 w 41"/>
                  <a:gd name="T45" fmla="*/ 105 h 146"/>
                  <a:gd name="T46" fmla="*/ 13 w 41"/>
                  <a:gd name="T47" fmla="*/ 105 h 146"/>
                  <a:gd name="T48" fmla="*/ 18 w 41"/>
                  <a:gd name="T49" fmla="*/ 105 h 146"/>
                  <a:gd name="T50" fmla="*/ 24 w 41"/>
                  <a:gd name="T51" fmla="*/ 105 h 146"/>
                  <a:gd name="T52" fmla="*/ 28 w 41"/>
                  <a:gd name="T53" fmla="*/ 105 h 146"/>
                  <a:gd name="T54" fmla="*/ 33 w 41"/>
                  <a:gd name="T55" fmla="*/ 105 h 146"/>
                  <a:gd name="T56" fmla="*/ 8 w 41"/>
                  <a:gd name="T57" fmla="*/ 116 h 146"/>
                  <a:gd name="T58" fmla="*/ 13 w 41"/>
                  <a:gd name="T59" fmla="*/ 116 h 146"/>
                  <a:gd name="T60" fmla="*/ 18 w 41"/>
                  <a:gd name="T61" fmla="*/ 116 h 146"/>
                  <a:gd name="T62" fmla="*/ 24 w 41"/>
                  <a:gd name="T63" fmla="*/ 116 h 146"/>
                  <a:gd name="T64" fmla="*/ 28 w 41"/>
                  <a:gd name="T65" fmla="*/ 116 h 146"/>
                  <a:gd name="T66" fmla="*/ 33 w 41"/>
                  <a:gd name="T67" fmla="*/ 116 h 146"/>
                  <a:gd name="T68" fmla="*/ 8 w 41"/>
                  <a:gd name="T69" fmla="*/ 127 h 146"/>
                  <a:gd name="T70" fmla="*/ 13 w 41"/>
                  <a:gd name="T71" fmla="*/ 127 h 146"/>
                  <a:gd name="T72" fmla="*/ 18 w 41"/>
                  <a:gd name="T73" fmla="*/ 127 h 146"/>
                  <a:gd name="T74" fmla="*/ 24 w 41"/>
                  <a:gd name="T75" fmla="*/ 127 h 146"/>
                  <a:gd name="T76" fmla="*/ 28 w 41"/>
                  <a:gd name="T77" fmla="*/ 127 h 146"/>
                  <a:gd name="T78" fmla="*/ 33 w 41"/>
                  <a:gd name="T79" fmla="*/ 127 h 146"/>
                  <a:gd name="T80" fmla="*/ 8 w 41"/>
                  <a:gd name="T81" fmla="*/ 137 h 146"/>
                  <a:gd name="T82" fmla="*/ 13 w 41"/>
                  <a:gd name="T83" fmla="*/ 137 h 146"/>
                  <a:gd name="T84" fmla="*/ 18 w 41"/>
                  <a:gd name="T85" fmla="*/ 137 h 146"/>
                  <a:gd name="T86" fmla="*/ 24 w 41"/>
                  <a:gd name="T87" fmla="*/ 137 h 146"/>
                  <a:gd name="T88" fmla="*/ 28 w 41"/>
                  <a:gd name="T89" fmla="*/ 137 h 146"/>
                  <a:gd name="T90" fmla="*/ 33 w 41"/>
                  <a:gd name="T91" fmla="*/ 13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41" y="137"/>
                    </a:move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lose/>
                    <a:moveTo>
                      <a:pt x="13" y="20"/>
                    </a:moveTo>
                    <a:cubicBezTo>
                      <a:pt x="13" y="16"/>
                      <a:pt x="16" y="12"/>
                      <a:pt x="20" y="12"/>
                    </a:cubicBezTo>
                    <a:cubicBezTo>
                      <a:pt x="25" y="12"/>
                      <a:pt x="28" y="16"/>
                      <a:pt x="28" y="20"/>
                    </a:cubicBezTo>
                    <a:cubicBezTo>
                      <a:pt x="28" y="24"/>
                      <a:pt x="25" y="27"/>
                      <a:pt x="20" y="27"/>
                    </a:cubicBezTo>
                    <a:cubicBezTo>
                      <a:pt x="16" y="27"/>
                      <a:pt x="13" y="24"/>
                      <a:pt x="13" y="20"/>
                    </a:cubicBezTo>
                    <a:close/>
                    <a:moveTo>
                      <a:pt x="8" y="73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3"/>
                      <a:pt x="8" y="73"/>
                      <a:pt x="8" y="73"/>
                    </a:cubicBezTo>
                    <a:close/>
                    <a:moveTo>
                      <a:pt x="18" y="73"/>
                    </a:moveTo>
                    <a:cubicBezTo>
                      <a:pt x="18" y="67"/>
                      <a:pt x="18" y="67"/>
                      <a:pt x="18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18" y="73"/>
                      <a:pt x="18" y="73"/>
                      <a:pt x="18" y="73"/>
                    </a:cubicBezTo>
                    <a:close/>
                    <a:moveTo>
                      <a:pt x="28" y="73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28" y="73"/>
                      <a:pt x="28" y="73"/>
                      <a:pt x="28" y="73"/>
                    </a:cubicBezTo>
                    <a:close/>
                    <a:moveTo>
                      <a:pt x="8" y="83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8" y="83"/>
                      <a:pt x="8" y="83"/>
                    </a:cubicBezTo>
                    <a:close/>
                    <a:moveTo>
                      <a:pt x="18" y="83"/>
                    </a:moveTo>
                    <a:cubicBezTo>
                      <a:pt x="18" y="77"/>
                      <a:pt x="18" y="77"/>
                      <a:pt x="18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lose/>
                    <a:moveTo>
                      <a:pt x="28" y="83"/>
                    </a:moveTo>
                    <a:cubicBezTo>
                      <a:pt x="28" y="77"/>
                      <a:pt x="28" y="77"/>
                      <a:pt x="28" y="77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lose/>
                    <a:moveTo>
                      <a:pt x="8" y="94"/>
                    </a:moveTo>
                    <a:cubicBezTo>
                      <a:pt x="8" y="88"/>
                      <a:pt x="8" y="88"/>
                      <a:pt x="8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8" y="94"/>
                      <a:pt x="8" y="94"/>
                      <a:pt x="8" y="94"/>
                    </a:cubicBezTo>
                    <a:cubicBezTo>
                      <a:pt x="8" y="94"/>
                      <a:pt x="8" y="94"/>
                      <a:pt x="8" y="94"/>
                    </a:cubicBezTo>
                    <a:close/>
                    <a:moveTo>
                      <a:pt x="18" y="94"/>
                    </a:moveTo>
                    <a:cubicBezTo>
                      <a:pt x="18" y="88"/>
                      <a:pt x="18" y="88"/>
                      <a:pt x="18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lose/>
                    <a:moveTo>
                      <a:pt x="28" y="94"/>
                    </a:moveTo>
                    <a:cubicBezTo>
                      <a:pt x="28" y="88"/>
                      <a:pt x="28" y="88"/>
                      <a:pt x="28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lose/>
                    <a:moveTo>
                      <a:pt x="8" y="105"/>
                    </a:moveTo>
                    <a:cubicBezTo>
                      <a:pt x="8" y="99"/>
                      <a:pt x="8" y="99"/>
                      <a:pt x="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8" y="105"/>
                      <a:pt x="8" y="105"/>
                      <a:pt x="8" y="105"/>
                    </a:cubicBezTo>
                    <a:close/>
                    <a:moveTo>
                      <a:pt x="18" y="105"/>
                    </a:moveTo>
                    <a:cubicBezTo>
                      <a:pt x="18" y="99"/>
                      <a:pt x="18" y="99"/>
                      <a:pt x="18" y="99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lose/>
                    <a:moveTo>
                      <a:pt x="28" y="105"/>
                    </a:moveTo>
                    <a:cubicBezTo>
                      <a:pt x="28" y="99"/>
                      <a:pt x="28" y="99"/>
                      <a:pt x="28" y="99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05"/>
                      <a:pt x="28" y="105"/>
                      <a:pt x="28" y="105"/>
                    </a:cubicBezTo>
                    <a:close/>
                    <a:moveTo>
                      <a:pt x="8" y="116"/>
                    </a:moveTo>
                    <a:cubicBezTo>
                      <a:pt x="8" y="110"/>
                      <a:pt x="8" y="110"/>
                      <a:pt x="8" y="110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16"/>
                      <a:pt x="8" y="116"/>
                      <a:pt x="8" y="116"/>
                    </a:cubicBezTo>
                    <a:close/>
                    <a:moveTo>
                      <a:pt x="18" y="116"/>
                    </a:moveTo>
                    <a:cubicBezTo>
                      <a:pt x="18" y="110"/>
                      <a:pt x="18" y="110"/>
                      <a:pt x="18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6"/>
                      <a:pt x="18" y="116"/>
                      <a:pt x="18" y="116"/>
                    </a:cubicBezTo>
                    <a:close/>
                    <a:moveTo>
                      <a:pt x="28" y="116"/>
                    </a:moveTo>
                    <a:cubicBezTo>
                      <a:pt x="28" y="110"/>
                      <a:pt x="28" y="110"/>
                      <a:pt x="28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28" y="116"/>
                      <a:pt x="28" y="116"/>
                      <a:pt x="28" y="116"/>
                    </a:cubicBezTo>
                    <a:close/>
                    <a:moveTo>
                      <a:pt x="8" y="127"/>
                    </a:moveTo>
                    <a:cubicBezTo>
                      <a:pt x="8" y="121"/>
                      <a:pt x="8" y="121"/>
                      <a:pt x="8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lose/>
                    <a:moveTo>
                      <a:pt x="18" y="127"/>
                    </a:moveTo>
                    <a:cubicBezTo>
                      <a:pt x="18" y="121"/>
                      <a:pt x="18" y="121"/>
                      <a:pt x="18" y="121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4" y="127"/>
                      <a:pt x="24" y="127"/>
                      <a:pt x="24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28" y="127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33" y="121"/>
                      <a:pt x="33" y="121"/>
                      <a:pt x="33" y="121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8" y="127"/>
                      <a:pt x="28" y="127"/>
                    </a:cubicBezTo>
                    <a:close/>
                    <a:moveTo>
                      <a:pt x="8" y="137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8" y="137"/>
                      <a:pt x="8" y="137"/>
                      <a:pt x="8" y="137"/>
                    </a:cubicBezTo>
                    <a:close/>
                    <a:moveTo>
                      <a:pt x="18" y="137"/>
                    </a:moveTo>
                    <a:cubicBezTo>
                      <a:pt x="18" y="131"/>
                      <a:pt x="18" y="131"/>
                      <a:pt x="18" y="131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7"/>
                      <a:pt x="24" y="137"/>
                      <a:pt x="24" y="137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8" y="137"/>
                      <a:pt x="18" y="137"/>
                      <a:pt x="18" y="137"/>
                    </a:cubicBezTo>
                    <a:close/>
                    <a:moveTo>
                      <a:pt x="28" y="137"/>
                    </a:moveTo>
                    <a:cubicBezTo>
                      <a:pt x="28" y="131"/>
                      <a:pt x="28" y="131"/>
                      <a:pt x="28" y="131"/>
                    </a:cubicBezTo>
                    <a:cubicBezTo>
                      <a:pt x="33" y="131"/>
                      <a:pt x="33" y="131"/>
                      <a:pt x="33" y="131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7" name="Freeform 2155"/>
              <p:cNvSpPr>
                <a:spLocks noEditPoints="1"/>
              </p:cNvSpPr>
              <p:nvPr/>
            </p:nvSpPr>
            <p:spPr bwMode="auto">
              <a:xfrm>
                <a:off x="23874413" y="2081213"/>
                <a:ext cx="547688" cy="153988"/>
              </a:xfrm>
              <a:custGeom>
                <a:avLst/>
                <a:gdLst>
                  <a:gd name="T0" fmla="*/ 0 w 146"/>
                  <a:gd name="T1" fmla="*/ 9 h 41"/>
                  <a:gd name="T2" fmla="*/ 137 w 146"/>
                  <a:gd name="T3" fmla="*/ 41 h 41"/>
                  <a:gd name="T4" fmla="*/ 137 w 146"/>
                  <a:gd name="T5" fmla="*/ 0 h 41"/>
                  <a:gd name="T6" fmla="*/ 20 w 146"/>
                  <a:gd name="T7" fmla="*/ 13 h 41"/>
                  <a:gd name="T8" fmla="*/ 72 w 146"/>
                  <a:gd name="T9" fmla="*/ 33 h 41"/>
                  <a:gd name="T10" fmla="*/ 72 w 146"/>
                  <a:gd name="T11" fmla="*/ 27 h 41"/>
                  <a:gd name="T12" fmla="*/ 72 w 146"/>
                  <a:gd name="T13" fmla="*/ 23 h 41"/>
                  <a:gd name="T14" fmla="*/ 72 w 146"/>
                  <a:gd name="T15" fmla="*/ 17 h 41"/>
                  <a:gd name="T16" fmla="*/ 72 w 146"/>
                  <a:gd name="T17" fmla="*/ 13 h 41"/>
                  <a:gd name="T18" fmla="*/ 72 w 146"/>
                  <a:gd name="T19" fmla="*/ 7 h 41"/>
                  <a:gd name="T20" fmla="*/ 83 w 146"/>
                  <a:gd name="T21" fmla="*/ 33 h 41"/>
                  <a:gd name="T22" fmla="*/ 83 w 146"/>
                  <a:gd name="T23" fmla="*/ 27 h 41"/>
                  <a:gd name="T24" fmla="*/ 83 w 146"/>
                  <a:gd name="T25" fmla="*/ 23 h 41"/>
                  <a:gd name="T26" fmla="*/ 83 w 146"/>
                  <a:gd name="T27" fmla="*/ 17 h 41"/>
                  <a:gd name="T28" fmla="*/ 83 w 146"/>
                  <a:gd name="T29" fmla="*/ 13 h 41"/>
                  <a:gd name="T30" fmla="*/ 83 w 146"/>
                  <a:gd name="T31" fmla="*/ 7 h 41"/>
                  <a:gd name="T32" fmla="*/ 94 w 146"/>
                  <a:gd name="T33" fmla="*/ 33 h 41"/>
                  <a:gd name="T34" fmla="*/ 94 w 146"/>
                  <a:gd name="T35" fmla="*/ 27 h 41"/>
                  <a:gd name="T36" fmla="*/ 94 w 146"/>
                  <a:gd name="T37" fmla="*/ 23 h 41"/>
                  <a:gd name="T38" fmla="*/ 94 w 146"/>
                  <a:gd name="T39" fmla="*/ 17 h 41"/>
                  <a:gd name="T40" fmla="*/ 94 w 146"/>
                  <a:gd name="T41" fmla="*/ 13 h 41"/>
                  <a:gd name="T42" fmla="*/ 94 w 146"/>
                  <a:gd name="T43" fmla="*/ 7 h 41"/>
                  <a:gd name="T44" fmla="*/ 105 w 146"/>
                  <a:gd name="T45" fmla="*/ 33 h 41"/>
                  <a:gd name="T46" fmla="*/ 105 w 146"/>
                  <a:gd name="T47" fmla="*/ 27 h 41"/>
                  <a:gd name="T48" fmla="*/ 105 w 146"/>
                  <a:gd name="T49" fmla="*/ 23 h 41"/>
                  <a:gd name="T50" fmla="*/ 105 w 146"/>
                  <a:gd name="T51" fmla="*/ 17 h 41"/>
                  <a:gd name="T52" fmla="*/ 105 w 146"/>
                  <a:gd name="T53" fmla="*/ 13 h 41"/>
                  <a:gd name="T54" fmla="*/ 105 w 146"/>
                  <a:gd name="T55" fmla="*/ 7 h 41"/>
                  <a:gd name="T56" fmla="*/ 116 w 146"/>
                  <a:gd name="T57" fmla="*/ 33 h 41"/>
                  <a:gd name="T58" fmla="*/ 116 w 146"/>
                  <a:gd name="T59" fmla="*/ 27 h 41"/>
                  <a:gd name="T60" fmla="*/ 116 w 146"/>
                  <a:gd name="T61" fmla="*/ 23 h 41"/>
                  <a:gd name="T62" fmla="*/ 116 w 146"/>
                  <a:gd name="T63" fmla="*/ 17 h 41"/>
                  <a:gd name="T64" fmla="*/ 116 w 146"/>
                  <a:gd name="T65" fmla="*/ 13 h 41"/>
                  <a:gd name="T66" fmla="*/ 116 w 146"/>
                  <a:gd name="T67" fmla="*/ 7 h 41"/>
                  <a:gd name="T68" fmla="*/ 126 w 146"/>
                  <a:gd name="T69" fmla="*/ 33 h 41"/>
                  <a:gd name="T70" fmla="*/ 126 w 146"/>
                  <a:gd name="T71" fmla="*/ 27 h 41"/>
                  <a:gd name="T72" fmla="*/ 126 w 146"/>
                  <a:gd name="T73" fmla="*/ 23 h 41"/>
                  <a:gd name="T74" fmla="*/ 126 w 146"/>
                  <a:gd name="T75" fmla="*/ 17 h 41"/>
                  <a:gd name="T76" fmla="*/ 126 w 146"/>
                  <a:gd name="T77" fmla="*/ 13 h 41"/>
                  <a:gd name="T78" fmla="*/ 126 w 146"/>
                  <a:gd name="T79" fmla="*/ 7 h 41"/>
                  <a:gd name="T80" fmla="*/ 137 w 146"/>
                  <a:gd name="T81" fmla="*/ 33 h 41"/>
                  <a:gd name="T82" fmla="*/ 137 w 146"/>
                  <a:gd name="T83" fmla="*/ 27 h 41"/>
                  <a:gd name="T84" fmla="*/ 137 w 146"/>
                  <a:gd name="T85" fmla="*/ 23 h 41"/>
                  <a:gd name="T86" fmla="*/ 137 w 146"/>
                  <a:gd name="T87" fmla="*/ 17 h 41"/>
                  <a:gd name="T88" fmla="*/ 137 w 146"/>
                  <a:gd name="T89" fmla="*/ 13 h 41"/>
                  <a:gd name="T90" fmla="*/ 137 w 146"/>
                  <a:gd name="T91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41">
                    <a:moveTo>
                      <a:pt x="13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4" y="41"/>
                      <a:pt x="9" y="41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42" y="41"/>
                      <a:pt x="146" y="36"/>
                      <a:pt x="146" y="31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4"/>
                      <a:pt x="142" y="0"/>
                      <a:pt x="137" y="0"/>
                    </a:cubicBezTo>
                    <a:close/>
                    <a:moveTo>
                      <a:pt x="20" y="28"/>
                    </a:moveTo>
                    <a:cubicBezTo>
                      <a:pt x="16" y="28"/>
                      <a:pt x="12" y="24"/>
                      <a:pt x="12" y="20"/>
                    </a:cubicBezTo>
                    <a:cubicBezTo>
                      <a:pt x="12" y="16"/>
                      <a:pt x="16" y="13"/>
                      <a:pt x="20" y="13"/>
                    </a:cubicBezTo>
                    <a:cubicBezTo>
                      <a:pt x="24" y="13"/>
                      <a:pt x="27" y="16"/>
                      <a:pt x="27" y="20"/>
                    </a:cubicBezTo>
                    <a:cubicBezTo>
                      <a:pt x="27" y="24"/>
                      <a:pt x="24" y="28"/>
                      <a:pt x="20" y="28"/>
                    </a:cubicBezTo>
                    <a:close/>
                    <a:moveTo>
                      <a:pt x="72" y="33"/>
                    </a:move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lose/>
                    <a:moveTo>
                      <a:pt x="72" y="23"/>
                    </a:move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lose/>
                    <a:moveTo>
                      <a:pt x="72" y="13"/>
                    </a:move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3"/>
                      <a:pt x="72" y="13"/>
                      <a:pt x="72" y="13"/>
                    </a:cubicBezTo>
                    <a:close/>
                    <a:moveTo>
                      <a:pt x="83" y="33"/>
                    </a:moveTo>
                    <a:cubicBezTo>
                      <a:pt x="77" y="33"/>
                      <a:pt x="77" y="33"/>
                      <a:pt x="77" y="33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83" y="33"/>
                      <a:pt x="83" y="33"/>
                      <a:pt x="83" y="33"/>
                    </a:cubicBezTo>
                    <a:close/>
                    <a:moveTo>
                      <a:pt x="83" y="23"/>
                    </a:move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lose/>
                    <a:moveTo>
                      <a:pt x="83" y="13"/>
                    </a:move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lose/>
                    <a:moveTo>
                      <a:pt x="94" y="33"/>
                    </a:move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94" y="23"/>
                    </a:move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lose/>
                    <a:moveTo>
                      <a:pt x="94" y="13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lose/>
                    <a:moveTo>
                      <a:pt x="105" y="33"/>
                    </a:moveTo>
                    <a:cubicBezTo>
                      <a:pt x="99" y="33"/>
                      <a:pt x="99" y="33"/>
                      <a:pt x="99" y="33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5" y="33"/>
                      <a:pt x="105" y="33"/>
                      <a:pt x="105" y="33"/>
                    </a:cubicBezTo>
                    <a:close/>
                    <a:moveTo>
                      <a:pt x="105" y="23"/>
                    </a:moveTo>
                    <a:cubicBezTo>
                      <a:pt x="99" y="23"/>
                      <a:pt x="99" y="23"/>
                      <a:pt x="99" y="23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5" y="23"/>
                      <a:pt x="105" y="23"/>
                      <a:pt x="105" y="23"/>
                    </a:cubicBezTo>
                    <a:close/>
                    <a:moveTo>
                      <a:pt x="105" y="13"/>
                    </a:moveTo>
                    <a:cubicBezTo>
                      <a:pt x="99" y="13"/>
                      <a:pt x="99" y="13"/>
                      <a:pt x="99" y="13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16" y="33"/>
                    </a:moveTo>
                    <a:cubicBezTo>
                      <a:pt x="110" y="33"/>
                      <a:pt x="110" y="33"/>
                      <a:pt x="110" y="33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lose/>
                    <a:moveTo>
                      <a:pt x="116" y="23"/>
                    </a:moveTo>
                    <a:cubicBezTo>
                      <a:pt x="110" y="23"/>
                      <a:pt x="110" y="23"/>
                      <a:pt x="110" y="23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6" y="23"/>
                      <a:pt x="116" y="23"/>
                      <a:pt x="116" y="23"/>
                    </a:cubicBezTo>
                    <a:close/>
                    <a:moveTo>
                      <a:pt x="116" y="13"/>
                    </a:moveTo>
                    <a:cubicBezTo>
                      <a:pt x="110" y="13"/>
                      <a:pt x="110" y="13"/>
                      <a:pt x="110" y="13"/>
                    </a:cubicBezTo>
                    <a:cubicBezTo>
                      <a:pt x="110" y="7"/>
                      <a:pt x="110" y="7"/>
                      <a:pt x="110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3"/>
                      <a:pt x="116" y="13"/>
                      <a:pt x="116" y="13"/>
                    </a:cubicBezTo>
                    <a:close/>
                    <a:moveTo>
                      <a:pt x="126" y="33"/>
                    </a:moveTo>
                    <a:cubicBezTo>
                      <a:pt x="120" y="33"/>
                      <a:pt x="120" y="33"/>
                      <a:pt x="120" y="33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26" y="33"/>
                      <a:pt x="126" y="33"/>
                      <a:pt x="126" y="33"/>
                    </a:cubicBezTo>
                    <a:close/>
                    <a:moveTo>
                      <a:pt x="126" y="23"/>
                    </a:move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6" y="23"/>
                      <a:pt x="126" y="23"/>
                      <a:pt x="126" y="23"/>
                    </a:cubicBezTo>
                    <a:close/>
                    <a:moveTo>
                      <a:pt x="126" y="13"/>
                    </a:moveTo>
                    <a:cubicBezTo>
                      <a:pt x="120" y="13"/>
                      <a:pt x="120" y="13"/>
                      <a:pt x="120" y="13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6" y="13"/>
                      <a:pt x="126" y="13"/>
                      <a:pt x="126" y="13"/>
                    </a:cubicBezTo>
                    <a:close/>
                    <a:moveTo>
                      <a:pt x="137" y="33"/>
                    </a:move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27"/>
                      <a:pt x="131" y="27"/>
                      <a:pt x="131" y="27"/>
                    </a:cubicBezTo>
                    <a:cubicBezTo>
                      <a:pt x="137" y="27"/>
                      <a:pt x="137" y="27"/>
                      <a:pt x="137" y="27"/>
                    </a:cubicBezTo>
                    <a:cubicBezTo>
                      <a:pt x="137" y="33"/>
                      <a:pt x="137" y="33"/>
                      <a:pt x="137" y="33"/>
                    </a:cubicBezTo>
                    <a:cubicBezTo>
                      <a:pt x="137" y="33"/>
                      <a:pt x="137" y="33"/>
                      <a:pt x="137" y="33"/>
                    </a:cubicBezTo>
                    <a:close/>
                    <a:moveTo>
                      <a:pt x="137" y="23"/>
                    </a:move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7" y="23"/>
                      <a:pt x="137" y="23"/>
                      <a:pt x="137" y="23"/>
                    </a:cubicBezTo>
                    <a:cubicBezTo>
                      <a:pt x="137" y="23"/>
                      <a:pt x="137" y="23"/>
                      <a:pt x="137" y="23"/>
                    </a:cubicBezTo>
                    <a:close/>
                    <a:moveTo>
                      <a:pt x="137" y="13"/>
                    </a:moveTo>
                    <a:cubicBezTo>
                      <a:pt x="131" y="13"/>
                      <a:pt x="131" y="13"/>
                      <a:pt x="131" y="13"/>
                    </a:cubicBezTo>
                    <a:cubicBezTo>
                      <a:pt x="131" y="7"/>
                      <a:pt x="131" y="7"/>
                      <a:pt x="131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8" name="Freeform 2156"/>
              <p:cNvSpPr>
                <a:spLocks noEditPoints="1"/>
              </p:cNvSpPr>
              <p:nvPr/>
            </p:nvSpPr>
            <p:spPr bwMode="auto">
              <a:xfrm>
                <a:off x="21220113" y="2081213"/>
                <a:ext cx="547688" cy="153988"/>
              </a:xfrm>
              <a:custGeom>
                <a:avLst/>
                <a:gdLst>
                  <a:gd name="T0" fmla="*/ 146 w 146"/>
                  <a:gd name="T1" fmla="*/ 31 h 41"/>
                  <a:gd name="T2" fmla="*/ 9 w 146"/>
                  <a:gd name="T3" fmla="*/ 0 h 41"/>
                  <a:gd name="T4" fmla="*/ 9 w 146"/>
                  <a:gd name="T5" fmla="*/ 41 h 41"/>
                  <a:gd name="T6" fmla="*/ 126 w 146"/>
                  <a:gd name="T7" fmla="*/ 28 h 41"/>
                  <a:gd name="T8" fmla="*/ 73 w 146"/>
                  <a:gd name="T9" fmla="*/ 7 h 41"/>
                  <a:gd name="T10" fmla="*/ 73 w 146"/>
                  <a:gd name="T11" fmla="*/ 13 h 41"/>
                  <a:gd name="T12" fmla="*/ 73 w 146"/>
                  <a:gd name="T13" fmla="*/ 18 h 41"/>
                  <a:gd name="T14" fmla="*/ 73 w 146"/>
                  <a:gd name="T15" fmla="*/ 23 h 41"/>
                  <a:gd name="T16" fmla="*/ 73 w 146"/>
                  <a:gd name="T17" fmla="*/ 27 h 41"/>
                  <a:gd name="T18" fmla="*/ 73 w 146"/>
                  <a:gd name="T19" fmla="*/ 33 h 41"/>
                  <a:gd name="T20" fmla="*/ 63 w 146"/>
                  <a:gd name="T21" fmla="*/ 7 h 41"/>
                  <a:gd name="T22" fmla="*/ 63 w 146"/>
                  <a:gd name="T23" fmla="*/ 13 h 41"/>
                  <a:gd name="T24" fmla="*/ 63 w 146"/>
                  <a:gd name="T25" fmla="*/ 18 h 41"/>
                  <a:gd name="T26" fmla="*/ 63 w 146"/>
                  <a:gd name="T27" fmla="*/ 23 h 41"/>
                  <a:gd name="T28" fmla="*/ 63 w 146"/>
                  <a:gd name="T29" fmla="*/ 27 h 41"/>
                  <a:gd name="T30" fmla="*/ 63 w 146"/>
                  <a:gd name="T31" fmla="*/ 33 h 41"/>
                  <a:gd name="T32" fmla="*/ 52 w 146"/>
                  <a:gd name="T33" fmla="*/ 7 h 41"/>
                  <a:gd name="T34" fmla="*/ 52 w 146"/>
                  <a:gd name="T35" fmla="*/ 13 h 41"/>
                  <a:gd name="T36" fmla="*/ 52 w 146"/>
                  <a:gd name="T37" fmla="*/ 18 h 41"/>
                  <a:gd name="T38" fmla="*/ 52 w 146"/>
                  <a:gd name="T39" fmla="*/ 23 h 41"/>
                  <a:gd name="T40" fmla="*/ 52 w 146"/>
                  <a:gd name="T41" fmla="*/ 27 h 41"/>
                  <a:gd name="T42" fmla="*/ 52 w 146"/>
                  <a:gd name="T43" fmla="*/ 33 h 41"/>
                  <a:gd name="T44" fmla="*/ 41 w 146"/>
                  <a:gd name="T45" fmla="*/ 7 h 41"/>
                  <a:gd name="T46" fmla="*/ 41 w 146"/>
                  <a:gd name="T47" fmla="*/ 13 h 41"/>
                  <a:gd name="T48" fmla="*/ 41 w 146"/>
                  <a:gd name="T49" fmla="*/ 18 h 41"/>
                  <a:gd name="T50" fmla="*/ 41 w 146"/>
                  <a:gd name="T51" fmla="*/ 23 h 41"/>
                  <a:gd name="T52" fmla="*/ 41 w 146"/>
                  <a:gd name="T53" fmla="*/ 27 h 41"/>
                  <a:gd name="T54" fmla="*/ 41 w 146"/>
                  <a:gd name="T55" fmla="*/ 33 h 41"/>
                  <a:gd name="T56" fmla="*/ 30 w 146"/>
                  <a:gd name="T57" fmla="*/ 7 h 41"/>
                  <a:gd name="T58" fmla="*/ 30 w 146"/>
                  <a:gd name="T59" fmla="*/ 13 h 41"/>
                  <a:gd name="T60" fmla="*/ 30 w 146"/>
                  <a:gd name="T61" fmla="*/ 18 h 41"/>
                  <a:gd name="T62" fmla="*/ 30 w 146"/>
                  <a:gd name="T63" fmla="*/ 23 h 41"/>
                  <a:gd name="T64" fmla="*/ 30 w 146"/>
                  <a:gd name="T65" fmla="*/ 27 h 41"/>
                  <a:gd name="T66" fmla="*/ 30 w 146"/>
                  <a:gd name="T67" fmla="*/ 33 h 41"/>
                  <a:gd name="T68" fmla="*/ 19 w 146"/>
                  <a:gd name="T69" fmla="*/ 7 h 41"/>
                  <a:gd name="T70" fmla="*/ 19 w 146"/>
                  <a:gd name="T71" fmla="*/ 13 h 41"/>
                  <a:gd name="T72" fmla="*/ 19 w 146"/>
                  <a:gd name="T73" fmla="*/ 18 h 41"/>
                  <a:gd name="T74" fmla="*/ 19 w 146"/>
                  <a:gd name="T75" fmla="*/ 23 h 41"/>
                  <a:gd name="T76" fmla="*/ 19 w 146"/>
                  <a:gd name="T77" fmla="*/ 27 h 41"/>
                  <a:gd name="T78" fmla="*/ 19 w 146"/>
                  <a:gd name="T79" fmla="*/ 33 h 41"/>
                  <a:gd name="T80" fmla="*/ 9 w 146"/>
                  <a:gd name="T81" fmla="*/ 7 h 41"/>
                  <a:gd name="T82" fmla="*/ 9 w 146"/>
                  <a:gd name="T83" fmla="*/ 13 h 41"/>
                  <a:gd name="T84" fmla="*/ 9 w 146"/>
                  <a:gd name="T85" fmla="*/ 18 h 41"/>
                  <a:gd name="T86" fmla="*/ 9 w 146"/>
                  <a:gd name="T87" fmla="*/ 23 h 41"/>
                  <a:gd name="T88" fmla="*/ 9 w 146"/>
                  <a:gd name="T89" fmla="*/ 27 h 41"/>
                  <a:gd name="T90" fmla="*/ 9 w 146"/>
                  <a:gd name="T91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41">
                    <a:moveTo>
                      <a:pt x="9" y="41"/>
                    </a:moveTo>
                    <a:cubicBezTo>
                      <a:pt x="137" y="41"/>
                      <a:pt x="137" y="41"/>
                      <a:pt x="137" y="41"/>
                    </a:cubicBezTo>
                    <a:cubicBezTo>
                      <a:pt x="142" y="41"/>
                      <a:pt x="146" y="36"/>
                      <a:pt x="146" y="31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4"/>
                      <a:pt x="142" y="0"/>
                      <a:pt x="13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4" y="41"/>
                      <a:pt x="9" y="41"/>
                    </a:cubicBezTo>
                    <a:close/>
                    <a:moveTo>
                      <a:pt x="126" y="13"/>
                    </a:moveTo>
                    <a:cubicBezTo>
                      <a:pt x="130" y="13"/>
                      <a:pt x="133" y="16"/>
                      <a:pt x="133" y="20"/>
                    </a:cubicBezTo>
                    <a:cubicBezTo>
                      <a:pt x="133" y="24"/>
                      <a:pt x="130" y="28"/>
                      <a:pt x="126" y="28"/>
                    </a:cubicBezTo>
                    <a:cubicBezTo>
                      <a:pt x="122" y="28"/>
                      <a:pt x="119" y="24"/>
                      <a:pt x="119" y="20"/>
                    </a:cubicBezTo>
                    <a:cubicBezTo>
                      <a:pt x="119" y="16"/>
                      <a:pt x="122" y="13"/>
                      <a:pt x="126" y="13"/>
                    </a:cubicBezTo>
                    <a:close/>
                    <a:moveTo>
                      <a:pt x="73" y="7"/>
                    </a:moveTo>
                    <a:cubicBezTo>
                      <a:pt x="79" y="7"/>
                      <a:pt x="79" y="7"/>
                      <a:pt x="79" y="7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lose/>
                    <a:moveTo>
                      <a:pt x="73" y="18"/>
                    </a:move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8"/>
                      <a:pt x="73" y="18"/>
                      <a:pt x="73" y="18"/>
                    </a:cubicBezTo>
                    <a:close/>
                    <a:moveTo>
                      <a:pt x="73" y="27"/>
                    </a:move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lose/>
                    <a:moveTo>
                      <a:pt x="63" y="7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lose/>
                    <a:moveTo>
                      <a:pt x="63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lose/>
                    <a:moveTo>
                      <a:pt x="63" y="27"/>
                    </a:move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lose/>
                    <a:moveTo>
                      <a:pt x="52" y="7"/>
                    </a:moveTo>
                    <a:cubicBezTo>
                      <a:pt x="58" y="7"/>
                      <a:pt x="58" y="7"/>
                      <a:pt x="58" y="7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lose/>
                    <a:moveTo>
                      <a:pt x="52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lose/>
                    <a:moveTo>
                      <a:pt x="52" y="27"/>
                    </a:move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lose/>
                    <a:moveTo>
                      <a:pt x="41" y="7"/>
                    </a:moveTo>
                    <a:cubicBezTo>
                      <a:pt x="47" y="7"/>
                      <a:pt x="47" y="7"/>
                      <a:pt x="47" y="7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lose/>
                    <a:moveTo>
                      <a:pt x="41" y="18"/>
                    </a:move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lose/>
                    <a:moveTo>
                      <a:pt x="41" y="27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lose/>
                    <a:moveTo>
                      <a:pt x="30" y="7"/>
                    </a:moveTo>
                    <a:cubicBezTo>
                      <a:pt x="36" y="7"/>
                      <a:pt x="36" y="7"/>
                      <a:pt x="36" y="7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lose/>
                    <a:moveTo>
                      <a:pt x="30" y="18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lose/>
                    <a:moveTo>
                      <a:pt x="30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lose/>
                    <a:moveTo>
                      <a:pt x="19" y="7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9" y="18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27"/>
                    </a:move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9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lose/>
                    <a:moveTo>
                      <a:pt x="9" y="18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lose/>
                    <a:moveTo>
                      <a:pt x="9" y="27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9" name="Freeform 2157"/>
              <p:cNvSpPr>
                <a:spLocks noEditPoints="1"/>
              </p:cNvSpPr>
              <p:nvPr/>
            </p:nvSpPr>
            <p:spPr bwMode="auto">
              <a:xfrm>
                <a:off x="23547388" y="2852738"/>
                <a:ext cx="476250" cy="477838"/>
              </a:xfrm>
              <a:custGeom>
                <a:avLst/>
                <a:gdLst>
                  <a:gd name="T0" fmla="*/ 20 w 127"/>
                  <a:gd name="T1" fmla="*/ 4 h 127"/>
                  <a:gd name="T2" fmla="*/ 94 w 127"/>
                  <a:gd name="T3" fmla="*/ 123 h 127"/>
                  <a:gd name="T4" fmla="*/ 123 w 127"/>
                  <a:gd name="T5" fmla="*/ 94 h 127"/>
                  <a:gd name="T6" fmla="*/ 31 w 127"/>
                  <a:gd name="T7" fmla="*/ 21 h 127"/>
                  <a:gd name="T8" fmla="*/ 54 w 127"/>
                  <a:gd name="T9" fmla="*/ 72 h 127"/>
                  <a:gd name="T10" fmla="*/ 58 w 127"/>
                  <a:gd name="T11" fmla="*/ 68 h 127"/>
                  <a:gd name="T12" fmla="*/ 61 w 127"/>
                  <a:gd name="T13" fmla="*/ 65 h 127"/>
                  <a:gd name="T14" fmla="*/ 65 w 127"/>
                  <a:gd name="T15" fmla="*/ 61 h 127"/>
                  <a:gd name="T16" fmla="*/ 68 w 127"/>
                  <a:gd name="T17" fmla="*/ 58 h 127"/>
                  <a:gd name="T18" fmla="*/ 72 w 127"/>
                  <a:gd name="T19" fmla="*/ 54 h 127"/>
                  <a:gd name="T20" fmla="*/ 62 w 127"/>
                  <a:gd name="T21" fmla="*/ 80 h 127"/>
                  <a:gd name="T22" fmla="*/ 66 w 127"/>
                  <a:gd name="T23" fmla="*/ 76 h 127"/>
                  <a:gd name="T24" fmla="*/ 69 w 127"/>
                  <a:gd name="T25" fmla="*/ 73 h 127"/>
                  <a:gd name="T26" fmla="*/ 73 w 127"/>
                  <a:gd name="T27" fmla="*/ 69 h 127"/>
                  <a:gd name="T28" fmla="*/ 76 w 127"/>
                  <a:gd name="T29" fmla="*/ 66 h 127"/>
                  <a:gd name="T30" fmla="*/ 80 w 127"/>
                  <a:gd name="T31" fmla="*/ 62 h 127"/>
                  <a:gd name="T32" fmla="*/ 69 w 127"/>
                  <a:gd name="T33" fmla="*/ 88 h 127"/>
                  <a:gd name="T34" fmla="*/ 73 w 127"/>
                  <a:gd name="T35" fmla="*/ 83 h 127"/>
                  <a:gd name="T36" fmla="*/ 77 w 127"/>
                  <a:gd name="T37" fmla="*/ 80 h 127"/>
                  <a:gd name="T38" fmla="*/ 81 w 127"/>
                  <a:gd name="T39" fmla="*/ 76 h 127"/>
                  <a:gd name="T40" fmla="*/ 84 w 127"/>
                  <a:gd name="T41" fmla="*/ 73 h 127"/>
                  <a:gd name="T42" fmla="*/ 88 w 127"/>
                  <a:gd name="T43" fmla="*/ 69 h 127"/>
                  <a:gd name="T44" fmla="*/ 77 w 127"/>
                  <a:gd name="T45" fmla="*/ 95 h 127"/>
                  <a:gd name="T46" fmla="*/ 81 w 127"/>
                  <a:gd name="T47" fmla="*/ 91 h 127"/>
                  <a:gd name="T48" fmla="*/ 84 w 127"/>
                  <a:gd name="T49" fmla="*/ 88 h 127"/>
                  <a:gd name="T50" fmla="*/ 88 w 127"/>
                  <a:gd name="T51" fmla="*/ 84 h 127"/>
                  <a:gd name="T52" fmla="*/ 91 w 127"/>
                  <a:gd name="T53" fmla="*/ 81 h 127"/>
                  <a:gd name="T54" fmla="*/ 95 w 127"/>
                  <a:gd name="T55" fmla="*/ 77 h 127"/>
                  <a:gd name="T56" fmla="*/ 85 w 127"/>
                  <a:gd name="T57" fmla="*/ 103 h 127"/>
                  <a:gd name="T58" fmla="*/ 89 w 127"/>
                  <a:gd name="T59" fmla="*/ 99 h 127"/>
                  <a:gd name="T60" fmla="*/ 92 w 127"/>
                  <a:gd name="T61" fmla="*/ 96 h 127"/>
                  <a:gd name="T62" fmla="*/ 96 w 127"/>
                  <a:gd name="T63" fmla="*/ 91 h 127"/>
                  <a:gd name="T64" fmla="*/ 99 w 127"/>
                  <a:gd name="T65" fmla="*/ 89 h 127"/>
                  <a:gd name="T66" fmla="*/ 103 w 127"/>
                  <a:gd name="T67" fmla="*/ 85 h 127"/>
                  <a:gd name="T68" fmla="*/ 92 w 127"/>
                  <a:gd name="T69" fmla="*/ 111 h 127"/>
                  <a:gd name="T70" fmla="*/ 96 w 127"/>
                  <a:gd name="T71" fmla="*/ 106 h 127"/>
                  <a:gd name="T72" fmla="*/ 100 w 127"/>
                  <a:gd name="T73" fmla="*/ 103 h 127"/>
                  <a:gd name="T74" fmla="*/ 104 w 127"/>
                  <a:gd name="T75" fmla="*/ 99 h 127"/>
                  <a:gd name="T76" fmla="*/ 107 w 127"/>
                  <a:gd name="T77" fmla="*/ 96 h 127"/>
                  <a:gd name="T78" fmla="*/ 111 w 127"/>
                  <a:gd name="T79" fmla="*/ 92 h 127"/>
                  <a:gd name="T80" fmla="*/ 100 w 127"/>
                  <a:gd name="T81" fmla="*/ 118 h 127"/>
                  <a:gd name="T82" fmla="*/ 104 w 127"/>
                  <a:gd name="T83" fmla="*/ 114 h 127"/>
                  <a:gd name="T84" fmla="*/ 107 w 127"/>
                  <a:gd name="T85" fmla="*/ 111 h 127"/>
                  <a:gd name="T86" fmla="*/ 111 w 127"/>
                  <a:gd name="T87" fmla="*/ 107 h 127"/>
                  <a:gd name="T88" fmla="*/ 114 w 127"/>
                  <a:gd name="T89" fmla="*/ 104 h 127"/>
                  <a:gd name="T90" fmla="*/ 118 w 127"/>
                  <a:gd name="T91" fmla="*/ 10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7" h="127">
                    <a:moveTo>
                      <a:pt x="123" y="9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29" y="0"/>
                      <a:pt x="23" y="0"/>
                      <a:pt x="20" y="4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23"/>
                      <a:pt x="0" y="29"/>
                      <a:pt x="4" y="33"/>
                    </a:cubicBezTo>
                    <a:cubicBezTo>
                      <a:pt x="94" y="123"/>
                      <a:pt x="94" y="123"/>
                      <a:pt x="94" y="123"/>
                    </a:cubicBezTo>
                    <a:cubicBezTo>
                      <a:pt x="98" y="127"/>
                      <a:pt x="104" y="127"/>
                      <a:pt x="108" y="123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7" y="104"/>
                      <a:pt x="127" y="98"/>
                      <a:pt x="123" y="94"/>
                    </a:cubicBezTo>
                    <a:close/>
                    <a:moveTo>
                      <a:pt x="21" y="31"/>
                    </a:moveTo>
                    <a:cubicBezTo>
                      <a:pt x="18" y="28"/>
                      <a:pt x="18" y="24"/>
                      <a:pt x="21" y="21"/>
                    </a:cubicBezTo>
                    <a:cubicBezTo>
                      <a:pt x="24" y="18"/>
                      <a:pt x="28" y="18"/>
                      <a:pt x="31" y="21"/>
                    </a:cubicBezTo>
                    <a:cubicBezTo>
                      <a:pt x="34" y="24"/>
                      <a:pt x="34" y="28"/>
                      <a:pt x="31" y="31"/>
                    </a:cubicBezTo>
                    <a:cubicBezTo>
                      <a:pt x="28" y="34"/>
                      <a:pt x="24" y="34"/>
                      <a:pt x="21" y="31"/>
                    </a:cubicBezTo>
                    <a:close/>
                    <a:moveTo>
                      <a:pt x="54" y="72"/>
                    </a:move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72"/>
                      <a:pt x="54" y="72"/>
                      <a:pt x="54" y="72"/>
                    </a:cubicBezTo>
                    <a:close/>
                    <a:moveTo>
                      <a:pt x="61" y="65"/>
                    </a:moveTo>
                    <a:cubicBezTo>
                      <a:pt x="57" y="61"/>
                      <a:pt x="57" y="61"/>
                      <a:pt x="57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close/>
                    <a:moveTo>
                      <a:pt x="68" y="58"/>
                    </a:moveTo>
                    <a:cubicBezTo>
                      <a:pt x="64" y="54"/>
                      <a:pt x="64" y="54"/>
                      <a:pt x="64" y="54"/>
                    </a:cubicBezTo>
                    <a:cubicBezTo>
                      <a:pt x="68" y="50"/>
                      <a:pt x="68" y="50"/>
                      <a:pt x="68" y="50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8" y="58"/>
                      <a:pt x="68" y="58"/>
                      <a:pt x="68" y="58"/>
                    </a:cubicBezTo>
                    <a:close/>
                    <a:moveTo>
                      <a:pt x="62" y="80"/>
                    </a:moveTo>
                    <a:cubicBezTo>
                      <a:pt x="58" y="76"/>
                      <a:pt x="58" y="76"/>
                      <a:pt x="58" y="76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lose/>
                    <a:moveTo>
                      <a:pt x="69" y="73"/>
                    </a:moveTo>
                    <a:cubicBezTo>
                      <a:pt x="65" y="69"/>
                      <a:pt x="65" y="69"/>
                      <a:pt x="65" y="69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lose/>
                    <a:moveTo>
                      <a:pt x="76" y="66"/>
                    </a:moveTo>
                    <a:cubicBezTo>
                      <a:pt x="72" y="62"/>
                      <a:pt x="72" y="62"/>
                      <a:pt x="72" y="62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6"/>
                      <a:pt x="76" y="66"/>
                      <a:pt x="76" y="66"/>
                    </a:cubicBezTo>
                    <a:close/>
                    <a:moveTo>
                      <a:pt x="69" y="88"/>
                    </a:moveTo>
                    <a:cubicBezTo>
                      <a:pt x="65" y="83"/>
                      <a:pt x="65" y="83"/>
                      <a:pt x="65" y="83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8"/>
                    </a:cubicBezTo>
                    <a:close/>
                    <a:moveTo>
                      <a:pt x="77" y="80"/>
                    </a:moveTo>
                    <a:cubicBezTo>
                      <a:pt x="72" y="76"/>
                      <a:pt x="72" y="76"/>
                      <a:pt x="72" y="76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77" y="80"/>
                      <a:pt x="77" y="80"/>
                      <a:pt x="77" y="80"/>
                    </a:cubicBezTo>
                    <a:close/>
                    <a:moveTo>
                      <a:pt x="84" y="73"/>
                    </a:moveTo>
                    <a:cubicBezTo>
                      <a:pt x="79" y="69"/>
                      <a:pt x="79" y="69"/>
                      <a:pt x="79" y="69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3"/>
                      <a:pt x="84" y="73"/>
                      <a:pt x="84" y="73"/>
                    </a:cubicBezTo>
                    <a:close/>
                    <a:moveTo>
                      <a:pt x="77" y="95"/>
                    </a:moveTo>
                    <a:cubicBezTo>
                      <a:pt x="73" y="91"/>
                      <a:pt x="73" y="91"/>
                      <a:pt x="73" y="91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7" y="95"/>
                      <a:pt x="77" y="95"/>
                      <a:pt x="77" y="95"/>
                    </a:cubicBezTo>
                    <a:close/>
                    <a:moveTo>
                      <a:pt x="84" y="88"/>
                    </a:moveTo>
                    <a:cubicBezTo>
                      <a:pt x="80" y="84"/>
                      <a:pt x="80" y="84"/>
                      <a:pt x="80" y="84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lose/>
                    <a:moveTo>
                      <a:pt x="91" y="81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1" y="81"/>
                      <a:pt x="91" y="81"/>
                      <a:pt x="91" y="81"/>
                    </a:cubicBezTo>
                    <a:cubicBezTo>
                      <a:pt x="91" y="81"/>
                      <a:pt x="91" y="81"/>
                      <a:pt x="91" y="81"/>
                    </a:cubicBezTo>
                    <a:close/>
                    <a:moveTo>
                      <a:pt x="85" y="103"/>
                    </a:move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9" y="99"/>
                      <a:pt x="89" y="99"/>
                      <a:pt x="89" y="99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85" y="103"/>
                      <a:pt x="85" y="103"/>
                      <a:pt x="85" y="103"/>
                    </a:cubicBezTo>
                    <a:close/>
                    <a:moveTo>
                      <a:pt x="92" y="96"/>
                    </a:moveTo>
                    <a:cubicBezTo>
                      <a:pt x="88" y="91"/>
                      <a:pt x="88" y="91"/>
                      <a:pt x="88" y="91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2" y="96"/>
                      <a:pt x="92" y="96"/>
                      <a:pt x="92" y="96"/>
                    </a:cubicBezTo>
                    <a:cubicBezTo>
                      <a:pt x="92" y="96"/>
                      <a:pt x="92" y="96"/>
                      <a:pt x="92" y="96"/>
                    </a:cubicBezTo>
                    <a:close/>
                    <a:moveTo>
                      <a:pt x="99" y="89"/>
                    </a:moveTo>
                    <a:cubicBezTo>
                      <a:pt x="95" y="85"/>
                      <a:pt x="95" y="85"/>
                      <a:pt x="95" y="85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3" y="85"/>
                      <a:pt x="103" y="85"/>
                      <a:pt x="103" y="8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9" y="89"/>
                      <a:pt x="99" y="89"/>
                      <a:pt x="99" y="89"/>
                    </a:cubicBezTo>
                    <a:close/>
                    <a:moveTo>
                      <a:pt x="92" y="111"/>
                    </a:moveTo>
                    <a:cubicBezTo>
                      <a:pt x="88" y="106"/>
                      <a:pt x="88" y="106"/>
                      <a:pt x="88" y="106"/>
                    </a:cubicBezTo>
                    <a:cubicBezTo>
                      <a:pt x="92" y="102"/>
                      <a:pt x="92" y="102"/>
                      <a:pt x="92" y="102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2" y="111"/>
                      <a:pt x="92" y="111"/>
                      <a:pt x="92" y="111"/>
                    </a:cubicBezTo>
                    <a:cubicBezTo>
                      <a:pt x="92" y="111"/>
                      <a:pt x="92" y="111"/>
                      <a:pt x="92" y="111"/>
                    </a:cubicBezTo>
                    <a:close/>
                    <a:moveTo>
                      <a:pt x="100" y="103"/>
                    </a:moveTo>
                    <a:cubicBezTo>
                      <a:pt x="95" y="99"/>
                      <a:pt x="95" y="99"/>
                      <a:pt x="95" y="99"/>
                    </a:cubicBezTo>
                    <a:cubicBezTo>
                      <a:pt x="99" y="95"/>
                      <a:pt x="99" y="95"/>
                      <a:pt x="99" y="95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100" y="103"/>
                      <a:pt x="100" y="103"/>
                      <a:pt x="100" y="103"/>
                    </a:cubicBezTo>
                    <a:close/>
                    <a:moveTo>
                      <a:pt x="107" y="96"/>
                    </a:moveTo>
                    <a:cubicBezTo>
                      <a:pt x="102" y="92"/>
                      <a:pt x="102" y="92"/>
                      <a:pt x="102" y="92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lose/>
                    <a:moveTo>
                      <a:pt x="100" y="118"/>
                    </a:moveTo>
                    <a:cubicBezTo>
                      <a:pt x="96" y="114"/>
                      <a:pt x="96" y="114"/>
                      <a:pt x="9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0" y="118"/>
                      <a:pt x="100" y="118"/>
                      <a:pt x="100" y="118"/>
                    </a:cubicBezTo>
                    <a:cubicBezTo>
                      <a:pt x="100" y="118"/>
                      <a:pt x="100" y="118"/>
                      <a:pt x="100" y="118"/>
                    </a:cubicBezTo>
                    <a:close/>
                    <a:moveTo>
                      <a:pt x="107" y="111"/>
                    </a:move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107" y="111"/>
                      <a:pt x="107" y="111"/>
                      <a:pt x="107" y="111"/>
                    </a:cubicBezTo>
                    <a:close/>
                    <a:moveTo>
                      <a:pt x="114" y="104"/>
                    </a:move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4" y="96"/>
                      <a:pt x="114" y="96"/>
                      <a:pt x="114" y="96"/>
                    </a:cubicBezTo>
                    <a:cubicBezTo>
                      <a:pt x="118" y="100"/>
                      <a:pt x="118" y="100"/>
                      <a:pt x="118" y="100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0" name="Freeform 2158"/>
              <p:cNvSpPr>
                <a:spLocks noEditPoints="1"/>
              </p:cNvSpPr>
              <p:nvPr/>
            </p:nvSpPr>
            <p:spPr bwMode="auto">
              <a:xfrm>
                <a:off x="21669375" y="969963"/>
                <a:ext cx="477838" cy="477838"/>
              </a:xfrm>
              <a:custGeom>
                <a:avLst/>
                <a:gdLst>
                  <a:gd name="T0" fmla="*/ 108 w 127"/>
                  <a:gd name="T1" fmla="*/ 123 h 127"/>
                  <a:gd name="T2" fmla="*/ 33 w 127"/>
                  <a:gd name="T3" fmla="*/ 4 h 127"/>
                  <a:gd name="T4" fmla="*/ 4 w 127"/>
                  <a:gd name="T5" fmla="*/ 33 h 127"/>
                  <a:gd name="T6" fmla="*/ 96 w 127"/>
                  <a:gd name="T7" fmla="*/ 106 h 127"/>
                  <a:gd name="T8" fmla="*/ 73 w 127"/>
                  <a:gd name="T9" fmla="*/ 55 h 127"/>
                  <a:gd name="T10" fmla="*/ 69 w 127"/>
                  <a:gd name="T11" fmla="*/ 59 h 127"/>
                  <a:gd name="T12" fmla="*/ 66 w 127"/>
                  <a:gd name="T13" fmla="*/ 62 h 127"/>
                  <a:gd name="T14" fmla="*/ 62 w 127"/>
                  <a:gd name="T15" fmla="*/ 66 h 127"/>
                  <a:gd name="T16" fmla="*/ 59 w 127"/>
                  <a:gd name="T17" fmla="*/ 69 h 127"/>
                  <a:gd name="T18" fmla="*/ 55 w 127"/>
                  <a:gd name="T19" fmla="*/ 73 h 127"/>
                  <a:gd name="T20" fmla="*/ 65 w 127"/>
                  <a:gd name="T21" fmla="*/ 47 h 127"/>
                  <a:gd name="T22" fmla="*/ 61 w 127"/>
                  <a:gd name="T23" fmla="*/ 51 h 127"/>
                  <a:gd name="T24" fmla="*/ 58 w 127"/>
                  <a:gd name="T25" fmla="*/ 54 h 127"/>
                  <a:gd name="T26" fmla="*/ 54 w 127"/>
                  <a:gd name="T27" fmla="*/ 59 h 127"/>
                  <a:gd name="T28" fmla="*/ 51 w 127"/>
                  <a:gd name="T29" fmla="*/ 61 h 127"/>
                  <a:gd name="T30" fmla="*/ 47 w 127"/>
                  <a:gd name="T31" fmla="*/ 65 h 127"/>
                  <a:gd name="T32" fmla="*/ 58 w 127"/>
                  <a:gd name="T33" fmla="*/ 40 h 127"/>
                  <a:gd name="T34" fmla="*/ 54 w 127"/>
                  <a:gd name="T35" fmla="*/ 44 h 127"/>
                  <a:gd name="T36" fmla="*/ 51 w 127"/>
                  <a:gd name="T37" fmla="*/ 47 h 127"/>
                  <a:gd name="T38" fmla="*/ 46 w 127"/>
                  <a:gd name="T39" fmla="*/ 51 h 127"/>
                  <a:gd name="T40" fmla="*/ 44 w 127"/>
                  <a:gd name="T41" fmla="*/ 54 h 127"/>
                  <a:gd name="T42" fmla="*/ 40 w 127"/>
                  <a:gd name="T43" fmla="*/ 58 h 127"/>
                  <a:gd name="T44" fmla="*/ 50 w 127"/>
                  <a:gd name="T45" fmla="*/ 32 h 127"/>
                  <a:gd name="T46" fmla="*/ 46 w 127"/>
                  <a:gd name="T47" fmla="*/ 36 h 127"/>
                  <a:gd name="T48" fmla="*/ 43 w 127"/>
                  <a:gd name="T49" fmla="*/ 39 h 127"/>
                  <a:gd name="T50" fmla="*/ 39 w 127"/>
                  <a:gd name="T51" fmla="*/ 43 h 127"/>
                  <a:gd name="T52" fmla="*/ 36 w 127"/>
                  <a:gd name="T53" fmla="*/ 46 h 127"/>
                  <a:gd name="T54" fmla="*/ 32 w 127"/>
                  <a:gd name="T55" fmla="*/ 50 h 127"/>
                  <a:gd name="T56" fmla="*/ 43 w 127"/>
                  <a:gd name="T57" fmla="*/ 24 h 127"/>
                  <a:gd name="T58" fmla="*/ 38 w 127"/>
                  <a:gd name="T59" fmla="*/ 28 h 127"/>
                  <a:gd name="T60" fmla="*/ 35 w 127"/>
                  <a:gd name="T61" fmla="*/ 32 h 127"/>
                  <a:gd name="T62" fmla="*/ 31 w 127"/>
                  <a:gd name="T63" fmla="*/ 36 h 127"/>
                  <a:gd name="T64" fmla="*/ 28 w 127"/>
                  <a:gd name="T65" fmla="*/ 39 h 127"/>
                  <a:gd name="T66" fmla="*/ 24 w 127"/>
                  <a:gd name="T67" fmla="*/ 43 h 127"/>
                  <a:gd name="T68" fmla="*/ 35 w 127"/>
                  <a:gd name="T69" fmla="*/ 17 h 127"/>
                  <a:gd name="T70" fmla="*/ 31 w 127"/>
                  <a:gd name="T71" fmla="*/ 21 h 127"/>
                  <a:gd name="T72" fmla="*/ 28 w 127"/>
                  <a:gd name="T73" fmla="*/ 24 h 127"/>
                  <a:gd name="T74" fmla="*/ 24 w 127"/>
                  <a:gd name="T75" fmla="*/ 28 h 127"/>
                  <a:gd name="T76" fmla="*/ 21 w 127"/>
                  <a:gd name="T77" fmla="*/ 31 h 127"/>
                  <a:gd name="T78" fmla="*/ 17 w 127"/>
                  <a:gd name="T79" fmla="*/ 35 h 127"/>
                  <a:gd name="T80" fmla="*/ 27 w 127"/>
                  <a:gd name="T81" fmla="*/ 9 h 127"/>
                  <a:gd name="T82" fmla="*/ 23 w 127"/>
                  <a:gd name="T83" fmla="*/ 13 h 127"/>
                  <a:gd name="T84" fmla="*/ 20 w 127"/>
                  <a:gd name="T85" fmla="*/ 16 h 127"/>
                  <a:gd name="T86" fmla="*/ 16 w 127"/>
                  <a:gd name="T87" fmla="*/ 20 h 127"/>
                  <a:gd name="T88" fmla="*/ 13 w 127"/>
                  <a:gd name="T89" fmla="*/ 23 h 127"/>
                  <a:gd name="T90" fmla="*/ 9 w 127"/>
                  <a:gd name="T91" fmla="*/ 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7" h="127">
                    <a:moveTo>
                      <a:pt x="4" y="33"/>
                    </a:moveTo>
                    <a:cubicBezTo>
                      <a:pt x="94" y="123"/>
                      <a:pt x="94" y="123"/>
                      <a:pt x="94" y="123"/>
                    </a:cubicBezTo>
                    <a:cubicBezTo>
                      <a:pt x="98" y="127"/>
                      <a:pt x="104" y="127"/>
                      <a:pt x="108" y="123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7" y="104"/>
                      <a:pt x="127" y="98"/>
                      <a:pt x="123" y="9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29" y="0"/>
                      <a:pt x="23" y="0"/>
                      <a:pt x="20" y="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0" y="23"/>
                      <a:pt x="0" y="29"/>
                      <a:pt x="4" y="33"/>
                    </a:cubicBezTo>
                    <a:close/>
                    <a:moveTo>
                      <a:pt x="106" y="96"/>
                    </a:moveTo>
                    <a:cubicBezTo>
                      <a:pt x="109" y="99"/>
                      <a:pt x="109" y="104"/>
                      <a:pt x="106" y="106"/>
                    </a:cubicBezTo>
                    <a:cubicBezTo>
                      <a:pt x="103" y="109"/>
                      <a:pt x="99" y="109"/>
                      <a:pt x="96" y="106"/>
                    </a:cubicBezTo>
                    <a:cubicBezTo>
                      <a:pt x="93" y="104"/>
                      <a:pt x="93" y="99"/>
                      <a:pt x="96" y="96"/>
                    </a:cubicBezTo>
                    <a:cubicBezTo>
                      <a:pt x="99" y="93"/>
                      <a:pt x="104" y="93"/>
                      <a:pt x="106" y="96"/>
                    </a:cubicBezTo>
                    <a:close/>
                    <a:moveTo>
                      <a:pt x="73" y="55"/>
                    </a:moveTo>
                    <a:cubicBezTo>
                      <a:pt x="77" y="59"/>
                      <a:pt x="77" y="59"/>
                      <a:pt x="77" y="59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73" y="55"/>
                      <a:pt x="73" y="55"/>
                      <a:pt x="73" y="55"/>
                    </a:cubicBezTo>
                    <a:close/>
                    <a:moveTo>
                      <a:pt x="66" y="62"/>
                    </a:moveTo>
                    <a:cubicBezTo>
                      <a:pt x="70" y="66"/>
                      <a:pt x="70" y="66"/>
                      <a:pt x="70" y="66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59" y="69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lose/>
                    <a:moveTo>
                      <a:pt x="65" y="47"/>
                    </a:moveTo>
                    <a:cubicBezTo>
                      <a:pt x="70" y="51"/>
                      <a:pt x="70" y="51"/>
                      <a:pt x="70" y="51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lose/>
                    <a:moveTo>
                      <a:pt x="58" y="54"/>
                    </a:moveTo>
                    <a:cubicBezTo>
                      <a:pt x="62" y="59"/>
                      <a:pt x="62" y="59"/>
                      <a:pt x="62" y="59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8" y="54"/>
                      <a:pt x="58" y="54"/>
                      <a:pt x="58" y="54"/>
                    </a:cubicBezTo>
                    <a:close/>
                    <a:moveTo>
                      <a:pt x="51" y="61"/>
                    </a:moveTo>
                    <a:cubicBezTo>
                      <a:pt x="55" y="66"/>
                      <a:pt x="55" y="66"/>
                      <a:pt x="55" y="66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lose/>
                    <a:moveTo>
                      <a:pt x="58" y="40"/>
                    </a:moveTo>
                    <a:cubicBezTo>
                      <a:pt x="62" y="44"/>
                      <a:pt x="62" y="44"/>
                      <a:pt x="62" y="44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51" y="47"/>
                    </a:move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lose/>
                    <a:moveTo>
                      <a:pt x="44" y="54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4" y="54"/>
                      <a:pt x="44" y="54"/>
                      <a:pt x="44" y="54"/>
                    </a:cubicBezTo>
                    <a:close/>
                    <a:moveTo>
                      <a:pt x="50" y="32"/>
                    </a:moveTo>
                    <a:cubicBezTo>
                      <a:pt x="54" y="36"/>
                      <a:pt x="54" y="36"/>
                      <a:pt x="54" y="36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43" y="39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lose/>
                    <a:moveTo>
                      <a:pt x="36" y="46"/>
                    </a:moveTo>
                    <a:cubicBezTo>
                      <a:pt x="40" y="50"/>
                      <a:pt x="40" y="50"/>
                      <a:pt x="40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lose/>
                    <a:moveTo>
                      <a:pt x="43" y="24"/>
                    </a:move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35" y="32"/>
                    </a:moveTo>
                    <a:cubicBezTo>
                      <a:pt x="39" y="36"/>
                      <a:pt x="39" y="36"/>
                      <a:pt x="39" y="36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lose/>
                    <a:moveTo>
                      <a:pt x="28" y="39"/>
                    </a:moveTo>
                    <a:cubicBezTo>
                      <a:pt x="32" y="43"/>
                      <a:pt x="32" y="43"/>
                      <a:pt x="32" y="43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lose/>
                    <a:moveTo>
                      <a:pt x="35" y="17"/>
                    </a:moveTo>
                    <a:cubicBezTo>
                      <a:pt x="39" y="21"/>
                      <a:pt x="39" y="21"/>
                      <a:pt x="39" y="21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lose/>
                    <a:moveTo>
                      <a:pt x="28" y="24"/>
                    </a:moveTo>
                    <a:cubicBezTo>
                      <a:pt x="32" y="28"/>
                      <a:pt x="32" y="28"/>
                      <a:pt x="32" y="28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lose/>
                    <a:moveTo>
                      <a:pt x="21" y="31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lose/>
                    <a:moveTo>
                      <a:pt x="27" y="9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  <a:moveTo>
                      <a:pt x="20" y="16"/>
                    </a:moveTo>
                    <a:cubicBezTo>
                      <a:pt x="24" y="20"/>
                      <a:pt x="24" y="20"/>
                      <a:pt x="24" y="2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lose/>
                    <a:moveTo>
                      <a:pt x="13" y="23"/>
                    </a:moveTo>
                    <a:cubicBezTo>
                      <a:pt x="17" y="27"/>
                      <a:pt x="17" y="27"/>
                      <a:pt x="17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1" name="Freeform 2159"/>
              <p:cNvSpPr>
                <a:spLocks noEditPoints="1"/>
              </p:cNvSpPr>
              <p:nvPr/>
            </p:nvSpPr>
            <p:spPr bwMode="auto">
              <a:xfrm>
                <a:off x="23464838" y="944563"/>
                <a:ext cx="476250" cy="473075"/>
              </a:xfrm>
              <a:custGeom>
                <a:avLst/>
                <a:gdLst>
                  <a:gd name="T0" fmla="*/ 4 w 127"/>
                  <a:gd name="T1" fmla="*/ 107 h 126"/>
                  <a:gd name="T2" fmla="*/ 123 w 127"/>
                  <a:gd name="T3" fmla="*/ 32 h 126"/>
                  <a:gd name="T4" fmla="*/ 94 w 127"/>
                  <a:gd name="T5" fmla="*/ 3 h 126"/>
                  <a:gd name="T6" fmla="*/ 21 w 127"/>
                  <a:gd name="T7" fmla="*/ 95 h 126"/>
                  <a:gd name="T8" fmla="*/ 72 w 127"/>
                  <a:gd name="T9" fmla="*/ 72 h 126"/>
                  <a:gd name="T10" fmla="*/ 68 w 127"/>
                  <a:gd name="T11" fmla="*/ 68 h 126"/>
                  <a:gd name="T12" fmla="*/ 65 w 127"/>
                  <a:gd name="T13" fmla="*/ 65 h 126"/>
                  <a:gd name="T14" fmla="*/ 61 w 127"/>
                  <a:gd name="T15" fmla="*/ 61 h 126"/>
                  <a:gd name="T16" fmla="*/ 58 w 127"/>
                  <a:gd name="T17" fmla="*/ 58 h 126"/>
                  <a:gd name="T18" fmla="*/ 54 w 127"/>
                  <a:gd name="T19" fmla="*/ 54 h 126"/>
                  <a:gd name="T20" fmla="*/ 80 w 127"/>
                  <a:gd name="T21" fmla="*/ 65 h 126"/>
                  <a:gd name="T22" fmla="*/ 76 w 127"/>
                  <a:gd name="T23" fmla="*/ 61 h 126"/>
                  <a:gd name="T24" fmla="*/ 73 w 127"/>
                  <a:gd name="T25" fmla="*/ 58 h 126"/>
                  <a:gd name="T26" fmla="*/ 69 w 127"/>
                  <a:gd name="T27" fmla="*/ 53 h 126"/>
                  <a:gd name="T28" fmla="*/ 66 w 127"/>
                  <a:gd name="T29" fmla="*/ 51 h 126"/>
                  <a:gd name="T30" fmla="*/ 62 w 127"/>
                  <a:gd name="T31" fmla="*/ 46 h 126"/>
                  <a:gd name="T32" fmla="*/ 88 w 127"/>
                  <a:gd name="T33" fmla="*/ 57 h 126"/>
                  <a:gd name="T34" fmla="*/ 84 w 127"/>
                  <a:gd name="T35" fmla="*/ 53 h 126"/>
                  <a:gd name="T36" fmla="*/ 80 w 127"/>
                  <a:gd name="T37" fmla="*/ 50 h 126"/>
                  <a:gd name="T38" fmla="*/ 76 w 127"/>
                  <a:gd name="T39" fmla="*/ 46 h 126"/>
                  <a:gd name="T40" fmla="*/ 73 w 127"/>
                  <a:gd name="T41" fmla="*/ 43 h 126"/>
                  <a:gd name="T42" fmla="*/ 69 w 127"/>
                  <a:gd name="T43" fmla="*/ 39 h 126"/>
                  <a:gd name="T44" fmla="*/ 95 w 127"/>
                  <a:gd name="T45" fmla="*/ 50 h 126"/>
                  <a:gd name="T46" fmla="*/ 91 w 127"/>
                  <a:gd name="T47" fmla="*/ 46 h 126"/>
                  <a:gd name="T48" fmla="*/ 88 w 127"/>
                  <a:gd name="T49" fmla="*/ 42 h 126"/>
                  <a:gd name="T50" fmla="*/ 84 w 127"/>
                  <a:gd name="T51" fmla="*/ 38 h 126"/>
                  <a:gd name="T52" fmla="*/ 81 w 127"/>
                  <a:gd name="T53" fmla="*/ 35 h 126"/>
                  <a:gd name="T54" fmla="*/ 77 w 127"/>
                  <a:gd name="T55" fmla="*/ 31 h 126"/>
                  <a:gd name="T56" fmla="*/ 103 w 127"/>
                  <a:gd name="T57" fmla="*/ 42 h 126"/>
                  <a:gd name="T58" fmla="*/ 99 w 127"/>
                  <a:gd name="T59" fmla="*/ 38 h 126"/>
                  <a:gd name="T60" fmla="*/ 96 w 127"/>
                  <a:gd name="T61" fmla="*/ 35 h 126"/>
                  <a:gd name="T62" fmla="*/ 92 w 127"/>
                  <a:gd name="T63" fmla="*/ 31 h 126"/>
                  <a:gd name="T64" fmla="*/ 89 w 127"/>
                  <a:gd name="T65" fmla="*/ 28 h 126"/>
                  <a:gd name="T66" fmla="*/ 85 w 127"/>
                  <a:gd name="T67" fmla="*/ 24 h 126"/>
                  <a:gd name="T68" fmla="*/ 111 w 127"/>
                  <a:gd name="T69" fmla="*/ 34 h 126"/>
                  <a:gd name="T70" fmla="*/ 107 w 127"/>
                  <a:gd name="T71" fmla="*/ 30 h 126"/>
                  <a:gd name="T72" fmla="*/ 103 w 127"/>
                  <a:gd name="T73" fmla="*/ 27 h 126"/>
                  <a:gd name="T74" fmla="*/ 99 w 127"/>
                  <a:gd name="T75" fmla="*/ 23 h 126"/>
                  <a:gd name="T76" fmla="*/ 96 w 127"/>
                  <a:gd name="T77" fmla="*/ 20 h 126"/>
                  <a:gd name="T78" fmla="*/ 92 w 127"/>
                  <a:gd name="T79" fmla="*/ 16 h 126"/>
                  <a:gd name="T80" fmla="*/ 118 w 127"/>
                  <a:gd name="T81" fmla="*/ 27 h 126"/>
                  <a:gd name="T82" fmla="*/ 114 w 127"/>
                  <a:gd name="T83" fmla="*/ 23 h 126"/>
                  <a:gd name="T84" fmla="*/ 111 w 127"/>
                  <a:gd name="T85" fmla="*/ 19 h 126"/>
                  <a:gd name="T86" fmla="*/ 107 w 127"/>
                  <a:gd name="T87" fmla="*/ 15 h 126"/>
                  <a:gd name="T88" fmla="*/ 104 w 127"/>
                  <a:gd name="T89" fmla="*/ 13 h 126"/>
                  <a:gd name="T90" fmla="*/ 100 w 127"/>
                  <a:gd name="T91" fmla="*/ 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7" h="126">
                    <a:moveTo>
                      <a:pt x="94" y="3"/>
                    </a:moveTo>
                    <a:cubicBezTo>
                      <a:pt x="4" y="94"/>
                      <a:pt x="4" y="94"/>
                      <a:pt x="4" y="94"/>
                    </a:cubicBezTo>
                    <a:cubicBezTo>
                      <a:pt x="0" y="97"/>
                      <a:pt x="0" y="103"/>
                      <a:pt x="4" y="107"/>
                    </a:cubicBezTo>
                    <a:cubicBezTo>
                      <a:pt x="20" y="123"/>
                      <a:pt x="20" y="123"/>
                      <a:pt x="20" y="123"/>
                    </a:cubicBezTo>
                    <a:cubicBezTo>
                      <a:pt x="23" y="126"/>
                      <a:pt x="29" y="126"/>
                      <a:pt x="33" y="123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7" y="29"/>
                      <a:pt x="127" y="23"/>
                      <a:pt x="123" y="19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4" y="0"/>
                      <a:pt x="98" y="0"/>
                      <a:pt x="94" y="3"/>
                    </a:cubicBezTo>
                    <a:close/>
                    <a:moveTo>
                      <a:pt x="31" y="106"/>
                    </a:moveTo>
                    <a:cubicBezTo>
                      <a:pt x="28" y="109"/>
                      <a:pt x="24" y="109"/>
                      <a:pt x="21" y="106"/>
                    </a:cubicBezTo>
                    <a:cubicBezTo>
                      <a:pt x="18" y="103"/>
                      <a:pt x="18" y="98"/>
                      <a:pt x="21" y="95"/>
                    </a:cubicBezTo>
                    <a:cubicBezTo>
                      <a:pt x="24" y="93"/>
                      <a:pt x="28" y="92"/>
                      <a:pt x="31" y="95"/>
                    </a:cubicBezTo>
                    <a:cubicBezTo>
                      <a:pt x="34" y="98"/>
                      <a:pt x="34" y="103"/>
                      <a:pt x="31" y="106"/>
                    </a:cubicBezTo>
                    <a:close/>
                    <a:moveTo>
                      <a:pt x="72" y="72"/>
                    </a:moveTo>
                    <a:cubicBezTo>
                      <a:pt x="68" y="77"/>
                      <a:pt x="68" y="77"/>
                      <a:pt x="68" y="77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2" y="72"/>
                      <a:pt x="72" y="72"/>
                      <a:pt x="72" y="72"/>
                    </a:cubicBezTo>
                    <a:close/>
                    <a:moveTo>
                      <a:pt x="65" y="65"/>
                    </a:moveTo>
                    <a:cubicBezTo>
                      <a:pt x="61" y="69"/>
                      <a:pt x="61" y="69"/>
                      <a:pt x="61" y="69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5" y="65"/>
                      <a:pt x="65" y="65"/>
                      <a:pt x="65" y="65"/>
                    </a:cubicBezTo>
                    <a:close/>
                    <a:moveTo>
                      <a:pt x="58" y="58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lose/>
                    <a:moveTo>
                      <a:pt x="80" y="65"/>
                    </a:moveTo>
                    <a:cubicBezTo>
                      <a:pt x="76" y="69"/>
                      <a:pt x="76" y="69"/>
                      <a:pt x="76" y="6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5"/>
                      <a:pt x="80" y="65"/>
                      <a:pt x="80" y="65"/>
                    </a:cubicBezTo>
                    <a:close/>
                    <a:moveTo>
                      <a:pt x="73" y="58"/>
                    </a:moveTo>
                    <a:cubicBezTo>
                      <a:pt x="69" y="62"/>
                      <a:pt x="69" y="62"/>
                      <a:pt x="69" y="62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3" y="58"/>
                      <a:pt x="73" y="58"/>
                      <a:pt x="73" y="58"/>
                    </a:cubicBezTo>
                    <a:close/>
                    <a:moveTo>
                      <a:pt x="66" y="51"/>
                    </a:moveTo>
                    <a:cubicBezTo>
                      <a:pt x="62" y="55"/>
                      <a:pt x="62" y="55"/>
                      <a:pt x="62" y="55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lose/>
                    <a:moveTo>
                      <a:pt x="88" y="57"/>
                    </a:moveTo>
                    <a:cubicBezTo>
                      <a:pt x="83" y="61"/>
                      <a:pt x="83" y="61"/>
                      <a:pt x="83" y="61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7"/>
                      <a:pt x="88" y="57"/>
                      <a:pt x="88" y="57"/>
                    </a:cubicBezTo>
                    <a:close/>
                    <a:moveTo>
                      <a:pt x="80" y="50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0" y="50"/>
                      <a:pt x="80" y="50"/>
                      <a:pt x="80" y="50"/>
                    </a:cubicBezTo>
                    <a:close/>
                    <a:moveTo>
                      <a:pt x="73" y="43"/>
                    </a:moveTo>
                    <a:cubicBezTo>
                      <a:pt x="69" y="47"/>
                      <a:pt x="69" y="47"/>
                      <a:pt x="69" y="47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3" y="43"/>
                      <a:pt x="73" y="43"/>
                      <a:pt x="73" y="43"/>
                    </a:cubicBezTo>
                    <a:close/>
                    <a:moveTo>
                      <a:pt x="95" y="50"/>
                    </a:moveTo>
                    <a:cubicBezTo>
                      <a:pt x="91" y="54"/>
                      <a:pt x="91" y="54"/>
                      <a:pt x="91" y="54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5" y="50"/>
                      <a:pt x="95" y="50"/>
                      <a:pt x="95" y="50"/>
                    </a:cubicBezTo>
                    <a:close/>
                    <a:moveTo>
                      <a:pt x="88" y="42"/>
                    </a:moveTo>
                    <a:cubicBezTo>
                      <a:pt x="84" y="46"/>
                      <a:pt x="84" y="46"/>
                      <a:pt x="84" y="46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lose/>
                    <a:moveTo>
                      <a:pt x="81" y="35"/>
                    </a:moveTo>
                    <a:cubicBezTo>
                      <a:pt x="77" y="40"/>
                      <a:pt x="77" y="40"/>
                      <a:pt x="77" y="40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lose/>
                    <a:moveTo>
                      <a:pt x="103" y="42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lose/>
                    <a:moveTo>
                      <a:pt x="96" y="35"/>
                    </a:moveTo>
                    <a:cubicBezTo>
                      <a:pt x="92" y="39"/>
                      <a:pt x="92" y="39"/>
                      <a:pt x="92" y="39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6" y="35"/>
                      <a:pt x="96" y="35"/>
                      <a:pt x="96" y="35"/>
                    </a:cubicBezTo>
                    <a:close/>
                    <a:moveTo>
                      <a:pt x="89" y="28"/>
                    </a:moveTo>
                    <a:cubicBezTo>
                      <a:pt x="85" y="32"/>
                      <a:pt x="85" y="32"/>
                      <a:pt x="85" y="32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lose/>
                    <a:moveTo>
                      <a:pt x="111" y="34"/>
                    </a:moveTo>
                    <a:cubicBezTo>
                      <a:pt x="106" y="38"/>
                      <a:pt x="106" y="38"/>
                      <a:pt x="106" y="38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4"/>
                      <a:pt x="111" y="34"/>
                    </a:cubicBezTo>
                    <a:close/>
                    <a:moveTo>
                      <a:pt x="103" y="27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9" y="23"/>
                      <a:pt x="99" y="23"/>
                      <a:pt x="99" y="23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3" y="27"/>
                      <a:pt x="103" y="27"/>
                      <a:pt x="103" y="27"/>
                    </a:cubicBezTo>
                    <a:close/>
                    <a:moveTo>
                      <a:pt x="96" y="20"/>
                    </a:moveTo>
                    <a:cubicBezTo>
                      <a:pt x="92" y="24"/>
                      <a:pt x="92" y="24"/>
                      <a:pt x="92" y="24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lose/>
                    <a:moveTo>
                      <a:pt x="118" y="27"/>
                    </a:moveTo>
                    <a:cubicBezTo>
                      <a:pt x="114" y="31"/>
                      <a:pt x="114" y="31"/>
                      <a:pt x="114" y="31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18" y="27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7"/>
                    </a:cubicBezTo>
                    <a:close/>
                    <a:moveTo>
                      <a:pt x="111" y="19"/>
                    </a:moveTo>
                    <a:cubicBezTo>
                      <a:pt x="107" y="24"/>
                      <a:pt x="107" y="24"/>
                      <a:pt x="107" y="24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11" y="19"/>
                      <a:pt x="111" y="19"/>
                      <a:pt x="111" y="19"/>
                    </a:cubicBezTo>
                    <a:close/>
                    <a:moveTo>
                      <a:pt x="104" y="13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6" y="13"/>
                      <a:pt x="96" y="13"/>
                      <a:pt x="96" y="13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2" name="Freeform 2160"/>
              <p:cNvSpPr>
                <a:spLocks noEditPoints="1"/>
              </p:cNvSpPr>
              <p:nvPr/>
            </p:nvSpPr>
            <p:spPr bwMode="auto">
              <a:xfrm>
                <a:off x="21586825" y="2825750"/>
                <a:ext cx="477838" cy="474663"/>
              </a:xfrm>
              <a:custGeom>
                <a:avLst/>
                <a:gdLst>
                  <a:gd name="T0" fmla="*/ 123 w 127"/>
                  <a:gd name="T1" fmla="*/ 19 h 126"/>
                  <a:gd name="T2" fmla="*/ 4 w 127"/>
                  <a:gd name="T3" fmla="*/ 94 h 126"/>
                  <a:gd name="T4" fmla="*/ 33 w 127"/>
                  <a:gd name="T5" fmla="*/ 123 h 126"/>
                  <a:gd name="T6" fmla="*/ 107 w 127"/>
                  <a:gd name="T7" fmla="*/ 31 h 126"/>
                  <a:gd name="T8" fmla="*/ 55 w 127"/>
                  <a:gd name="T9" fmla="*/ 54 h 126"/>
                  <a:gd name="T10" fmla="*/ 59 w 127"/>
                  <a:gd name="T11" fmla="*/ 58 h 126"/>
                  <a:gd name="T12" fmla="*/ 62 w 127"/>
                  <a:gd name="T13" fmla="*/ 61 h 126"/>
                  <a:gd name="T14" fmla="*/ 66 w 127"/>
                  <a:gd name="T15" fmla="*/ 65 h 126"/>
                  <a:gd name="T16" fmla="*/ 69 w 127"/>
                  <a:gd name="T17" fmla="*/ 68 h 126"/>
                  <a:gd name="T18" fmla="*/ 73 w 127"/>
                  <a:gd name="T19" fmla="*/ 72 h 126"/>
                  <a:gd name="T20" fmla="*/ 47 w 127"/>
                  <a:gd name="T21" fmla="*/ 61 h 126"/>
                  <a:gd name="T22" fmla="*/ 51 w 127"/>
                  <a:gd name="T23" fmla="*/ 65 h 126"/>
                  <a:gd name="T24" fmla="*/ 55 w 127"/>
                  <a:gd name="T25" fmla="*/ 68 h 126"/>
                  <a:gd name="T26" fmla="*/ 59 w 127"/>
                  <a:gd name="T27" fmla="*/ 73 h 126"/>
                  <a:gd name="T28" fmla="*/ 62 w 127"/>
                  <a:gd name="T29" fmla="*/ 75 h 126"/>
                  <a:gd name="T30" fmla="*/ 66 w 127"/>
                  <a:gd name="T31" fmla="*/ 80 h 126"/>
                  <a:gd name="T32" fmla="*/ 40 w 127"/>
                  <a:gd name="T33" fmla="*/ 69 h 126"/>
                  <a:gd name="T34" fmla="*/ 44 w 127"/>
                  <a:gd name="T35" fmla="*/ 73 h 126"/>
                  <a:gd name="T36" fmla="*/ 47 w 127"/>
                  <a:gd name="T37" fmla="*/ 76 h 126"/>
                  <a:gd name="T38" fmla="*/ 51 w 127"/>
                  <a:gd name="T39" fmla="*/ 80 h 126"/>
                  <a:gd name="T40" fmla="*/ 54 w 127"/>
                  <a:gd name="T41" fmla="*/ 83 h 126"/>
                  <a:gd name="T42" fmla="*/ 58 w 127"/>
                  <a:gd name="T43" fmla="*/ 87 h 126"/>
                  <a:gd name="T44" fmla="*/ 32 w 127"/>
                  <a:gd name="T45" fmla="*/ 76 h 126"/>
                  <a:gd name="T46" fmla="*/ 36 w 127"/>
                  <a:gd name="T47" fmla="*/ 80 h 126"/>
                  <a:gd name="T48" fmla="*/ 39 w 127"/>
                  <a:gd name="T49" fmla="*/ 84 h 126"/>
                  <a:gd name="T50" fmla="*/ 44 w 127"/>
                  <a:gd name="T51" fmla="*/ 88 h 126"/>
                  <a:gd name="T52" fmla="*/ 46 w 127"/>
                  <a:gd name="T53" fmla="*/ 91 h 126"/>
                  <a:gd name="T54" fmla="*/ 50 w 127"/>
                  <a:gd name="T55" fmla="*/ 95 h 126"/>
                  <a:gd name="T56" fmla="*/ 24 w 127"/>
                  <a:gd name="T57" fmla="*/ 84 h 126"/>
                  <a:gd name="T58" fmla="*/ 29 w 127"/>
                  <a:gd name="T59" fmla="*/ 88 h 126"/>
                  <a:gd name="T60" fmla="*/ 32 w 127"/>
                  <a:gd name="T61" fmla="*/ 91 h 126"/>
                  <a:gd name="T62" fmla="*/ 36 w 127"/>
                  <a:gd name="T63" fmla="*/ 95 h 126"/>
                  <a:gd name="T64" fmla="*/ 39 w 127"/>
                  <a:gd name="T65" fmla="*/ 98 h 126"/>
                  <a:gd name="T66" fmla="*/ 43 w 127"/>
                  <a:gd name="T67" fmla="*/ 102 h 126"/>
                  <a:gd name="T68" fmla="*/ 17 w 127"/>
                  <a:gd name="T69" fmla="*/ 92 h 126"/>
                  <a:gd name="T70" fmla="*/ 21 w 127"/>
                  <a:gd name="T71" fmla="*/ 96 h 126"/>
                  <a:gd name="T72" fmla="*/ 24 w 127"/>
                  <a:gd name="T73" fmla="*/ 99 h 126"/>
                  <a:gd name="T74" fmla="*/ 28 w 127"/>
                  <a:gd name="T75" fmla="*/ 103 h 126"/>
                  <a:gd name="T76" fmla="*/ 31 w 127"/>
                  <a:gd name="T77" fmla="*/ 106 h 126"/>
                  <a:gd name="T78" fmla="*/ 35 w 127"/>
                  <a:gd name="T79" fmla="*/ 110 h 126"/>
                  <a:gd name="T80" fmla="*/ 9 w 127"/>
                  <a:gd name="T81" fmla="*/ 99 h 126"/>
                  <a:gd name="T82" fmla="*/ 13 w 127"/>
                  <a:gd name="T83" fmla="*/ 103 h 126"/>
                  <a:gd name="T84" fmla="*/ 16 w 127"/>
                  <a:gd name="T85" fmla="*/ 107 h 126"/>
                  <a:gd name="T86" fmla="*/ 21 w 127"/>
                  <a:gd name="T87" fmla="*/ 111 h 126"/>
                  <a:gd name="T88" fmla="*/ 23 w 127"/>
                  <a:gd name="T89" fmla="*/ 114 h 126"/>
                  <a:gd name="T90" fmla="*/ 28 w 127"/>
                  <a:gd name="T91" fmla="*/ 11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7" h="126">
                    <a:moveTo>
                      <a:pt x="33" y="123"/>
                    </a:moveTo>
                    <a:cubicBezTo>
                      <a:pt x="123" y="32"/>
                      <a:pt x="123" y="32"/>
                      <a:pt x="123" y="32"/>
                    </a:cubicBezTo>
                    <a:cubicBezTo>
                      <a:pt x="127" y="29"/>
                      <a:pt x="127" y="23"/>
                      <a:pt x="123" y="19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4" y="0"/>
                      <a:pt x="98" y="0"/>
                      <a:pt x="95" y="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0" y="97"/>
                      <a:pt x="0" y="103"/>
                      <a:pt x="4" y="107"/>
                    </a:cubicBezTo>
                    <a:cubicBezTo>
                      <a:pt x="20" y="123"/>
                      <a:pt x="20" y="123"/>
                      <a:pt x="20" y="123"/>
                    </a:cubicBezTo>
                    <a:cubicBezTo>
                      <a:pt x="23" y="126"/>
                      <a:pt x="29" y="126"/>
                      <a:pt x="33" y="123"/>
                    </a:cubicBezTo>
                    <a:close/>
                    <a:moveTo>
                      <a:pt x="96" y="20"/>
                    </a:moveTo>
                    <a:cubicBezTo>
                      <a:pt x="99" y="17"/>
                      <a:pt x="104" y="17"/>
                      <a:pt x="107" y="20"/>
                    </a:cubicBezTo>
                    <a:cubicBezTo>
                      <a:pt x="110" y="23"/>
                      <a:pt x="109" y="28"/>
                      <a:pt x="107" y="31"/>
                    </a:cubicBezTo>
                    <a:cubicBezTo>
                      <a:pt x="104" y="33"/>
                      <a:pt x="99" y="34"/>
                      <a:pt x="96" y="31"/>
                    </a:cubicBezTo>
                    <a:cubicBezTo>
                      <a:pt x="93" y="28"/>
                      <a:pt x="93" y="23"/>
                      <a:pt x="96" y="20"/>
                    </a:cubicBezTo>
                    <a:close/>
                    <a:moveTo>
                      <a:pt x="55" y="54"/>
                    </a:moveTo>
                    <a:cubicBezTo>
                      <a:pt x="59" y="49"/>
                      <a:pt x="59" y="49"/>
                      <a:pt x="59" y="49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5" y="54"/>
                      <a:pt x="55" y="54"/>
                    </a:cubicBezTo>
                    <a:close/>
                    <a:moveTo>
                      <a:pt x="62" y="61"/>
                    </a:moveTo>
                    <a:cubicBezTo>
                      <a:pt x="66" y="57"/>
                      <a:pt x="66" y="57"/>
                      <a:pt x="66" y="57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61"/>
                      <a:pt x="62" y="61"/>
                      <a:pt x="62" y="61"/>
                    </a:cubicBezTo>
                    <a:close/>
                    <a:moveTo>
                      <a:pt x="69" y="68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72"/>
                      <a:pt x="73" y="72"/>
                      <a:pt x="73" y="72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8"/>
                      <a:pt x="69" y="68"/>
                      <a:pt x="69" y="68"/>
                    </a:cubicBezTo>
                    <a:close/>
                    <a:moveTo>
                      <a:pt x="47" y="61"/>
                    </a:moveTo>
                    <a:cubicBezTo>
                      <a:pt x="52" y="57"/>
                      <a:pt x="52" y="57"/>
                      <a:pt x="52" y="57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lose/>
                    <a:moveTo>
                      <a:pt x="55" y="68"/>
                    </a:moveTo>
                    <a:cubicBezTo>
                      <a:pt x="59" y="64"/>
                      <a:pt x="59" y="64"/>
                      <a:pt x="59" y="64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lose/>
                    <a:moveTo>
                      <a:pt x="62" y="75"/>
                    </a:moveTo>
                    <a:cubicBezTo>
                      <a:pt x="66" y="71"/>
                      <a:pt x="66" y="71"/>
                      <a:pt x="66" y="71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lose/>
                    <a:moveTo>
                      <a:pt x="40" y="69"/>
                    </a:moveTo>
                    <a:cubicBezTo>
                      <a:pt x="44" y="65"/>
                      <a:pt x="44" y="65"/>
                      <a:pt x="44" y="65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lose/>
                    <a:moveTo>
                      <a:pt x="47" y="76"/>
                    </a:moveTo>
                    <a:cubicBezTo>
                      <a:pt x="51" y="72"/>
                      <a:pt x="51" y="72"/>
                      <a:pt x="51" y="72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7" y="76"/>
                      <a:pt x="47" y="76"/>
                      <a:pt x="47" y="76"/>
                    </a:cubicBezTo>
                    <a:close/>
                    <a:moveTo>
                      <a:pt x="54" y="83"/>
                    </a:moveTo>
                    <a:cubicBezTo>
                      <a:pt x="58" y="79"/>
                      <a:pt x="58" y="79"/>
                      <a:pt x="58" y="79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3"/>
                      <a:pt x="54" y="83"/>
                      <a:pt x="54" y="83"/>
                    </a:cubicBezTo>
                    <a:close/>
                    <a:moveTo>
                      <a:pt x="32" y="76"/>
                    </a:moveTo>
                    <a:cubicBezTo>
                      <a:pt x="36" y="72"/>
                      <a:pt x="36" y="72"/>
                      <a:pt x="36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6"/>
                      <a:pt x="32" y="76"/>
                      <a:pt x="32" y="76"/>
                    </a:cubicBezTo>
                    <a:close/>
                    <a:moveTo>
                      <a:pt x="39" y="84"/>
                    </a:moveTo>
                    <a:cubicBezTo>
                      <a:pt x="44" y="80"/>
                      <a:pt x="44" y="80"/>
                      <a:pt x="44" y="80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lose/>
                    <a:moveTo>
                      <a:pt x="46" y="91"/>
                    </a:moveTo>
                    <a:cubicBezTo>
                      <a:pt x="50" y="86"/>
                      <a:pt x="50" y="86"/>
                      <a:pt x="50" y="86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91"/>
                      <a:pt x="46" y="91"/>
                      <a:pt x="46" y="91"/>
                    </a:cubicBezTo>
                    <a:close/>
                    <a:moveTo>
                      <a:pt x="24" y="84"/>
                    </a:move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lose/>
                    <a:moveTo>
                      <a:pt x="32" y="91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2" y="91"/>
                      <a:pt x="32" y="91"/>
                      <a:pt x="32" y="91"/>
                    </a:cubicBezTo>
                    <a:close/>
                    <a:moveTo>
                      <a:pt x="39" y="98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39" y="98"/>
                      <a:pt x="39" y="98"/>
                      <a:pt x="39" y="98"/>
                    </a:cubicBezTo>
                    <a:close/>
                    <a:moveTo>
                      <a:pt x="17" y="92"/>
                    </a:moveTo>
                    <a:cubicBezTo>
                      <a:pt x="21" y="88"/>
                      <a:pt x="21" y="88"/>
                      <a:pt x="21" y="88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lose/>
                    <a:moveTo>
                      <a:pt x="24" y="99"/>
                    </a:moveTo>
                    <a:cubicBezTo>
                      <a:pt x="28" y="95"/>
                      <a:pt x="28" y="95"/>
                      <a:pt x="28" y="95"/>
                    </a:cubicBezTo>
                    <a:cubicBezTo>
                      <a:pt x="32" y="99"/>
                      <a:pt x="32" y="99"/>
                      <a:pt x="32" y="99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9"/>
                      <a:pt x="24" y="99"/>
                      <a:pt x="24" y="99"/>
                    </a:cubicBezTo>
                    <a:close/>
                    <a:moveTo>
                      <a:pt x="31" y="106"/>
                    </a:moveTo>
                    <a:cubicBezTo>
                      <a:pt x="35" y="102"/>
                      <a:pt x="35" y="102"/>
                      <a:pt x="35" y="102"/>
                    </a:cubicBezTo>
                    <a:cubicBezTo>
                      <a:pt x="39" y="106"/>
                      <a:pt x="39" y="106"/>
                      <a:pt x="39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1" y="106"/>
                      <a:pt x="31" y="106"/>
                      <a:pt x="31" y="106"/>
                    </a:cubicBezTo>
                    <a:close/>
                    <a:moveTo>
                      <a:pt x="9" y="99"/>
                    </a:moveTo>
                    <a:cubicBezTo>
                      <a:pt x="13" y="95"/>
                      <a:pt x="13" y="95"/>
                      <a:pt x="13" y="95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lose/>
                    <a:moveTo>
                      <a:pt x="16" y="107"/>
                    </a:moveTo>
                    <a:cubicBezTo>
                      <a:pt x="21" y="102"/>
                      <a:pt x="21" y="102"/>
                      <a:pt x="21" y="102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lose/>
                    <a:moveTo>
                      <a:pt x="23" y="114"/>
                    </a:moveTo>
                    <a:cubicBezTo>
                      <a:pt x="28" y="109"/>
                      <a:pt x="28" y="109"/>
                      <a:pt x="28" y="109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3" y="114"/>
                      <a:pt x="23" y="114"/>
                      <a:pt x="23" y="114"/>
                    </a:cubicBezTo>
                    <a:cubicBezTo>
                      <a:pt x="23" y="114"/>
                      <a:pt x="23" y="114"/>
                      <a:pt x="23" y="11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3" name="Freeform 2161"/>
              <p:cNvSpPr>
                <a:spLocks noEditPoints="1"/>
              </p:cNvSpPr>
              <p:nvPr/>
            </p:nvSpPr>
            <p:spPr bwMode="auto">
              <a:xfrm>
                <a:off x="23228300" y="3086100"/>
                <a:ext cx="352425" cy="557213"/>
              </a:xfrm>
              <a:custGeom>
                <a:avLst/>
                <a:gdLst>
                  <a:gd name="T0" fmla="*/ 27 w 94"/>
                  <a:gd name="T1" fmla="*/ 3 h 148"/>
                  <a:gd name="T2" fmla="*/ 54 w 94"/>
                  <a:gd name="T3" fmla="*/ 141 h 148"/>
                  <a:gd name="T4" fmla="*/ 91 w 94"/>
                  <a:gd name="T5" fmla="*/ 124 h 148"/>
                  <a:gd name="T6" fmla="*/ 32 w 94"/>
                  <a:gd name="T7" fmla="*/ 22 h 148"/>
                  <a:gd name="T8" fmla="*/ 35 w 94"/>
                  <a:gd name="T9" fmla="*/ 79 h 148"/>
                  <a:gd name="T10" fmla="*/ 40 w 94"/>
                  <a:gd name="T11" fmla="*/ 76 h 148"/>
                  <a:gd name="T12" fmla="*/ 44 w 94"/>
                  <a:gd name="T13" fmla="*/ 75 h 148"/>
                  <a:gd name="T14" fmla="*/ 49 w 94"/>
                  <a:gd name="T15" fmla="*/ 72 h 148"/>
                  <a:gd name="T16" fmla="*/ 53 w 94"/>
                  <a:gd name="T17" fmla="*/ 71 h 148"/>
                  <a:gd name="T18" fmla="*/ 58 w 94"/>
                  <a:gd name="T19" fmla="*/ 68 h 148"/>
                  <a:gd name="T20" fmla="*/ 39 w 94"/>
                  <a:gd name="T21" fmla="*/ 89 h 148"/>
                  <a:gd name="T22" fmla="*/ 44 w 94"/>
                  <a:gd name="T23" fmla="*/ 86 h 148"/>
                  <a:gd name="T24" fmla="*/ 49 w 94"/>
                  <a:gd name="T25" fmla="*/ 85 h 148"/>
                  <a:gd name="T26" fmla="*/ 54 w 94"/>
                  <a:gd name="T27" fmla="*/ 82 h 148"/>
                  <a:gd name="T28" fmla="*/ 57 w 94"/>
                  <a:gd name="T29" fmla="*/ 80 h 148"/>
                  <a:gd name="T30" fmla="*/ 63 w 94"/>
                  <a:gd name="T31" fmla="*/ 78 h 148"/>
                  <a:gd name="T32" fmla="*/ 44 w 94"/>
                  <a:gd name="T33" fmla="*/ 99 h 148"/>
                  <a:gd name="T34" fmla="*/ 49 w 94"/>
                  <a:gd name="T35" fmla="*/ 96 h 148"/>
                  <a:gd name="T36" fmla="*/ 53 w 94"/>
                  <a:gd name="T37" fmla="*/ 94 h 148"/>
                  <a:gd name="T38" fmla="*/ 58 w 94"/>
                  <a:gd name="T39" fmla="*/ 92 h 148"/>
                  <a:gd name="T40" fmla="*/ 62 w 94"/>
                  <a:gd name="T41" fmla="*/ 90 h 148"/>
                  <a:gd name="T42" fmla="*/ 67 w 94"/>
                  <a:gd name="T43" fmla="*/ 88 h 148"/>
                  <a:gd name="T44" fmla="*/ 48 w 94"/>
                  <a:gd name="T45" fmla="*/ 108 h 148"/>
                  <a:gd name="T46" fmla="*/ 53 w 94"/>
                  <a:gd name="T47" fmla="*/ 106 h 148"/>
                  <a:gd name="T48" fmla="*/ 57 w 94"/>
                  <a:gd name="T49" fmla="*/ 104 h 148"/>
                  <a:gd name="T50" fmla="*/ 63 w 94"/>
                  <a:gd name="T51" fmla="*/ 102 h 148"/>
                  <a:gd name="T52" fmla="*/ 66 w 94"/>
                  <a:gd name="T53" fmla="*/ 100 h 148"/>
                  <a:gd name="T54" fmla="*/ 72 w 94"/>
                  <a:gd name="T55" fmla="*/ 98 h 148"/>
                  <a:gd name="T56" fmla="*/ 52 w 94"/>
                  <a:gd name="T57" fmla="*/ 118 h 148"/>
                  <a:gd name="T58" fmla="*/ 58 w 94"/>
                  <a:gd name="T59" fmla="*/ 116 h 148"/>
                  <a:gd name="T60" fmla="*/ 62 w 94"/>
                  <a:gd name="T61" fmla="*/ 114 h 148"/>
                  <a:gd name="T62" fmla="*/ 67 w 94"/>
                  <a:gd name="T63" fmla="*/ 112 h 148"/>
                  <a:gd name="T64" fmla="*/ 71 w 94"/>
                  <a:gd name="T65" fmla="*/ 110 h 148"/>
                  <a:gd name="T66" fmla="*/ 76 w 94"/>
                  <a:gd name="T67" fmla="*/ 108 h 148"/>
                  <a:gd name="T68" fmla="*/ 57 w 94"/>
                  <a:gd name="T69" fmla="*/ 128 h 148"/>
                  <a:gd name="T70" fmla="*/ 62 w 94"/>
                  <a:gd name="T71" fmla="*/ 126 h 148"/>
                  <a:gd name="T72" fmla="*/ 66 w 94"/>
                  <a:gd name="T73" fmla="*/ 124 h 148"/>
                  <a:gd name="T74" fmla="*/ 71 w 94"/>
                  <a:gd name="T75" fmla="*/ 122 h 148"/>
                  <a:gd name="T76" fmla="*/ 75 w 94"/>
                  <a:gd name="T77" fmla="*/ 120 h 148"/>
                  <a:gd name="T78" fmla="*/ 80 w 94"/>
                  <a:gd name="T79" fmla="*/ 117 h 148"/>
                  <a:gd name="T80" fmla="*/ 61 w 94"/>
                  <a:gd name="T81" fmla="*/ 138 h 148"/>
                  <a:gd name="T82" fmla="*/ 67 w 94"/>
                  <a:gd name="T83" fmla="*/ 135 h 148"/>
                  <a:gd name="T84" fmla="*/ 71 w 94"/>
                  <a:gd name="T85" fmla="*/ 134 h 148"/>
                  <a:gd name="T86" fmla="*/ 76 w 94"/>
                  <a:gd name="T87" fmla="*/ 131 h 148"/>
                  <a:gd name="T88" fmla="*/ 80 w 94"/>
                  <a:gd name="T89" fmla="*/ 130 h 148"/>
                  <a:gd name="T90" fmla="*/ 85 w 94"/>
                  <a:gd name="T91" fmla="*/ 12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4" h="148">
                    <a:moveTo>
                      <a:pt x="91" y="124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37" y="3"/>
                      <a:pt x="31" y="0"/>
                      <a:pt x="27" y="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2" y="14"/>
                      <a:pt x="0" y="19"/>
                      <a:pt x="2" y="24"/>
                    </a:cubicBezTo>
                    <a:cubicBezTo>
                      <a:pt x="54" y="141"/>
                      <a:pt x="54" y="141"/>
                      <a:pt x="54" y="141"/>
                    </a:cubicBezTo>
                    <a:cubicBezTo>
                      <a:pt x="56" y="145"/>
                      <a:pt x="62" y="148"/>
                      <a:pt x="67" y="14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92" y="134"/>
                      <a:pt x="94" y="129"/>
                      <a:pt x="91" y="124"/>
                    </a:cubicBezTo>
                    <a:close/>
                    <a:moveTo>
                      <a:pt x="18" y="29"/>
                    </a:moveTo>
                    <a:cubicBezTo>
                      <a:pt x="16" y="25"/>
                      <a:pt x="18" y="20"/>
                      <a:pt x="22" y="19"/>
                    </a:cubicBezTo>
                    <a:cubicBezTo>
                      <a:pt x="26" y="17"/>
                      <a:pt x="30" y="19"/>
                      <a:pt x="32" y="22"/>
                    </a:cubicBezTo>
                    <a:cubicBezTo>
                      <a:pt x="33" y="26"/>
                      <a:pt x="32" y="31"/>
                      <a:pt x="28" y="32"/>
                    </a:cubicBezTo>
                    <a:cubicBezTo>
                      <a:pt x="24" y="34"/>
                      <a:pt x="20" y="32"/>
                      <a:pt x="18" y="29"/>
                    </a:cubicBezTo>
                    <a:close/>
                    <a:moveTo>
                      <a:pt x="35" y="79"/>
                    </a:move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9"/>
                      <a:pt x="35" y="79"/>
                      <a:pt x="35" y="79"/>
                    </a:cubicBezTo>
                    <a:close/>
                    <a:moveTo>
                      <a:pt x="44" y="75"/>
                    </a:moveTo>
                    <a:cubicBezTo>
                      <a:pt x="42" y="69"/>
                      <a:pt x="42" y="69"/>
                      <a:pt x="42" y="69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4" y="75"/>
                      <a:pt x="44" y="75"/>
                      <a:pt x="44" y="75"/>
                    </a:cubicBezTo>
                    <a:close/>
                    <a:moveTo>
                      <a:pt x="53" y="71"/>
                    </a:moveTo>
                    <a:cubicBezTo>
                      <a:pt x="51" y="65"/>
                      <a:pt x="51" y="65"/>
                      <a:pt x="51" y="65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lose/>
                    <a:moveTo>
                      <a:pt x="39" y="89"/>
                    </a:moveTo>
                    <a:cubicBezTo>
                      <a:pt x="37" y="83"/>
                      <a:pt x="37" y="83"/>
                      <a:pt x="37" y="83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39" y="89"/>
                      <a:pt x="39" y="89"/>
                    </a:cubicBezTo>
                    <a:close/>
                    <a:moveTo>
                      <a:pt x="49" y="85"/>
                    </a:moveTo>
                    <a:cubicBezTo>
                      <a:pt x="46" y="79"/>
                      <a:pt x="46" y="79"/>
                      <a:pt x="46" y="79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49" y="85"/>
                      <a:pt x="49" y="85"/>
                      <a:pt x="49" y="85"/>
                    </a:cubicBezTo>
                    <a:close/>
                    <a:moveTo>
                      <a:pt x="57" y="80"/>
                    </a:moveTo>
                    <a:cubicBezTo>
                      <a:pt x="55" y="75"/>
                      <a:pt x="55" y="75"/>
                      <a:pt x="55" y="75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80"/>
                      <a:pt x="57" y="80"/>
                      <a:pt x="57" y="80"/>
                    </a:cubicBezTo>
                    <a:close/>
                    <a:moveTo>
                      <a:pt x="44" y="99"/>
                    </a:moveTo>
                    <a:cubicBezTo>
                      <a:pt x="41" y="93"/>
                      <a:pt x="41" y="93"/>
                      <a:pt x="41" y="93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4" y="99"/>
                      <a:pt x="44" y="99"/>
                    </a:cubicBezTo>
                    <a:close/>
                    <a:moveTo>
                      <a:pt x="53" y="94"/>
                    </a:moveTo>
                    <a:cubicBezTo>
                      <a:pt x="50" y="89"/>
                      <a:pt x="50" y="89"/>
                      <a:pt x="50" y="89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4"/>
                      <a:pt x="53" y="94"/>
                      <a:pt x="53" y="94"/>
                    </a:cubicBezTo>
                    <a:close/>
                    <a:moveTo>
                      <a:pt x="62" y="90"/>
                    </a:moveTo>
                    <a:cubicBezTo>
                      <a:pt x="59" y="85"/>
                      <a:pt x="59" y="85"/>
                      <a:pt x="59" y="85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lose/>
                    <a:moveTo>
                      <a:pt x="48" y="108"/>
                    </a:moveTo>
                    <a:cubicBezTo>
                      <a:pt x="46" y="103"/>
                      <a:pt x="46" y="103"/>
                      <a:pt x="46" y="103"/>
                    </a:cubicBezTo>
                    <a:cubicBezTo>
                      <a:pt x="51" y="101"/>
                      <a:pt x="51" y="101"/>
                      <a:pt x="51" y="101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lose/>
                    <a:moveTo>
                      <a:pt x="57" y="104"/>
                    </a:moveTo>
                    <a:cubicBezTo>
                      <a:pt x="55" y="99"/>
                      <a:pt x="55" y="99"/>
                      <a:pt x="55" y="99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7" y="104"/>
                      <a:pt x="57" y="104"/>
                      <a:pt x="57" y="104"/>
                    </a:cubicBezTo>
                    <a:close/>
                    <a:moveTo>
                      <a:pt x="66" y="100"/>
                    </a:moveTo>
                    <a:cubicBezTo>
                      <a:pt x="64" y="95"/>
                      <a:pt x="64" y="95"/>
                      <a:pt x="64" y="95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0"/>
                      <a:pt x="66" y="100"/>
                      <a:pt x="66" y="100"/>
                    </a:cubicBezTo>
                    <a:close/>
                    <a:moveTo>
                      <a:pt x="52" y="118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52" y="118"/>
                      <a:pt x="52" y="118"/>
                      <a:pt x="52" y="118"/>
                    </a:cubicBezTo>
                    <a:close/>
                    <a:moveTo>
                      <a:pt x="62" y="114"/>
                    </a:moveTo>
                    <a:cubicBezTo>
                      <a:pt x="59" y="109"/>
                      <a:pt x="59" y="109"/>
                      <a:pt x="59" y="109"/>
                    </a:cubicBezTo>
                    <a:cubicBezTo>
                      <a:pt x="65" y="106"/>
                      <a:pt x="65" y="106"/>
                      <a:pt x="65" y="106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2" y="114"/>
                      <a:pt x="62" y="114"/>
                      <a:pt x="62" y="114"/>
                    </a:cubicBezTo>
                    <a:cubicBezTo>
                      <a:pt x="62" y="114"/>
                      <a:pt x="62" y="114"/>
                      <a:pt x="62" y="114"/>
                    </a:cubicBezTo>
                    <a:close/>
                    <a:moveTo>
                      <a:pt x="71" y="110"/>
                    </a:moveTo>
                    <a:cubicBezTo>
                      <a:pt x="68" y="105"/>
                      <a:pt x="68" y="105"/>
                      <a:pt x="68" y="105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110"/>
                      <a:pt x="71" y="110"/>
                      <a:pt x="71" y="110"/>
                    </a:cubicBezTo>
                    <a:close/>
                    <a:moveTo>
                      <a:pt x="57" y="128"/>
                    </a:moveTo>
                    <a:cubicBezTo>
                      <a:pt x="54" y="123"/>
                      <a:pt x="54" y="123"/>
                      <a:pt x="54" y="123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57" y="128"/>
                      <a:pt x="57" y="128"/>
                      <a:pt x="57" y="128"/>
                    </a:cubicBezTo>
                    <a:cubicBezTo>
                      <a:pt x="57" y="128"/>
                      <a:pt x="57" y="128"/>
                      <a:pt x="57" y="128"/>
                    </a:cubicBezTo>
                    <a:close/>
                    <a:moveTo>
                      <a:pt x="66" y="124"/>
                    </a:moveTo>
                    <a:cubicBezTo>
                      <a:pt x="64" y="118"/>
                      <a:pt x="64" y="118"/>
                      <a:pt x="64" y="11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1" y="122"/>
                      <a:pt x="71" y="122"/>
                      <a:pt x="71" y="122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66" y="124"/>
                      <a:pt x="66" y="124"/>
                      <a:pt x="66" y="124"/>
                    </a:cubicBezTo>
                    <a:close/>
                    <a:moveTo>
                      <a:pt x="75" y="120"/>
                    </a:moveTo>
                    <a:cubicBezTo>
                      <a:pt x="73" y="114"/>
                      <a:pt x="73" y="114"/>
                      <a:pt x="73" y="114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5" y="120"/>
                      <a:pt x="75" y="120"/>
                      <a:pt x="75" y="120"/>
                    </a:cubicBezTo>
                    <a:close/>
                    <a:moveTo>
                      <a:pt x="61" y="138"/>
                    </a:moveTo>
                    <a:cubicBezTo>
                      <a:pt x="59" y="133"/>
                      <a:pt x="59" y="133"/>
                      <a:pt x="59" y="133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lose/>
                    <a:moveTo>
                      <a:pt x="71" y="134"/>
                    </a:moveTo>
                    <a:cubicBezTo>
                      <a:pt x="68" y="128"/>
                      <a:pt x="68" y="128"/>
                      <a:pt x="68" y="128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6" y="131"/>
                      <a:pt x="76" y="131"/>
                      <a:pt x="76" y="131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lose/>
                    <a:moveTo>
                      <a:pt x="80" y="130"/>
                    </a:moveTo>
                    <a:cubicBezTo>
                      <a:pt x="77" y="124"/>
                      <a:pt x="77" y="124"/>
                      <a:pt x="77" y="124"/>
                    </a:cubicBezTo>
                    <a:cubicBezTo>
                      <a:pt x="82" y="122"/>
                      <a:pt x="82" y="122"/>
                      <a:pt x="82" y="122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0"/>
                      <a:pt x="80" y="130"/>
                      <a:pt x="80" y="1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4" name="Freeform 2162"/>
              <p:cNvSpPr>
                <a:spLocks noEditPoints="1"/>
              </p:cNvSpPr>
              <p:nvPr/>
            </p:nvSpPr>
            <p:spPr bwMode="auto">
              <a:xfrm>
                <a:off x="22139275" y="661988"/>
                <a:ext cx="352425" cy="552450"/>
              </a:xfrm>
              <a:custGeom>
                <a:avLst/>
                <a:gdLst>
                  <a:gd name="T0" fmla="*/ 67 w 94"/>
                  <a:gd name="T1" fmla="*/ 145 h 147"/>
                  <a:gd name="T2" fmla="*/ 39 w 94"/>
                  <a:gd name="T3" fmla="*/ 7 h 147"/>
                  <a:gd name="T4" fmla="*/ 2 w 94"/>
                  <a:gd name="T5" fmla="*/ 23 h 147"/>
                  <a:gd name="T6" fmla="*/ 62 w 94"/>
                  <a:gd name="T7" fmla="*/ 125 h 147"/>
                  <a:gd name="T8" fmla="*/ 59 w 94"/>
                  <a:gd name="T9" fmla="*/ 68 h 147"/>
                  <a:gd name="T10" fmla="*/ 53 w 94"/>
                  <a:gd name="T11" fmla="*/ 71 h 147"/>
                  <a:gd name="T12" fmla="*/ 49 w 94"/>
                  <a:gd name="T13" fmla="*/ 73 h 147"/>
                  <a:gd name="T14" fmla="*/ 44 w 94"/>
                  <a:gd name="T15" fmla="*/ 75 h 147"/>
                  <a:gd name="T16" fmla="*/ 40 w 94"/>
                  <a:gd name="T17" fmla="*/ 77 h 147"/>
                  <a:gd name="T18" fmla="*/ 35 w 94"/>
                  <a:gd name="T19" fmla="*/ 79 h 147"/>
                  <a:gd name="T20" fmla="*/ 54 w 94"/>
                  <a:gd name="T21" fmla="*/ 58 h 147"/>
                  <a:gd name="T22" fmla="*/ 49 w 94"/>
                  <a:gd name="T23" fmla="*/ 61 h 147"/>
                  <a:gd name="T24" fmla="*/ 45 w 94"/>
                  <a:gd name="T25" fmla="*/ 63 h 147"/>
                  <a:gd name="T26" fmla="*/ 39 w 94"/>
                  <a:gd name="T27" fmla="*/ 65 h 147"/>
                  <a:gd name="T28" fmla="*/ 36 w 94"/>
                  <a:gd name="T29" fmla="*/ 67 h 147"/>
                  <a:gd name="T30" fmla="*/ 31 w 94"/>
                  <a:gd name="T31" fmla="*/ 69 h 147"/>
                  <a:gd name="T32" fmla="*/ 50 w 94"/>
                  <a:gd name="T33" fmla="*/ 49 h 147"/>
                  <a:gd name="T34" fmla="*/ 44 w 94"/>
                  <a:gd name="T35" fmla="*/ 51 h 147"/>
                  <a:gd name="T36" fmla="*/ 40 w 94"/>
                  <a:gd name="T37" fmla="*/ 53 h 147"/>
                  <a:gd name="T38" fmla="*/ 35 w 94"/>
                  <a:gd name="T39" fmla="*/ 55 h 147"/>
                  <a:gd name="T40" fmla="*/ 31 w 94"/>
                  <a:gd name="T41" fmla="*/ 57 h 147"/>
                  <a:gd name="T42" fmla="*/ 26 w 94"/>
                  <a:gd name="T43" fmla="*/ 59 h 147"/>
                  <a:gd name="T44" fmla="*/ 45 w 94"/>
                  <a:gd name="T45" fmla="*/ 39 h 147"/>
                  <a:gd name="T46" fmla="*/ 40 w 94"/>
                  <a:gd name="T47" fmla="*/ 41 h 147"/>
                  <a:gd name="T48" fmla="*/ 36 w 94"/>
                  <a:gd name="T49" fmla="*/ 43 h 147"/>
                  <a:gd name="T50" fmla="*/ 31 w 94"/>
                  <a:gd name="T51" fmla="*/ 45 h 147"/>
                  <a:gd name="T52" fmla="*/ 27 w 94"/>
                  <a:gd name="T53" fmla="*/ 47 h 147"/>
                  <a:gd name="T54" fmla="*/ 22 w 94"/>
                  <a:gd name="T55" fmla="*/ 50 h 147"/>
                  <a:gd name="T56" fmla="*/ 41 w 94"/>
                  <a:gd name="T57" fmla="*/ 29 h 147"/>
                  <a:gd name="T58" fmla="*/ 36 w 94"/>
                  <a:gd name="T59" fmla="*/ 31 h 147"/>
                  <a:gd name="T60" fmla="*/ 32 w 94"/>
                  <a:gd name="T61" fmla="*/ 33 h 147"/>
                  <a:gd name="T62" fmla="*/ 26 w 94"/>
                  <a:gd name="T63" fmla="*/ 36 h 147"/>
                  <a:gd name="T64" fmla="*/ 23 w 94"/>
                  <a:gd name="T65" fmla="*/ 37 h 147"/>
                  <a:gd name="T66" fmla="*/ 17 w 94"/>
                  <a:gd name="T67" fmla="*/ 40 h 147"/>
                  <a:gd name="T68" fmla="*/ 36 w 94"/>
                  <a:gd name="T69" fmla="*/ 19 h 147"/>
                  <a:gd name="T70" fmla="*/ 31 w 94"/>
                  <a:gd name="T71" fmla="*/ 21 h 147"/>
                  <a:gd name="T72" fmla="*/ 27 w 94"/>
                  <a:gd name="T73" fmla="*/ 23 h 147"/>
                  <a:gd name="T74" fmla="*/ 22 w 94"/>
                  <a:gd name="T75" fmla="*/ 26 h 147"/>
                  <a:gd name="T76" fmla="*/ 18 w 94"/>
                  <a:gd name="T77" fmla="*/ 27 h 147"/>
                  <a:gd name="T78" fmla="*/ 13 w 94"/>
                  <a:gd name="T79" fmla="*/ 30 h 147"/>
                  <a:gd name="T80" fmla="*/ 32 w 94"/>
                  <a:gd name="T81" fmla="*/ 9 h 147"/>
                  <a:gd name="T82" fmla="*/ 27 w 94"/>
                  <a:gd name="T83" fmla="*/ 12 h 147"/>
                  <a:gd name="T84" fmla="*/ 23 w 94"/>
                  <a:gd name="T85" fmla="*/ 14 h 147"/>
                  <a:gd name="T86" fmla="*/ 17 w 94"/>
                  <a:gd name="T87" fmla="*/ 16 h 147"/>
                  <a:gd name="T88" fmla="*/ 14 w 94"/>
                  <a:gd name="T89" fmla="*/ 18 h 147"/>
                  <a:gd name="T90" fmla="*/ 8 w 94"/>
                  <a:gd name="T91" fmla="*/ 2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4" h="147">
                    <a:moveTo>
                      <a:pt x="2" y="23"/>
                    </a:moveTo>
                    <a:cubicBezTo>
                      <a:pt x="54" y="140"/>
                      <a:pt x="54" y="140"/>
                      <a:pt x="54" y="140"/>
                    </a:cubicBezTo>
                    <a:cubicBezTo>
                      <a:pt x="56" y="145"/>
                      <a:pt x="62" y="147"/>
                      <a:pt x="67" y="14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91" y="133"/>
                      <a:pt x="94" y="128"/>
                      <a:pt x="91" y="123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2"/>
                      <a:pt x="31" y="0"/>
                      <a:pt x="27" y="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3"/>
                      <a:pt x="0" y="18"/>
                      <a:pt x="2" y="23"/>
                    </a:cubicBezTo>
                    <a:close/>
                    <a:moveTo>
                      <a:pt x="75" y="119"/>
                    </a:moveTo>
                    <a:cubicBezTo>
                      <a:pt x="77" y="122"/>
                      <a:pt x="75" y="127"/>
                      <a:pt x="71" y="128"/>
                    </a:cubicBezTo>
                    <a:cubicBezTo>
                      <a:pt x="68" y="130"/>
                      <a:pt x="63" y="128"/>
                      <a:pt x="62" y="125"/>
                    </a:cubicBezTo>
                    <a:cubicBezTo>
                      <a:pt x="60" y="121"/>
                      <a:pt x="62" y="117"/>
                      <a:pt x="65" y="115"/>
                    </a:cubicBezTo>
                    <a:cubicBezTo>
                      <a:pt x="69" y="113"/>
                      <a:pt x="74" y="115"/>
                      <a:pt x="75" y="119"/>
                    </a:cubicBezTo>
                    <a:close/>
                    <a:moveTo>
                      <a:pt x="59" y="68"/>
                    </a:moveTo>
                    <a:cubicBezTo>
                      <a:pt x="61" y="74"/>
                      <a:pt x="61" y="74"/>
                      <a:pt x="61" y="74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8"/>
                      <a:pt x="59" y="68"/>
                      <a:pt x="59" y="68"/>
                    </a:cubicBezTo>
                    <a:close/>
                    <a:moveTo>
                      <a:pt x="49" y="73"/>
                    </a:moveTo>
                    <a:cubicBezTo>
                      <a:pt x="52" y="78"/>
                      <a:pt x="52" y="78"/>
                      <a:pt x="52" y="78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3"/>
                      <a:pt x="49" y="73"/>
                      <a:pt x="49" y="73"/>
                    </a:cubicBezTo>
                    <a:close/>
                    <a:moveTo>
                      <a:pt x="40" y="77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0" y="77"/>
                    </a:cubicBezTo>
                    <a:close/>
                    <a:moveTo>
                      <a:pt x="54" y="58"/>
                    </a:moveTo>
                    <a:cubicBezTo>
                      <a:pt x="57" y="64"/>
                      <a:pt x="57" y="64"/>
                      <a:pt x="57" y="64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4" y="58"/>
                      <a:pt x="54" y="58"/>
                    </a:cubicBezTo>
                    <a:close/>
                    <a:moveTo>
                      <a:pt x="45" y="63"/>
                    </a:moveTo>
                    <a:cubicBezTo>
                      <a:pt x="47" y="68"/>
                      <a:pt x="47" y="68"/>
                      <a:pt x="47" y="68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lose/>
                    <a:moveTo>
                      <a:pt x="36" y="67"/>
                    </a:moveTo>
                    <a:cubicBezTo>
                      <a:pt x="38" y="72"/>
                      <a:pt x="38" y="72"/>
                      <a:pt x="38" y="72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lose/>
                    <a:moveTo>
                      <a:pt x="50" y="49"/>
                    </a:moveTo>
                    <a:cubicBezTo>
                      <a:pt x="52" y="54"/>
                      <a:pt x="52" y="54"/>
                      <a:pt x="52" y="54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lose/>
                    <a:moveTo>
                      <a:pt x="40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lose/>
                    <a:moveTo>
                      <a:pt x="31" y="57"/>
                    </a:moveTo>
                    <a:cubicBezTo>
                      <a:pt x="34" y="62"/>
                      <a:pt x="34" y="62"/>
                      <a:pt x="34" y="62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lose/>
                    <a:moveTo>
                      <a:pt x="45" y="39"/>
                    </a:moveTo>
                    <a:cubicBezTo>
                      <a:pt x="48" y="44"/>
                      <a:pt x="48" y="44"/>
                      <a:pt x="48" y="44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lose/>
                    <a:moveTo>
                      <a:pt x="36" y="43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lose/>
                    <a:moveTo>
                      <a:pt x="27" y="47"/>
                    </a:moveTo>
                    <a:cubicBezTo>
                      <a:pt x="29" y="52"/>
                      <a:pt x="29" y="52"/>
                      <a:pt x="29" y="52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lose/>
                    <a:moveTo>
                      <a:pt x="41" y="29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lose/>
                    <a:moveTo>
                      <a:pt x="32" y="33"/>
                    </a:moveTo>
                    <a:cubicBezTo>
                      <a:pt x="34" y="38"/>
                      <a:pt x="34" y="38"/>
                      <a:pt x="34" y="38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lose/>
                    <a:moveTo>
                      <a:pt x="23" y="37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lose/>
                    <a:moveTo>
                      <a:pt x="36" y="19"/>
                    </a:moveTo>
                    <a:cubicBezTo>
                      <a:pt x="39" y="25"/>
                      <a:pt x="39" y="25"/>
                      <a:pt x="39" y="25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lose/>
                    <a:moveTo>
                      <a:pt x="27" y="23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lose/>
                    <a:moveTo>
                      <a:pt x="18" y="27"/>
                    </a:moveTo>
                    <a:cubicBezTo>
                      <a:pt x="21" y="33"/>
                      <a:pt x="21" y="33"/>
                      <a:pt x="21" y="33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lose/>
                    <a:moveTo>
                      <a:pt x="32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lose/>
                    <a:moveTo>
                      <a:pt x="23" y="1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14" y="18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5" name="Freeform 2163"/>
              <p:cNvSpPr>
                <a:spLocks noEditPoints="1"/>
              </p:cNvSpPr>
              <p:nvPr/>
            </p:nvSpPr>
            <p:spPr bwMode="auto">
              <a:xfrm>
                <a:off x="22142450" y="3119438"/>
                <a:ext cx="331788" cy="560388"/>
              </a:xfrm>
              <a:custGeom>
                <a:avLst/>
                <a:gdLst>
                  <a:gd name="T0" fmla="*/ 80 w 88"/>
                  <a:gd name="T1" fmla="*/ 10 h 149"/>
                  <a:gd name="T2" fmla="*/ 2 w 88"/>
                  <a:gd name="T3" fmla="*/ 127 h 149"/>
                  <a:gd name="T4" fmla="*/ 40 w 88"/>
                  <a:gd name="T5" fmla="*/ 142 h 149"/>
                  <a:gd name="T6" fmla="*/ 70 w 88"/>
                  <a:gd name="T7" fmla="*/ 28 h 149"/>
                  <a:gd name="T8" fmla="*/ 32 w 88"/>
                  <a:gd name="T9" fmla="*/ 70 h 149"/>
                  <a:gd name="T10" fmla="*/ 37 w 88"/>
                  <a:gd name="T11" fmla="*/ 72 h 149"/>
                  <a:gd name="T12" fmla="*/ 42 w 88"/>
                  <a:gd name="T13" fmla="*/ 73 h 149"/>
                  <a:gd name="T14" fmla="*/ 47 w 88"/>
                  <a:gd name="T15" fmla="*/ 75 h 149"/>
                  <a:gd name="T16" fmla="*/ 51 w 88"/>
                  <a:gd name="T17" fmla="*/ 77 h 149"/>
                  <a:gd name="T18" fmla="*/ 56 w 88"/>
                  <a:gd name="T19" fmla="*/ 79 h 149"/>
                  <a:gd name="T20" fmla="*/ 28 w 88"/>
                  <a:gd name="T21" fmla="*/ 80 h 149"/>
                  <a:gd name="T22" fmla="*/ 34 w 88"/>
                  <a:gd name="T23" fmla="*/ 82 h 149"/>
                  <a:gd name="T24" fmla="*/ 38 w 88"/>
                  <a:gd name="T25" fmla="*/ 83 h 149"/>
                  <a:gd name="T26" fmla="*/ 43 w 88"/>
                  <a:gd name="T27" fmla="*/ 85 h 149"/>
                  <a:gd name="T28" fmla="*/ 47 w 88"/>
                  <a:gd name="T29" fmla="*/ 87 h 149"/>
                  <a:gd name="T30" fmla="*/ 52 w 88"/>
                  <a:gd name="T31" fmla="*/ 89 h 149"/>
                  <a:gd name="T32" fmla="*/ 24 w 88"/>
                  <a:gd name="T33" fmla="*/ 90 h 149"/>
                  <a:gd name="T34" fmla="*/ 30 w 88"/>
                  <a:gd name="T35" fmla="*/ 92 h 149"/>
                  <a:gd name="T36" fmla="*/ 34 w 88"/>
                  <a:gd name="T37" fmla="*/ 93 h 149"/>
                  <a:gd name="T38" fmla="*/ 39 w 88"/>
                  <a:gd name="T39" fmla="*/ 96 h 149"/>
                  <a:gd name="T40" fmla="*/ 43 w 88"/>
                  <a:gd name="T41" fmla="*/ 97 h 149"/>
                  <a:gd name="T42" fmla="*/ 49 w 88"/>
                  <a:gd name="T43" fmla="*/ 99 h 149"/>
                  <a:gd name="T44" fmla="*/ 21 w 88"/>
                  <a:gd name="T45" fmla="*/ 100 h 149"/>
                  <a:gd name="T46" fmla="*/ 26 w 88"/>
                  <a:gd name="T47" fmla="*/ 102 h 149"/>
                  <a:gd name="T48" fmla="*/ 30 w 88"/>
                  <a:gd name="T49" fmla="*/ 103 h 149"/>
                  <a:gd name="T50" fmla="*/ 36 w 88"/>
                  <a:gd name="T51" fmla="*/ 106 h 149"/>
                  <a:gd name="T52" fmla="*/ 39 w 88"/>
                  <a:gd name="T53" fmla="*/ 107 h 149"/>
                  <a:gd name="T54" fmla="*/ 45 w 88"/>
                  <a:gd name="T55" fmla="*/ 109 h 149"/>
                  <a:gd name="T56" fmla="*/ 17 w 88"/>
                  <a:gd name="T57" fmla="*/ 110 h 149"/>
                  <a:gd name="T58" fmla="*/ 22 w 88"/>
                  <a:gd name="T59" fmla="*/ 112 h 149"/>
                  <a:gd name="T60" fmla="*/ 26 w 88"/>
                  <a:gd name="T61" fmla="*/ 114 h 149"/>
                  <a:gd name="T62" fmla="*/ 32 w 88"/>
                  <a:gd name="T63" fmla="*/ 116 h 149"/>
                  <a:gd name="T64" fmla="*/ 36 w 88"/>
                  <a:gd name="T65" fmla="*/ 117 h 149"/>
                  <a:gd name="T66" fmla="*/ 41 w 88"/>
                  <a:gd name="T67" fmla="*/ 119 h 149"/>
                  <a:gd name="T68" fmla="*/ 13 w 88"/>
                  <a:gd name="T69" fmla="*/ 120 h 149"/>
                  <a:gd name="T70" fmla="*/ 18 w 88"/>
                  <a:gd name="T71" fmla="*/ 122 h 149"/>
                  <a:gd name="T72" fmla="*/ 23 w 88"/>
                  <a:gd name="T73" fmla="*/ 124 h 149"/>
                  <a:gd name="T74" fmla="*/ 28 w 88"/>
                  <a:gd name="T75" fmla="*/ 126 h 149"/>
                  <a:gd name="T76" fmla="*/ 32 w 88"/>
                  <a:gd name="T77" fmla="*/ 127 h 149"/>
                  <a:gd name="T78" fmla="*/ 37 w 88"/>
                  <a:gd name="T79" fmla="*/ 129 h 149"/>
                  <a:gd name="T80" fmla="*/ 9 w 88"/>
                  <a:gd name="T81" fmla="*/ 130 h 149"/>
                  <a:gd name="T82" fmla="*/ 15 w 88"/>
                  <a:gd name="T83" fmla="*/ 132 h 149"/>
                  <a:gd name="T84" fmla="*/ 19 w 88"/>
                  <a:gd name="T85" fmla="*/ 134 h 149"/>
                  <a:gd name="T86" fmla="*/ 24 w 88"/>
                  <a:gd name="T87" fmla="*/ 136 h 149"/>
                  <a:gd name="T88" fmla="*/ 28 w 88"/>
                  <a:gd name="T89" fmla="*/ 137 h 149"/>
                  <a:gd name="T90" fmla="*/ 33 w 88"/>
                  <a:gd name="T91" fmla="*/ 13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8" h="149">
                    <a:moveTo>
                      <a:pt x="40" y="142"/>
                    </a:moveTo>
                    <a:cubicBezTo>
                      <a:pt x="86" y="22"/>
                      <a:pt x="86" y="22"/>
                      <a:pt x="86" y="22"/>
                    </a:cubicBezTo>
                    <a:cubicBezTo>
                      <a:pt x="88" y="17"/>
                      <a:pt x="85" y="12"/>
                      <a:pt x="80" y="10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5" y="0"/>
                      <a:pt x="49" y="3"/>
                      <a:pt x="48" y="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0" y="132"/>
                      <a:pt x="3" y="137"/>
                      <a:pt x="8" y="139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33" y="149"/>
                      <a:pt x="38" y="147"/>
                      <a:pt x="40" y="142"/>
                    </a:cubicBezTo>
                    <a:close/>
                    <a:moveTo>
                      <a:pt x="56" y="22"/>
                    </a:moveTo>
                    <a:cubicBezTo>
                      <a:pt x="57" y="19"/>
                      <a:pt x="62" y="17"/>
                      <a:pt x="65" y="18"/>
                    </a:cubicBezTo>
                    <a:cubicBezTo>
                      <a:pt x="69" y="20"/>
                      <a:pt x="71" y="24"/>
                      <a:pt x="70" y="28"/>
                    </a:cubicBezTo>
                    <a:cubicBezTo>
                      <a:pt x="68" y="31"/>
                      <a:pt x="64" y="33"/>
                      <a:pt x="60" y="32"/>
                    </a:cubicBezTo>
                    <a:cubicBezTo>
                      <a:pt x="56" y="30"/>
                      <a:pt x="54" y="26"/>
                      <a:pt x="56" y="22"/>
                    </a:cubicBezTo>
                    <a:close/>
                    <a:moveTo>
                      <a:pt x="32" y="70"/>
                    </a:moveTo>
                    <a:cubicBezTo>
                      <a:pt x="34" y="64"/>
                      <a:pt x="34" y="64"/>
                      <a:pt x="34" y="64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0"/>
                      <a:pt x="32" y="70"/>
                      <a:pt x="32" y="70"/>
                    </a:cubicBezTo>
                    <a:close/>
                    <a:moveTo>
                      <a:pt x="42" y="73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3"/>
                      <a:pt x="42" y="73"/>
                      <a:pt x="42" y="73"/>
                    </a:cubicBezTo>
                    <a:close/>
                    <a:moveTo>
                      <a:pt x="51" y="77"/>
                    </a:moveTo>
                    <a:cubicBezTo>
                      <a:pt x="53" y="71"/>
                      <a:pt x="53" y="71"/>
                      <a:pt x="53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77"/>
                      <a:pt x="51" y="77"/>
                      <a:pt x="51" y="77"/>
                    </a:cubicBezTo>
                    <a:close/>
                    <a:moveTo>
                      <a:pt x="28" y="80"/>
                    </a:moveTo>
                    <a:cubicBezTo>
                      <a:pt x="30" y="74"/>
                      <a:pt x="30" y="74"/>
                      <a:pt x="30" y="74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80"/>
                      <a:pt x="28" y="80"/>
                    </a:cubicBezTo>
                    <a:close/>
                    <a:moveTo>
                      <a:pt x="38" y="83"/>
                    </a:moveTo>
                    <a:cubicBezTo>
                      <a:pt x="40" y="78"/>
                      <a:pt x="40" y="78"/>
                      <a:pt x="40" y="78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lose/>
                    <a:moveTo>
                      <a:pt x="47" y="87"/>
                    </a:moveTo>
                    <a:cubicBezTo>
                      <a:pt x="49" y="81"/>
                      <a:pt x="49" y="81"/>
                      <a:pt x="49" y="81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7" y="87"/>
                      <a:pt x="47" y="87"/>
                      <a:pt x="47" y="87"/>
                    </a:cubicBezTo>
                    <a:close/>
                    <a:moveTo>
                      <a:pt x="24" y="90"/>
                    </a:moveTo>
                    <a:cubicBezTo>
                      <a:pt x="27" y="84"/>
                      <a:pt x="27" y="84"/>
                      <a:pt x="27" y="84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4" y="90"/>
                    </a:cubicBezTo>
                    <a:close/>
                    <a:moveTo>
                      <a:pt x="34" y="93"/>
                    </a:moveTo>
                    <a:cubicBezTo>
                      <a:pt x="36" y="88"/>
                      <a:pt x="36" y="88"/>
                      <a:pt x="36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lose/>
                    <a:moveTo>
                      <a:pt x="43" y="97"/>
                    </a:moveTo>
                    <a:cubicBezTo>
                      <a:pt x="45" y="91"/>
                      <a:pt x="45" y="91"/>
                      <a:pt x="45" y="91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lose/>
                    <a:moveTo>
                      <a:pt x="21" y="100"/>
                    </a:moveTo>
                    <a:cubicBezTo>
                      <a:pt x="23" y="94"/>
                      <a:pt x="23" y="94"/>
                      <a:pt x="23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1" y="100"/>
                      <a:pt x="21" y="100"/>
                      <a:pt x="21" y="100"/>
                    </a:cubicBezTo>
                    <a:close/>
                    <a:moveTo>
                      <a:pt x="30" y="103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6" y="106"/>
                      <a:pt x="36" y="106"/>
                      <a:pt x="36" y="106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lose/>
                    <a:moveTo>
                      <a:pt x="39" y="107"/>
                    </a:moveTo>
                    <a:cubicBezTo>
                      <a:pt x="41" y="102"/>
                      <a:pt x="41" y="102"/>
                      <a:pt x="41" y="102"/>
                    </a:cubicBezTo>
                    <a:cubicBezTo>
                      <a:pt x="47" y="104"/>
                      <a:pt x="47" y="104"/>
                      <a:pt x="47" y="104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17" y="110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7" y="110"/>
                      <a:pt x="17" y="110"/>
                      <a:pt x="17" y="110"/>
                    </a:cubicBezTo>
                    <a:close/>
                    <a:moveTo>
                      <a:pt x="26" y="114"/>
                    </a:moveTo>
                    <a:cubicBezTo>
                      <a:pt x="28" y="108"/>
                      <a:pt x="28" y="108"/>
                      <a:pt x="28" y="108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2" y="116"/>
                      <a:pt x="32" y="116"/>
                      <a:pt x="32" y="116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6" y="114"/>
                      <a:pt x="26" y="114"/>
                      <a:pt x="26" y="114"/>
                    </a:cubicBezTo>
                    <a:close/>
                    <a:moveTo>
                      <a:pt x="36" y="117"/>
                    </a:moveTo>
                    <a:cubicBezTo>
                      <a:pt x="38" y="112"/>
                      <a:pt x="38" y="112"/>
                      <a:pt x="38" y="112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6" y="117"/>
                      <a:pt x="36" y="117"/>
                      <a:pt x="36" y="117"/>
                    </a:cubicBezTo>
                    <a:close/>
                    <a:moveTo>
                      <a:pt x="13" y="120"/>
                    </a:moveTo>
                    <a:cubicBezTo>
                      <a:pt x="15" y="115"/>
                      <a:pt x="15" y="115"/>
                      <a:pt x="15" y="115"/>
                    </a:cubicBezTo>
                    <a:cubicBezTo>
                      <a:pt x="20" y="117"/>
                      <a:pt x="20" y="117"/>
                      <a:pt x="20" y="117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0"/>
                      <a:pt x="13" y="120"/>
                      <a:pt x="13" y="120"/>
                    </a:cubicBezTo>
                    <a:close/>
                    <a:moveTo>
                      <a:pt x="23" y="124"/>
                    </a:moveTo>
                    <a:cubicBezTo>
                      <a:pt x="25" y="118"/>
                      <a:pt x="25" y="118"/>
                      <a:pt x="25" y="118"/>
                    </a:cubicBezTo>
                    <a:cubicBezTo>
                      <a:pt x="30" y="120"/>
                      <a:pt x="30" y="120"/>
                      <a:pt x="30" y="120"/>
                    </a:cubicBezTo>
                    <a:cubicBezTo>
                      <a:pt x="28" y="126"/>
                      <a:pt x="28" y="126"/>
                      <a:pt x="28" y="126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lose/>
                    <a:moveTo>
                      <a:pt x="32" y="127"/>
                    </a:moveTo>
                    <a:cubicBezTo>
                      <a:pt x="34" y="122"/>
                      <a:pt x="34" y="122"/>
                      <a:pt x="34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2" y="127"/>
                      <a:pt x="32" y="127"/>
                      <a:pt x="32" y="127"/>
                    </a:cubicBezTo>
                    <a:close/>
                    <a:moveTo>
                      <a:pt x="9" y="130"/>
                    </a:moveTo>
                    <a:cubicBezTo>
                      <a:pt x="11" y="125"/>
                      <a:pt x="11" y="125"/>
                      <a:pt x="11" y="125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lose/>
                    <a:moveTo>
                      <a:pt x="19" y="134"/>
                    </a:moveTo>
                    <a:cubicBezTo>
                      <a:pt x="21" y="128"/>
                      <a:pt x="21" y="128"/>
                      <a:pt x="21" y="128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9" y="134"/>
                      <a:pt x="19" y="134"/>
                      <a:pt x="19" y="134"/>
                    </a:cubicBezTo>
                    <a:close/>
                    <a:moveTo>
                      <a:pt x="28" y="137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6" name="Freeform 2164"/>
              <p:cNvSpPr>
                <a:spLocks noEditPoints="1"/>
              </p:cNvSpPr>
              <p:nvPr/>
            </p:nvSpPr>
            <p:spPr bwMode="auto">
              <a:xfrm>
                <a:off x="23085425" y="631825"/>
                <a:ext cx="327025" cy="560388"/>
              </a:xfrm>
              <a:custGeom>
                <a:avLst/>
                <a:gdLst>
                  <a:gd name="T0" fmla="*/ 7 w 87"/>
                  <a:gd name="T1" fmla="*/ 139 h 149"/>
                  <a:gd name="T2" fmla="*/ 86 w 87"/>
                  <a:gd name="T3" fmla="*/ 22 h 149"/>
                  <a:gd name="T4" fmla="*/ 47 w 87"/>
                  <a:gd name="T5" fmla="*/ 8 h 149"/>
                  <a:gd name="T6" fmla="*/ 18 w 87"/>
                  <a:gd name="T7" fmla="*/ 122 h 149"/>
                  <a:gd name="T8" fmla="*/ 56 w 87"/>
                  <a:gd name="T9" fmla="*/ 80 h 149"/>
                  <a:gd name="T10" fmla="*/ 50 w 87"/>
                  <a:gd name="T11" fmla="*/ 78 h 149"/>
                  <a:gd name="T12" fmla="*/ 46 w 87"/>
                  <a:gd name="T13" fmla="*/ 76 h 149"/>
                  <a:gd name="T14" fmla="*/ 41 w 87"/>
                  <a:gd name="T15" fmla="*/ 74 h 149"/>
                  <a:gd name="T16" fmla="*/ 37 w 87"/>
                  <a:gd name="T17" fmla="*/ 73 h 149"/>
                  <a:gd name="T18" fmla="*/ 32 w 87"/>
                  <a:gd name="T19" fmla="*/ 70 h 149"/>
                  <a:gd name="T20" fmla="*/ 60 w 87"/>
                  <a:gd name="T21" fmla="*/ 70 h 149"/>
                  <a:gd name="T22" fmla="*/ 54 w 87"/>
                  <a:gd name="T23" fmla="*/ 67 h 149"/>
                  <a:gd name="T24" fmla="*/ 50 w 87"/>
                  <a:gd name="T25" fmla="*/ 66 h 149"/>
                  <a:gd name="T26" fmla="*/ 45 w 87"/>
                  <a:gd name="T27" fmla="*/ 64 h 149"/>
                  <a:gd name="T28" fmla="*/ 41 w 87"/>
                  <a:gd name="T29" fmla="*/ 62 h 149"/>
                  <a:gd name="T30" fmla="*/ 35 w 87"/>
                  <a:gd name="T31" fmla="*/ 60 h 149"/>
                  <a:gd name="T32" fmla="*/ 63 w 87"/>
                  <a:gd name="T33" fmla="*/ 60 h 149"/>
                  <a:gd name="T34" fmla="*/ 58 w 87"/>
                  <a:gd name="T35" fmla="*/ 57 h 149"/>
                  <a:gd name="T36" fmla="*/ 54 w 87"/>
                  <a:gd name="T37" fmla="*/ 56 h 149"/>
                  <a:gd name="T38" fmla="*/ 48 w 87"/>
                  <a:gd name="T39" fmla="*/ 54 h 149"/>
                  <a:gd name="T40" fmla="*/ 45 w 87"/>
                  <a:gd name="T41" fmla="*/ 52 h 149"/>
                  <a:gd name="T42" fmla="*/ 39 w 87"/>
                  <a:gd name="T43" fmla="*/ 50 h 149"/>
                  <a:gd name="T44" fmla="*/ 67 w 87"/>
                  <a:gd name="T45" fmla="*/ 49 h 149"/>
                  <a:gd name="T46" fmla="*/ 62 w 87"/>
                  <a:gd name="T47" fmla="*/ 47 h 149"/>
                  <a:gd name="T48" fmla="*/ 58 w 87"/>
                  <a:gd name="T49" fmla="*/ 46 h 149"/>
                  <a:gd name="T50" fmla="*/ 52 w 87"/>
                  <a:gd name="T51" fmla="*/ 44 h 149"/>
                  <a:gd name="T52" fmla="*/ 48 w 87"/>
                  <a:gd name="T53" fmla="*/ 42 h 149"/>
                  <a:gd name="T54" fmla="*/ 43 w 87"/>
                  <a:gd name="T55" fmla="*/ 40 h 149"/>
                  <a:gd name="T56" fmla="*/ 71 w 87"/>
                  <a:gd name="T57" fmla="*/ 39 h 149"/>
                  <a:gd name="T58" fmla="*/ 66 w 87"/>
                  <a:gd name="T59" fmla="*/ 37 h 149"/>
                  <a:gd name="T60" fmla="*/ 61 w 87"/>
                  <a:gd name="T61" fmla="*/ 36 h 149"/>
                  <a:gd name="T62" fmla="*/ 56 w 87"/>
                  <a:gd name="T63" fmla="*/ 34 h 149"/>
                  <a:gd name="T64" fmla="*/ 52 w 87"/>
                  <a:gd name="T65" fmla="*/ 32 h 149"/>
                  <a:gd name="T66" fmla="*/ 47 w 87"/>
                  <a:gd name="T67" fmla="*/ 30 h 149"/>
                  <a:gd name="T68" fmla="*/ 75 w 87"/>
                  <a:gd name="T69" fmla="*/ 29 h 149"/>
                  <a:gd name="T70" fmla="*/ 69 w 87"/>
                  <a:gd name="T71" fmla="*/ 27 h 149"/>
                  <a:gd name="T72" fmla="*/ 65 w 87"/>
                  <a:gd name="T73" fmla="*/ 26 h 149"/>
                  <a:gd name="T74" fmla="*/ 60 w 87"/>
                  <a:gd name="T75" fmla="*/ 23 h 149"/>
                  <a:gd name="T76" fmla="*/ 56 w 87"/>
                  <a:gd name="T77" fmla="*/ 22 h 149"/>
                  <a:gd name="T78" fmla="*/ 51 w 87"/>
                  <a:gd name="T79" fmla="*/ 20 h 149"/>
                  <a:gd name="T80" fmla="*/ 79 w 87"/>
                  <a:gd name="T81" fmla="*/ 19 h 149"/>
                  <a:gd name="T82" fmla="*/ 73 w 87"/>
                  <a:gd name="T83" fmla="*/ 17 h 149"/>
                  <a:gd name="T84" fmla="*/ 69 w 87"/>
                  <a:gd name="T85" fmla="*/ 16 h 149"/>
                  <a:gd name="T86" fmla="*/ 64 w 87"/>
                  <a:gd name="T87" fmla="*/ 13 h 149"/>
                  <a:gd name="T88" fmla="*/ 60 w 87"/>
                  <a:gd name="T89" fmla="*/ 12 h 149"/>
                  <a:gd name="T90" fmla="*/ 54 w 87"/>
                  <a:gd name="T91" fmla="*/ 1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7" h="149">
                    <a:moveTo>
                      <a:pt x="47" y="8"/>
                    </a:moveTo>
                    <a:cubicBezTo>
                      <a:pt x="2" y="127"/>
                      <a:pt x="2" y="127"/>
                      <a:pt x="2" y="127"/>
                    </a:cubicBezTo>
                    <a:cubicBezTo>
                      <a:pt x="0" y="132"/>
                      <a:pt x="3" y="137"/>
                      <a:pt x="7" y="139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33" y="149"/>
                      <a:pt x="38" y="146"/>
                      <a:pt x="40" y="14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7" y="17"/>
                      <a:pt x="85" y="12"/>
                      <a:pt x="80" y="10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5" y="0"/>
                      <a:pt x="49" y="3"/>
                      <a:pt x="47" y="8"/>
                    </a:cubicBezTo>
                    <a:close/>
                    <a:moveTo>
                      <a:pt x="32" y="127"/>
                    </a:moveTo>
                    <a:cubicBezTo>
                      <a:pt x="30" y="131"/>
                      <a:pt x="26" y="133"/>
                      <a:pt x="22" y="131"/>
                    </a:cubicBezTo>
                    <a:cubicBezTo>
                      <a:pt x="18" y="130"/>
                      <a:pt x="17" y="126"/>
                      <a:pt x="18" y="122"/>
                    </a:cubicBezTo>
                    <a:cubicBezTo>
                      <a:pt x="20" y="118"/>
                      <a:pt x="24" y="116"/>
                      <a:pt x="28" y="117"/>
                    </a:cubicBezTo>
                    <a:cubicBezTo>
                      <a:pt x="31" y="119"/>
                      <a:pt x="33" y="123"/>
                      <a:pt x="32" y="127"/>
                    </a:cubicBezTo>
                    <a:close/>
                    <a:moveTo>
                      <a:pt x="56" y="80"/>
                    </a:moveTo>
                    <a:cubicBezTo>
                      <a:pt x="54" y="85"/>
                      <a:pt x="54" y="85"/>
                      <a:pt x="54" y="85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lose/>
                    <a:moveTo>
                      <a:pt x="46" y="76"/>
                    </a:moveTo>
                    <a:cubicBezTo>
                      <a:pt x="44" y="81"/>
                      <a:pt x="44" y="81"/>
                      <a:pt x="44" y="81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37" y="73"/>
                    </a:moveTo>
                    <a:cubicBezTo>
                      <a:pt x="35" y="78"/>
                      <a:pt x="35" y="78"/>
                      <a:pt x="35" y="7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37" y="73"/>
                      <a:pt x="37" y="73"/>
                      <a:pt x="37" y="73"/>
                    </a:cubicBezTo>
                    <a:close/>
                    <a:moveTo>
                      <a:pt x="60" y="70"/>
                    </a:moveTo>
                    <a:cubicBezTo>
                      <a:pt x="57" y="75"/>
                      <a:pt x="57" y="75"/>
                      <a:pt x="57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lose/>
                    <a:moveTo>
                      <a:pt x="50" y="66"/>
                    </a:moveTo>
                    <a:cubicBezTo>
                      <a:pt x="48" y="71"/>
                      <a:pt x="48" y="71"/>
                      <a:pt x="48" y="71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0" y="66"/>
                      <a:pt x="50" y="66"/>
                      <a:pt x="50" y="66"/>
                    </a:cubicBezTo>
                    <a:close/>
                    <a:moveTo>
                      <a:pt x="41" y="62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lose/>
                    <a:moveTo>
                      <a:pt x="63" y="60"/>
                    </a:moveTo>
                    <a:cubicBezTo>
                      <a:pt x="61" y="65"/>
                      <a:pt x="61" y="65"/>
                      <a:pt x="61" y="65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lose/>
                    <a:moveTo>
                      <a:pt x="54" y="56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lose/>
                    <a:moveTo>
                      <a:pt x="45" y="52"/>
                    </a:moveTo>
                    <a:cubicBezTo>
                      <a:pt x="42" y="58"/>
                      <a:pt x="42" y="58"/>
                      <a:pt x="42" y="58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52"/>
                      <a:pt x="45" y="52"/>
                      <a:pt x="45" y="52"/>
                    </a:cubicBezTo>
                    <a:close/>
                    <a:moveTo>
                      <a:pt x="67" y="49"/>
                    </a:moveTo>
                    <a:cubicBezTo>
                      <a:pt x="65" y="55"/>
                      <a:pt x="65" y="55"/>
                      <a:pt x="65" y="55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lose/>
                    <a:moveTo>
                      <a:pt x="58" y="46"/>
                    </a:moveTo>
                    <a:cubicBezTo>
                      <a:pt x="55" y="51"/>
                      <a:pt x="55" y="51"/>
                      <a:pt x="55" y="51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lose/>
                    <a:moveTo>
                      <a:pt x="48" y="42"/>
                    </a:move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lose/>
                    <a:moveTo>
                      <a:pt x="71" y="39"/>
                    </a:moveTo>
                    <a:cubicBezTo>
                      <a:pt x="69" y="45"/>
                      <a:pt x="69" y="45"/>
                      <a:pt x="69" y="45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lose/>
                    <a:moveTo>
                      <a:pt x="61" y="36"/>
                    </a:moveTo>
                    <a:cubicBezTo>
                      <a:pt x="59" y="41"/>
                      <a:pt x="59" y="41"/>
                      <a:pt x="59" y="41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lose/>
                    <a:moveTo>
                      <a:pt x="52" y="32"/>
                    </a:moveTo>
                    <a:cubicBezTo>
                      <a:pt x="50" y="38"/>
                      <a:pt x="50" y="38"/>
                      <a:pt x="50" y="38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lose/>
                    <a:moveTo>
                      <a:pt x="75" y="29"/>
                    </a:moveTo>
                    <a:cubicBezTo>
                      <a:pt x="73" y="35"/>
                      <a:pt x="73" y="35"/>
                      <a:pt x="73" y="35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5" y="29"/>
                      <a:pt x="75" y="29"/>
                      <a:pt x="75" y="29"/>
                    </a:cubicBezTo>
                    <a:close/>
                    <a:moveTo>
                      <a:pt x="65" y="26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lose/>
                    <a:moveTo>
                      <a:pt x="56" y="22"/>
                    </a:moveTo>
                    <a:cubicBezTo>
                      <a:pt x="54" y="28"/>
                      <a:pt x="54" y="28"/>
                      <a:pt x="54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lose/>
                    <a:moveTo>
                      <a:pt x="79" y="19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9"/>
                      <a:pt x="79" y="19"/>
                      <a:pt x="79" y="19"/>
                    </a:cubicBezTo>
                    <a:close/>
                    <a:moveTo>
                      <a:pt x="69" y="16"/>
                    </a:moveTo>
                    <a:cubicBezTo>
                      <a:pt x="67" y="21"/>
                      <a:pt x="67" y="21"/>
                      <a:pt x="67" y="21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0" y="12"/>
                    </a:moveTo>
                    <a:cubicBezTo>
                      <a:pt x="58" y="17"/>
                      <a:pt x="58" y="17"/>
                      <a:pt x="58" y="17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7" name="Freeform 2165"/>
              <p:cNvSpPr>
                <a:spLocks noEditPoints="1"/>
              </p:cNvSpPr>
              <p:nvPr/>
            </p:nvSpPr>
            <p:spPr bwMode="auto">
              <a:xfrm>
                <a:off x="21297900" y="2471738"/>
                <a:ext cx="555625" cy="346075"/>
              </a:xfrm>
              <a:custGeom>
                <a:avLst/>
                <a:gdLst>
                  <a:gd name="T0" fmla="*/ 146 w 148"/>
                  <a:gd name="T1" fmla="*/ 27 h 92"/>
                  <a:gd name="T2" fmla="*/ 7 w 148"/>
                  <a:gd name="T3" fmla="*/ 53 h 92"/>
                  <a:gd name="T4" fmla="*/ 23 w 148"/>
                  <a:gd name="T5" fmla="*/ 90 h 92"/>
                  <a:gd name="T6" fmla="*/ 126 w 148"/>
                  <a:gd name="T7" fmla="*/ 32 h 92"/>
                  <a:gd name="T8" fmla="*/ 69 w 148"/>
                  <a:gd name="T9" fmla="*/ 34 h 92"/>
                  <a:gd name="T10" fmla="*/ 72 w 148"/>
                  <a:gd name="T11" fmla="*/ 39 h 92"/>
                  <a:gd name="T12" fmla="*/ 73 w 148"/>
                  <a:gd name="T13" fmla="*/ 43 h 92"/>
                  <a:gd name="T14" fmla="*/ 76 w 148"/>
                  <a:gd name="T15" fmla="*/ 49 h 92"/>
                  <a:gd name="T16" fmla="*/ 77 w 148"/>
                  <a:gd name="T17" fmla="*/ 52 h 92"/>
                  <a:gd name="T18" fmla="*/ 80 w 148"/>
                  <a:gd name="T19" fmla="*/ 58 h 92"/>
                  <a:gd name="T20" fmla="*/ 59 w 148"/>
                  <a:gd name="T21" fmla="*/ 38 h 92"/>
                  <a:gd name="T22" fmla="*/ 62 w 148"/>
                  <a:gd name="T23" fmla="*/ 44 h 92"/>
                  <a:gd name="T24" fmla="*/ 63 w 148"/>
                  <a:gd name="T25" fmla="*/ 48 h 92"/>
                  <a:gd name="T26" fmla="*/ 66 w 148"/>
                  <a:gd name="T27" fmla="*/ 53 h 92"/>
                  <a:gd name="T28" fmla="*/ 67 w 148"/>
                  <a:gd name="T29" fmla="*/ 57 h 92"/>
                  <a:gd name="T30" fmla="*/ 70 w 148"/>
                  <a:gd name="T31" fmla="*/ 62 h 92"/>
                  <a:gd name="T32" fmla="*/ 50 w 148"/>
                  <a:gd name="T33" fmla="*/ 43 h 92"/>
                  <a:gd name="T34" fmla="*/ 52 w 148"/>
                  <a:gd name="T35" fmla="*/ 48 h 92"/>
                  <a:gd name="T36" fmla="*/ 54 w 148"/>
                  <a:gd name="T37" fmla="*/ 52 h 92"/>
                  <a:gd name="T38" fmla="*/ 56 w 148"/>
                  <a:gd name="T39" fmla="*/ 57 h 92"/>
                  <a:gd name="T40" fmla="*/ 58 w 148"/>
                  <a:gd name="T41" fmla="*/ 61 h 92"/>
                  <a:gd name="T42" fmla="*/ 60 w 148"/>
                  <a:gd name="T43" fmla="*/ 66 h 92"/>
                  <a:gd name="T44" fmla="*/ 40 w 148"/>
                  <a:gd name="T45" fmla="*/ 47 h 92"/>
                  <a:gd name="T46" fmla="*/ 42 w 148"/>
                  <a:gd name="T47" fmla="*/ 52 h 92"/>
                  <a:gd name="T48" fmla="*/ 44 w 148"/>
                  <a:gd name="T49" fmla="*/ 56 h 92"/>
                  <a:gd name="T50" fmla="*/ 46 w 148"/>
                  <a:gd name="T51" fmla="*/ 62 h 92"/>
                  <a:gd name="T52" fmla="*/ 48 w 148"/>
                  <a:gd name="T53" fmla="*/ 65 h 92"/>
                  <a:gd name="T54" fmla="*/ 50 w 148"/>
                  <a:gd name="T55" fmla="*/ 71 h 92"/>
                  <a:gd name="T56" fmla="*/ 30 w 148"/>
                  <a:gd name="T57" fmla="*/ 51 h 92"/>
                  <a:gd name="T58" fmla="*/ 32 w 148"/>
                  <a:gd name="T59" fmla="*/ 56 h 92"/>
                  <a:gd name="T60" fmla="*/ 34 w 148"/>
                  <a:gd name="T61" fmla="*/ 61 h 92"/>
                  <a:gd name="T62" fmla="*/ 36 w 148"/>
                  <a:gd name="T63" fmla="*/ 66 h 92"/>
                  <a:gd name="T64" fmla="*/ 38 w 148"/>
                  <a:gd name="T65" fmla="*/ 70 h 92"/>
                  <a:gd name="T66" fmla="*/ 40 w 148"/>
                  <a:gd name="T67" fmla="*/ 75 h 92"/>
                  <a:gd name="T68" fmla="*/ 20 w 148"/>
                  <a:gd name="T69" fmla="*/ 55 h 92"/>
                  <a:gd name="T70" fmla="*/ 22 w 148"/>
                  <a:gd name="T71" fmla="*/ 61 h 92"/>
                  <a:gd name="T72" fmla="*/ 24 w 148"/>
                  <a:gd name="T73" fmla="*/ 65 h 92"/>
                  <a:gd name="T74" fmla="*/ 26 w 148"/>
                  <a:gd name="T75" fmla="*/ 70 h 92"/>
                  <a:gd name="T76" fmla="*/ 28 w 148"/>
                  <a:gd name="T77" fmla="*/ 74 h 92"/>
                  <a:gd name="T78" fmla="*/ 30 w 148"/>
                  <a:gd name="T79" fmla="*/ 79 h 92"/>
                  <a:gd name="T80" fmla="*/ 10 w 148"/>
                  <a:gd name="T81" fmla="*/ 60 h 92"/>
                  <a:gd name="T82" fmla="*/ 12 w 148"/>
                  <a:gd name="T83" fmla="*/ 65 h 92"/>
                  <a:gd name="T84" fmla="*/ 14 w 148"/>
                  <a:gd name="T85" fmla="*/ 69 h 92"/>
                  <a:gd name="T86" fmla="*/ 16 w 148"/>
                  <a:gd name="T87" fmla="*/ 74 h 92"/>
                  <a:gd name="T88" fmla="*/ 18 w 148"/>
                  <a:gd name="T89" fmla="*/ 78 h 92"/>
                  <a:gd name="T90" fmla="*/ 20 w 148"/>
                  <a:gd name="T91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92">
                    <a:moveTo>
                      <a:pt x="23" y="90"/>
                    </a:moveTo>
                    <a:cubicBezTo>
                      <a:pt x="141" y="39"/>
                      <a:pt x="141" y="39"/>
                      <a:pt x="141" y="39"/>
                    </a:cubicBezTo>
                    <a:cubicBezTo>
                      <a:pt x="146" y="37"/>
                      <a:pt x="148" y="32"/>
                      <a:pt x="146" y="2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5" y="2"/>
                      <a:pt x="129" y="0"/>
                      <a:pt x="125" y="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55"/>
                      <a:pt x="0" y="60"/>
                      <a:pt x="2" y="6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3" y="90"/>
                      <a:pt x="19" y="92"/>
                      <a:pt x="23" y="90"/>
                    </a:cubicBezTo>
                    <a:close/>
                    <a:moveTo>
                      <a:pt x="120" y="18"/>
                    </a:moveTo>
                    <a:cubicBezTo>
                      <a:pt x="124" y="16"/>
                      <a:pt x="128" y="18"/>
                      <a:pt x="130" y="22"/>
                    </a:cubicBezTo>
                    <a:cubicBezTo>
                      <a:pt x="131" y="26"/>
                      <a:pt x="129" y="30"/>
                      <a:pt x="126" y="32"/>
                    </a:cubicBezTo>
                    <a:cubicBezTo>
                      <a:pt x="122" y="33"/>
                      <a:pt x="118" y="32"/>
                      <a:pt x="116" y="28"/>
                    </a:cubicBezTo>
                    <a:cubicBezTo>
                      <a:pt x="114" y="24"/>
                      <a:pt x="116" y="20"/>
                      <a:pt x="120" y="18"/>
                    </a:cubicBezTo>
                    <a:close/>
                    <a:moveTo>
                      <a:pt x="69" y="34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73" y="43"/>
                    </a:moveTo>
                    <a:cubicBezTo>
                      <a:pt x="79" y="41"/>
                      <a:pt x="79" y="41"/>
                      <a:pt x="79" y="41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3" y="43"/>
                      <a:pt x="73" y="43"/>
                      <a:pt x="73" y="43"/>
                    </a:cubicBezTo>
                    <a:close/>
                    <a:moveTo>
                      <a:pt x="77" y="52"/>
                    </a:moveTo>
                    <a:cubicBezTo>
                      <a:pt x="83" y="50"/>
                      <a:pt x="83" y="50"/>
                      <a:pt x="83" y="50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0" y="58"/>
                      <a:pt x="80" y="58"/>
                      <a:pt x="80" y="58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lose/>
                    <a:moveTo>
                      <a:pt x="59" y="38"/>
                    </a:moveTo>
                    <a:cubicBezTo>
                      <a:pt x="65" y="36"/>
                      <a:pt x="65" y="36"/>
                      <a:pt x="65" y="36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63" y="48"/>
                    </a:move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lose/>
                    <a:moveTo>
                      <a:pt x="67" y="57"/>
                    </a:moveTo>
                    <a:cubicBezTo>
                      <a:pt x="73" y="54"/>
                      <a:pt x="73" y="54"/>
                      <a:pt x="73" y="54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lose/>
                    <a:moveTo>
                      <a:pt x="50" y="43"/>
                    </a:moveTo>
                    <a:cubicBezTo>
                      <a:pt x="55" y="40"/>
                      <a:pt x="55" y="40"/>
                      <a:pt x="55" y="40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lose/>
                    <a:moveTo>
                      <a:pt x="54" y="52"/>
                    </a:moveTo>
                    <a:cubicBezTo>
                      <a:pt x="59" y="50"/>
                      <a:pt x="59" y="50"/>
                      <a:pt x="59" y="50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lose/>
                    <a:moveTo>
                      <a:pt x="58" y="61"/>
                    </a:moveTo>
                    <a:cubicBezTo>
                      <a:pt x="63" y="59"/>
                      <a:pt x="63" y="59"/>
                      <a:pt x="63" y="59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lose/>
                    <a:moveTo>
                      <a:pt x="40" y="47"/>
                    </a:moveTo>
                    <a:cubicBezTo>
                      <a:pt x="45" y="45"/>
                      <a:pt x="45" y="45"/>
                      <a:pt x="45" y="45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lose/>
                    <a:moveTo>
                      <a:pt x="44" y="56"/>
                    </a:moveTo>
                    <a:cubicBezTo>
                      <a:pt x="49" y="54"/>
                      <a:pt x="49" y="54"/>
                      <a:pt x="49" y="54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lose/>
                    <a:moveTo>
                      <a:pt x="48" y="65"/>
                    </a:moveTo>
                    <a:cubicBezTo>
                      <a:pt x="53" y="63"/>
                      <a:pt x="53" y="63"/>
                      <a:pt x="53" y="63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lose/>
                    <a:moveTo>
                      <a:pt x="30" y="51"/>
                    </a:moveTo>
                    <a:cubicBezTo>
                      <a:pt x="35" y="49"/>
                      <a:pt x="35" y="49"/>
                      <a:pt x="35" y="49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lose/>
                    <a:moveTo>
                      <a:pt x="34" y="61"/>
                    </a:moveTo>
                    <a:cubicBezTo>
                      <a:pt x="39" y="58"/>
                      <a:pt x="39" y="58"/>
                      <a:pt x="39" y="58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lose/>
                    <a:moveTo>
                      <a:pt x="38" y="70"/>
                    </a:moveTo>
                    <a:cubicBezTo>
                      <a:pt x="43" y="67"/>
                      <a:pt x="43" y="67"/>
                      <a:pt x="43" y="67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lose/>
                    <a:moveTo>
                      <a:pt x="20" y="55"/>
                    </a:moveTo>
                    <a:cubicBezTo>
                      <a:pt x="25" y="53"/>
                      <a:pt x="25" y="53"/>
                      <a:pt x="25" y="53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5"/>
                      <a:pt x="20" y="55"/>
                    </a:cubicBezTo>
                    <a:close/>
                    <a:moveTo>
                      <a:pt x="24" y="65"/>
                    </a:moveTo>
                    <a:cubicBezTo>
                      <a:pt x="29" y="63"/>
                      <a:pt x="29" y="63"/>
                      <a:pt x="29" y="63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4" y="65"/>
                      <a:pt x="24" y="65"/>
                      <a:pt x="24" y="65"/>
                    </a:cubicBezTo>
                    <a:close/>
                    <a:moveTo>
                      <a:pt x="28" y="74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lose/>
                    <a:moveTo>
                      <a:pt x="10" y="60"/>
                    </a:moveTo>
                    <a:cubicBezTo>
                      <a:pt x="15" y="57"/>
                      <a:pt x="15" y="57"/>
                      <a:pt x="15" y="5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lose/>
                    <a:moveTo>
                      <a:pt x="14" y="69"/>
                    </a:moveTo>
                    <a:cubicBezTo>
                      <a:pt x="19" y="67"/>
                      <a:pt x="19" y="67"/>
                      <a:pt x="19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14" y="69"/>
                      <a:pt x="14" y="69"/>
                    </a:cubicBezTo>
                    <a:close/>
                    <a:moveTo>
                      <a:pt x="18" y="78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8" name="Freeform 2166"/>
              <p:cNvSpPr>
                <a:spLocks noEditPoints="1"/>
              </p:cNvSpPr>
              <p:nvPr/>
            </p:nvSpPr>
            <p:spPr bwMode="auto">
              <a:xfrm>
                <a:off x="23734713" y="1411288"/>
                <a:ext cx="552450" cy="349250"/>
              </a:xfrm>
              <a:custGeom>
                <a:avLst/>
                <a:gdLst>
                  <a:gd name="T0" fmla="*/ 2 w 147"/>
                  <a:gd name="T1" fmla="*/ 66 h 93"/>
                  <a:gd name="T2" fmla="*/ 140 w 147"/>
                  <a:gd name="T3" fmla="*/ 40 h 93"/>
                  <a:gd name="T4" fmla="*/ 124 w 147"/>
                  <a:gd name="T5" fmla="*/ 2 h 93"/>
                  <a:gd name="T6" fmla="*/ 22 w 147"/>
                  <a:gd name="T7" fmla="*/ 61 h 93"/>
                  <a:gd name="T8" fmla="*/ 78 w 147"/>
                  <a:gd name="T9" fmla="*/ 59 h 93"/>
                  <a:gd name="T10" fmla="*/ 76 w 147"/>
                  <a:gd name="T11" fmla="*/ 53 h 93"/>
                  <a:gd name="T12" fmla="*/ 74 w 147"/>
                  <a:gd name="T13" fmla="*/ 49 h 93"/>
                  <a:gd name="T14" fmla="*/ 72 w 147"/>
                  <a:gd name="T15" fmla="*/ 44 h 93"/>
                  <a:gd name="T16" fmla="*/ 70 w 147"/>
                  <a:gd name="T17" fmla="*/ 40 h 93"/>
                  <a:gd name="T18" fmla="*/ 68 w 147"/>
                  <a:gd name="T19" fmla="*/ 35 h 93"/>
                  <a:gd name="T20" fmla="*/ 88 w 147"/>
                  <a:gd name="T21" fmla="*/ 54 h 93"/>
                  <a:gd name="T22" fmla="*/ 86 w 147"/>
                  <a:gd name="T23" fmla="*/ 49 h 93"/>
                  <a:gd name="T24" fmla="*/ 84 w 147"/>
                  <a:gd name="T25" fmla="*/ 45 h 93"/>
                  <a:gd name="T26" fmla="*/ 82 w 147"/>
                  <a:gd name="T27" fmla="*/ 40 h 93"/>
                  <a:gd name="T28" fmla="*/ 80 w 147"/>
                  <a:gd name="T29" fmla="*/ 36 h 93"/>
                  <a:gd name="T30" fmla="*/ 78 w 147"/>
                  <a:gd name="T31" fmla="*/ 31 h 93"/>
                  <a:gd name="T32" fmla="*/ 98 w 147"/>
                  <a:gd name="T33" fmla="*/ 50 h 93"/>
                  <a:gd name="T34" fmla="*/ 96 w 147"/>
                  <a:gd name="T35" fmla="*/ 45 h 93"/>
                  <a:gd name="T36" fmla="*/ 94 w 147"/>
                  <a:gd name="T37" fmla="*/ 41 h 93"/>
                  <a:gd name="T38" fmla="*/ 92 w 147"/>
                  <a:gd name="T39" fmla="*/ 35 h 93"/>
                  <a:gd name="T40" fmla="*/ 90 w 147"/>
                  <a:gd name="T41" fmla="*/ 32 h 93"/>
                  <a:gd name="T42" fmla="*/ 88 w 147"/>
                  <a:gd name="T43" fmla="*/ 26 h 93"/>
                  <a:gd name="T44" fmla="*/ 108 w 147"/>
                  <a:gd name="T45" fmla="*/ 46 h 93"/>
                  <a:gd name="T46" fmla="*/ 106 w 147"/>
                  <a:gd name="T47" fmla="*/ 40 h 93"/>
                  <a:gd name="T48" fmla="*/ 104 w 147"/>
                  <a:gd name="T49" fmla="*/ 36 h 93"/>
                  <a:gd name="T50" fmla="*/ 102 w 147"/>
                  <a:gd name="T51" fmla="*/ 31 h 93"/>
                  <a:gd name="T52" fmla="*/ 100 w 147"/>
                  <a:gd name="T53" fmla="*/ 27 h 93"/>
                  <a:gd name="T54" fmla="*/ 98 w 147"/>
                  <a:gd name="T55" fmla="*/ 22 h 93"/>
                  <a:gd name="T56" fmla="*/ 118 w 147"/>
                  <a:gd name="T57" fmla="*/ 41 h 93"/>
                  <a:gd name="T58" fmla="*/ 116 w 147"/>
                  <a:gd name="T59" fmla="*/ 36 h 93"/>
                  <a:gd name="T60" fmla="*/ 114 w 147"/>
                  <a:gd name="T61" fmla="*/ 32 h 93"/>
                  <a:gd name="T62" fmla="*/ 111 w 147"/>
                  <a:gd name="T63" fmla="*/ 27 h 93"/>
                  <a:gd name="T64" fmla="*/ 110 w 147"/>
                  <a:gd name="T65" fmla="*/ 23 h 93"/>
                  <a:gd name="T66" fmla="*/ 108 w 147"/>
                  <a:gd name="T67" fmla="*/ 18 h 93"/>
                  <a:gd name="T68" fmla="*/ 128 w 147"/>
                  <a:gd name="T69" fmla="*/ 37 h 93"/>
                  <a:gd name="T70" fmla="*/ 126 w 147"/>
                  <a:gd name="T71" fmla="*/ 32 h 93"/>
                  <a:gd name="T72" fmla="*/ 124 w 147"/>
                  <a:gd name="T73" fmla="*/ 28 h 93"/>
                  <a:gd name="T74" fmla="*/ 121 w 147"/>
                  <a:gd name="T75" fmla="*/ 22 h 93"/>
                  <a:gd name="T76" fmla="*/ 120 w 147"/>
                  <a:gd name="T77" fmla="*/ 19 h 93"/>
                  <a:gd name="T78" fmla="*/ 118 w 147"/>
                  <a:gd name="T79" fmla="*/ 13 h 93"/>
                  <a:gd name="T80" fmla="*/ 138 w 147"/>
                  <a:gd name="T81" fmla="*/ 33 h 93"/>
                  <a:gd name="T82" fmla="*/ 135 w 147"/>
                  <a:gd name="T83" fmla="*/ 28 h 93"/>
                  <a:gd name="T84" fmla="*/ 134 w 147"/>
                  <a:gd name="T85" fmla="*/ 23 h 93"/>
                  <a:gd name="T86" fmla="*/ 131 w 147"/>
                  <a:gd name="T87" fmla="*/ 18 h 93"/>
                  <a:gd name="T88" fmla="*/ 130 w 147"/>
                  <a:gd name="T89" fmla="*/ 14 h 93"/>
                  <a:gd name="T90" fmla="*/ 127 w 147"/>
                  <a:gd name="T91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93">
                    <a:moveTo>
                      <a:pt x="124" y="2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2" y="55"/>
                      <a:pt x="0" y="61"/>
                      <a:pt x="2" y="66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3" y="91"/>
                      <a:pt x="18" y="93"/>
                      <a:pt x="23" y="91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5" y="38"/>
                      <a:pt x="147" y="32"/>
                      <a:pt x="145" y="27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134" y="2"/>
                      <a:pt x="129" y="0"/>
                      <a:pt x="124" y="2"/>
                    </a:cubicBezTo>
                    <a:close/>
                    <a:moveTo>
                      <a:pt x="28" y="74"/>
                    </a:moveTo>
                    <a:cubicBezTo>
                      <a:pt x="24" y="76"/>
                      <a:pt x="20" y="74"/>
                      <a:pt x="18" y="71"/>
                    </a:cubicBezTo>
                    <a:cubicBezTo>
                      <a:pt x="16" y="67"/>
                      <a:pt x="18" y="63"/>
                      <a:pt x="22" y="61"/>
                    </a:cubicBezTo>
                    <a:cubicBezTo>
                      <a:pt x="26" y="59"/>
                      <a:pt x="30" y="61"/>
                      <a:pt x="32" y="65"/>
                    </a:cubicBezTo>
                    <a:cubicBezTo>
                      <a:pt x="33" y="69"/>
                      <a:pt x="31" y="73"/>
                      <a:pt x="28" y="74"/>
                    </a:cubicBezTo>
                    <a:close/>
                    <a:moveTo>
                      <a:pt x="78" y="59"/>
                    </a:moveTo>
                    <a:cubicBezTo>
                      <a:pt x="73" y="61"/>
                      <a:pt x="73" y="61"/>
                      <a:pt x="73" y="61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lose/>
                    <a:moveTo>
                      <a:pt x="74" y="49"/>
                    </a:moveTo>
                    <a:cubicBezTo>
                      <a:pt x="69" y="51"/>
                      <a:pt x="69" y="51"/>
                      <a:pt x="69" y="51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lose/>
                    <a:moveTo>
                      <a:pt x="70" y="40"/>
                    </a:moveTo>
                    <a:cubicBezTo>
                      <a:pt x="65" y="42"/>
                      <a:pt x="65" y="42"/>
                      <a:pt x="65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lose/>
                    <a:moveTo>
                      <a:pt x="88" y="54"/>
                    </a:moveTo>
                    <a:cubicBezTo>
                      <a:pt x="83" y="57"/>
                      <a:pt x="83" y="57"/>
                      <a:pt x="83" y="57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lose/>
                    <a:moveTo>
                      <a:pt x="84" y="45"/>
                    </a:moveTo>
                    <a:cubicBezTo>
                      <a:pt x="79" y="47"/>
                      <a:pt x="79" y="47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45"/>
                      <a:pt x="84" y="45"/>
                      <a:pt x="84" y="45"/>
                    </a:cubicBezTo>
                    <a:close/>
                    <a:moveTo>
                      <a:pt x="80" y="36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lose/>
                    <a:moveTo>
                      <a:pt x="98" y="50"/>
                    </a:moveTo>
                    <a:cubicBezTo>
                      <a:pt x="93" y="52"/>
                      <a:pt x="93" y="52"/>
                      <a:pt x="93" y="52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0"/>
                      <a:pt x="98" y="50"/>
                      <a:pt x="98" y="50"/>
                    </a:cubicBezTo>
                    <a:close/>
                    <a:moveTo>
                      <a:pt x="94" y="41"/>
                    </a:moveTo>
                    <a:cubicBezTo>
                      <a:pt x="89" y="43"/>
                      <a:pt x="89" y="43"/>
                      <a:pt x="89" y="43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1"/>
                      <a:pt x="94" y="41"/>
                      <a:pt x="94" y="41"/>
                    </a:cubicBezTo>
                    <a:close/>
                    <a:moveTo>
                      <a:pt x="90" y="32"/>
                    </a:moveTo>
                    <a:cubicBezTo>
                      <a:pt x="85" y="34"/>
                      <a:pt x="85" y="34"/>
                      <a:pt x="85" y="34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32"/>
                      <a:pt x="90" y="32"/>
                      <a:pt x="90" y="32"/>
                    </a:cubicBezTo>
                    <a:close/>
                    <a:moveTo>
                      <a:pt x="108" y="46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lose/>
                    <a:moveTo>
                      <a:pt x="104" y="36"/>
                    </a:moveTo>
                    <a:cubicBezTo>
                      <a:pt x="99" y="39"/>
                      <a:pt x="99" y="39"/>
                      <a:pt x="99" y="39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102" y="31"/>
                      <a:pt x="102" y="31"/>
                      <a:pt x="102" y="31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lose/>
                    <a:moveTo>
                      <a:pt x="100" y="27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lose/>
                    <a:moveTo>
                      <a:pt x="118" y="41"/>
                    </a:moveTo>
                    <a:cubicBezTo>
                      <a:pt x="113" y="44"/>
                      <a:pt x="113" y="44"/>
                      <a:pt x="113" y="44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18" y="41"/>
                      <a:pt x="118" y="41"/>
                      <a:pt x="118" y="41"/>
                    </a:cubicBezTo>
                    <a:close/>
                    <a:moveTo>
                      <a:pt x="114" y="32"/>
                    </a:moveTo>
                    <a:cubicBezTo>
                      <a:pt x="108" y="34"/>
                      <a:pt x="108" y="34"/>
                      <a:pt x="108" y="34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lose/>
                    <a:moveTo>
                      <a:pt x="110" y="23"/>
                    </a:moveTo>
                    <a:cubicBezTo>
                      <a:pt x="105" y="25"/>
                      <a:pt x="105" y="25"/>
                      <a:pt x="105" y="25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10" y="23"/>
                      <a:pt x="110" y="23"/>
                      <a:pt x="110" y="23"/>
                    </a:cubicBezTo>
                    <a:close/>
                    <a:moveTo>
                      <a:pt x="128" y="37"/>
                    </a:move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8" y="37"/>
                      <a:pt x="128" y="37"/>
                      <a:pt x="128" y="37"/>
                    </a:cubicBezTo>
                    <a:cubicBezTo>
                      <a:pt x="128" y="37"/>
                      <a:pt x="128" y="37"/>
                      <a:pt x="128" y="37"/>
                    </a:cubicBezTo>
                    <a:close/>
                    <a:moveTo>
                      <a:pt x="124" y="28"/>
                    </a:moveTo>
                    <a:cubicBezTo>
                      <a:pt x="118" y="30"/>
                      <a:pt x="118" y="30"/>
                      <a:pt x="118" y="30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21" y="22"/>
                      <a:pt x="121" y="22"/>
                      <a:pt x="121" y="22"/>
                    </a:cubicBezTo>
                    <a:cubicBezTo>
                      <a:pt x="124" y="28"/>
                      <a:pt x="124" y="28"/>
                      <a:pt x="124" y="28"/>
                    </a:cubicBezTo>
                    <a:cubicBezTo>
                      <a:pt x="124" y="28"/>
                      <a:pt x="124" y="28"/>
                      <a:pt x="124" y="28"/>
                    </a:cubicBezTo>
                    <a:close/>
                    <a:moveTo>
                      <a:pt x="120" y="19"/>
                    </a:moveTo>
                    <a:cubicBezTo>
                      <a:pt x="114" y="21"/>
                      <a:pt x="114" y="21"/>
                      <a:pt x="114" y="21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20" y="19"/>
                      <a:pt x="120" y="19"/>
                      <a:pt x="120" y="19"/>
                    </a:cubicBezTo>
                    <a:close/>
                    <a:moveTo>
                      <a:pt x="138" y="33"/>
                    </a:moveTo>
                    <a:cubicBezTo>
                      <a:pt x="132" y="35"/>
                      <a:pt x="132" y="35"/>
                      <a:pt x="132" y="35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3"/>
                      <a:pt x="138" y="33"/>
                      <a:pt x="138" y="33"/>
                    </a:cubicBezTo>
                    <a:close/>
                    <a:moveTo>
                      <a:pt x="134" y="23"/>
                    </a:moveTo>
                    <a:cubicBezTo>
                      <a:pt x="128" y="26"/>
                      <a:pt x="128" y="26"/>
                      <a:pt x="128" y="26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34" y="23"/>
                      <a:pt x="134" y="23"/>
                      <a:pt x="134" y="23"/>
                    </a:cubicBezTo>
                    <a:close/>
                    <a:moveTo>
                      <a:pt x="130" y="14"/>
                    </a:move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7" y="9"/>
                      <a:pt x="127" y="9"/>
                      <a:pt x="127" y="9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14"/>
                      <a:pt x="130" y="1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89" name="Freeform 2167"/>
              <p:cNvSpPr>
                <a:spLocks noEditPoints="1"/>
              </p:cNvSpPr>
              <p:nvPr/>
            </p:nvSpPr>
            <p:spPr bwMode="auto">
              <a:xfrm>
                <a:off x="23768050" y="2506663"/>
                <a:ext cx="555625" cy="341313"/>
              </a:xfrm>
              <a:custGeom>
                <a:avLst/>
                <a:gdLst>
                  <a:gd name="T0" fmla="*/ 11 w 148"/>
                  <a:gd name="T1" fmla="*/ 7 h 91"/>
                  <a:gd name="T2" fmla="*/ 126 w 148"/>
                  <a:gd name="T3" fmla="*/ 89 h 91"/>
                  <a:gd name="T4" fmla="*/ 141 w 148"/>
                  <a:gd name="T5" fmla="*/ 51 h 91"/>
                  <a:gd name="T6" fmla="*/ 28 w 148"/>
                  <a:gd name="T7" fmla="*/ 18 h 91"/>
                  <a:gd name="T8" fmla="*/ 69 w 148"/>
                  <a:gd name="T9" fmla="*/ 57 h 91"/>
                  <a:gd name="T10" fmla="*/ 71 w 148"/>
                  <a:gd name="T11" fmla="*/ 52 h 91"/>
                  <a:gd name="T12" fmla="*/ 73 w 148"/>
                  <a:gd name="T13" fmla="*/ 48 h 91"/>
                  <a:gd name="T14" fmla="*/ 75 w 148"/>
                  <a:gd name="T15" fmla="*/ 42 h 91"/>
                  <a:gd name="T16" fmla="*/ 77 w 148"/>
                  <a:gd name="T17" fmla="*/ 39 h 91"/>
                  <a:gd name="T18" fmla="*/ 79 w 148"/>
                  <a:gd name="T19" fmla="*/ 33 h 91"/>
                  <a:gd name="T20" fmla="*/ 79 w 148"/>
                  <a:gd name="T21" fmla="*/ 61 h 91"/>
                  <a:gd name="T22" fmla="*/ 81 w 148"/>
                  <a:gd name="T23" fmla="*/ 56 h 91"/>
                  <a:gd name="T24" fmla="*/ 83 w 148"/>
                  <a:gd name="T25" fmla="*/ 52 h 91"/>
                  <a:gd name="T26" fmla="*/ 85 w 148"/>
                  <a:gd name="T27" fmla="*/ 46 h 91"/>
                  <a:gd name="T28" fmla="*/ 87 w 148"/>
                  <a:gd name="T29" fmla="*/ 43 h 91"/>
                  <a:gd name="T30" fmla="*/ 89 w 148"/>
                  <a:gd name="T31" fmla="*/ 37 h 91"/>
                  <a:gd name="T32" fmla="*/ 89 w 148"/>
                  <a:gd name="T33" fmla="*/ 65 h 91"/>
                  <a:gd name="T34" fmla="*/ 91 w 148"/>
                  <a:gd name="T35" fmla="*/ 60 h 91"/>
                  <a:gd name="T36" fmla="*/ 93 w 148"/>
                  <a:gd name="T37" fmla="*/ 56 h 91"/>
                  <a:gd name="T38" fmla="*/ 95 w 148"/>
                  <a:gd name="T39" fmla="*/ 50 h 91"/>
                  <a:gd name="T40" fmla="*/ 96 w 148"/>
                  <a:gd name="T41" fmla="*/ 47 h 91"/>
                  <a:gd name="T42" fmla="*/ 99 w 148"/>
                  <a:gd name="T43" fmla="*/ 41 h 91"/>
                  <a:gd name="T44" fmla="*/ 99 w 148"/>
                  <a:gd name="T45" fmla="*/ 69 h 91"/>
                  <a:gd name="T46" fmla="*/ 101 w 148"/>
                  <a:gd name="T47" fmla="*/ 64 h 91"/>
                  <a:gd name="T48" fmla="*/ 103 w 148"/>
                  <a:gd name="T49" fmla="*/ 60 h 91"/>
                  <a:gd name="T50" fmla="*/ 105 w 148"/>
                  <a:gd name="T51" fmla="*/ 55 h 91"/>
                  <a:gd name="T52" fmla="*/ 106 w 148"/>
                  <a:gd name="T53" fmla="*/ 51 h 91"/>
                  <a:gd name="T54" fmla="*/ 109 w 148"/>
                  <a:gd name="T55" fmla="*/ 45 h 91"/>
                  <a:gd name="T56" fmla="*/ 109 w 148"/>
                  <a:gd name="T57" fmla="*/ 74 h 91"/>
                  <a:gd name="T58" fmla="*/ 111 w 148"/>
                  <a:gd name="T59" fmla="*/ 68 h 91"/>
                  <a:gd name="T60" fmla="*/ 113 w 148"/>
                  <a:gd name="T61" fmla="*/ 64 h 91"/>
                  <a:gd name="T62" fmla="*/ 115 w 148"/>
                  <a:gd name="T63" fmla="*/ 59 h 91"/>
                  <a:gd name="T64" fmla="*/ 116 w 148"/>
                  <a:gd name="T65" fmla="*/ 55 h 91"/>
                  <a:gd name="T66" fmla="*/ 119 w 148"/>
                  <a:gd name="T67" fmla="*/ 50 h 91"/>
                  <a:gd name="T68" fmla="*/ 119 w 148"/>
                  <a:gd name="T69" fmla="*/ 78 h 91"/>
                  <a:gd name="T70" fmla="*/ 121 w 148"/>
                  <a:gd name="T71" fmla="*/ 72 h 91"/>
                  <a:gd name="T72" fmla="*/ 123 w 148"/>
                  <a:gd name="T73" fmla="*/ 68 h 91"/>
                  <a:gd name="T74" fmla="*/ 125 w 148"/>
                  <a:gd name="T75" fmla="*/ 63 h 91"/>
                  <a:gd name="T76" fmla="*/ 126 w 148"/>
                  <a:gd name="T77" fmla="*/ 59 h 91"/>
                  <a:gd name="T78" fmla="*/ 129 w 148"/>
                  <a:gd name="T79" fmla="*/ 54 h 91"/>
                  <a:gd name="T80" fmla="*/ 129 w 148"/>
                  <a:gd name="T81" fmla="*/ 82 h 91"/>
                  <a:gd name="T82" fmla="*/ 131 w 148"/>
                  <a:gd name="T83" fmla="*/ 76 h 91"/>
                  <a:gd name="T84" fmla="*/ 133 w 148"/>
                  <a:gd name="T85" fmla="*/ 72 h 91"/>
                  <a:gd name="T86" fmla="*/ 135 w 148"/>
                  <a:gd name="T87" fmla="*/ 67 h 91"/>
                  <a:gd name="T88" fmla="*/ 136 w 148"/>
                  <a:gd name="T89" fmla="*/ 63 h 91"/>
                  <a:gd name="T90" fmla="*/ 139 w 148"/>
                  <a:gd name="T91" fmla="*/ 5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91">
                    <a:moveTo>
                      <a:pt x="141" y="51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18" y="0"/>
                      <a:pt x="13" y="3"/>
                      <a:pt x="11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33"/>
                      <a:pt x="3" y="38"/>
                      <a:pt x="7" y="40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0" y="91"/>
                      <a:pt x="136" y="88"/>
                      <a:pt x="138" y="8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8" y="58"/>
                      <a:pt x="146" y="53"/>
                      <a:pt x="141" y="51"/>
                    </a:cubicBezTo>
                    <a:close/>
                    <a:moveTo>
                      <a:pt x="22" y="32"/>
                    </a:moveTo>
                    <a:cubicBezTo>
                      <a:pt x="18" y="31"/>
                      <a:pt x="17" y="26"/>
                      <a:pt x="18" y="22"/>
                    </a:cubicBezTo>
                    <a:cubicBezTo>
                      <a:pt x="20" y="19"/>
                      <a:pt x="24" y="17"/>
                      <a:pt x="28" y="18"/>
                    </a:cubicBezTo>
                    <a:cubicBezTo>
                      <a:pt x="32" y="20"/>
                      <a:pt x="33" y="24"/>
                      <a:pt x="32" y="28"/>
                    </a:cubicBezTo>
                    <a:cubicBezTo>
                      <a:pt x="30" y="32"/>
                      <a:pt x="26" y="34"/>
                      <a:pt x="22" y="32"/>
                    </a:cubicBezTo>
                    <a:close/>
                    <a:moveTo>
                      <a:pt x="69" y="57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69" y="57"/>
                      <a:pt x="69" y="57"/>
                      <a:pt x="69" y="57"/>
                    </a:cubicBezTo>
                    <a:close/>
                    <a:moveTo>
                      <a:pt x="73" y="48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lose/>
                    <a:moveTo>
                      <a:pt x="77" y="39"/>
                    </a:moveTo>
                    <a:cubicBezTo>
                      <a:pt x="71" y="36"/>
                      <a:pt x="71" y="36"/>
                      <a:pt x="71" y="36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lose/>
                    <a:moveTo>
                      <a:pt x="79" y="61"/>
                    </a:moveTo>
                    <a:cubicBezTo>
                      <a:pt x="73" y="59"/>
                      <a:pt x="73" y="59"/>
                      <a:pt x="73" y="59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lose/>
                    <a:moveTo>
                      <a:pt x="83" y="52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2"/>
                      <a:pt x="83" y="52"/>
                      <a:pt x="83" y="52"/>
                    </a:cubicBezTo>
                    <a:close/>
                    <a:moveTo>
                      <a:pt x="87" y="43"/>
                    </a:moveTo>
                    <a:cubicBezTo>
                      <a:pt x="81" y="40"/>
                      <a:pt x="81" y="40"/>
                      <a:pt x="81" y="40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lose/>
                    <a:moveTo>
                      <a:pt x="89" y="65"/>
                    </a:moveTo>
                    <a:cubicBezTo>
                      <a:pt x="83" y="63"/>
                      <a:pt x="83" y="63"/>
                      <a:pt x="83" y="63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lose/>
                    <a:moveTo>
                      <a:pt x="93" y="56"/>
                    </a:moveTo>
                    <a:cubicBezTo>
                      <a:pt x="87" y="54"/>
                      <a:pt x="87" y="54"/>
                      <a:pt x="87" y="54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lose/>
                    <a:moveTo>
                      <a:pt x="96" y="47"/>
                    </a:moveTo>
                    <a:cubicBezTo>
                      <a:pt x="91" y="44"/>
                      <a:pt x="91" y="44"/>
                      <a:pt x="91" y="44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lose/>
                    <a:moveTo>
                      <a:pt x="99" y="69"/>
                    </a:moveTo>
                    <a:cubicBezTo>
                      <a:pt x="93" y="67"/>
                      <a:pt x="93" y="67"/>
                      <a:pt x="93" y="67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101" y="64"/>
                      <a:pt x="101" y="64"/>
                      <a:pt x="101" y="64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69"/>
                      <a:pt x="99" y="69"/>
                      <a:pt x="99" y="69"/>
                    </a:cubicBezTo>
                    <a:close/>
                    <a:moveTo>
                      <a:pt x="103" y="60"/>
                    </a:moveTo>
                    <a:cubicBezTo>
                      <a:pt x="97" y="58"/>
                      <a:pt x="97" y="58"/>
                      <a:pt x="97" y="58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0"/>
                      <a:pt x="103" y="60"/>
                    </a:cubicBezTo>
                    <a:close/>
                    <a:moveTo>
                      <a:pt x="106" y="51"/>
                    </a:moveTo>
                    <a:cubicBezTo>
                      <a:pt x="101" y="49"/>
                      <a:pt x="101" y="49"/>
                      <a:pt x="101" y="49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lose/>
                    <a:moveTo>
                      <a:pt x="109" y="74"/>
                    </a:moveTo>
                    <a:cubicBezTo>
                      <a:pt x="103" y="71"/>
                      <a:pt x="103" y="71"/>
                      <a:pt x="103" y="71"/>
                    </a:cubicBezTo>
                    <a:cubicBezTo>
                      <a:pt x="106" y="66"/>
                      <a:pt x="106" y="66"/>
                      <a:pt x="106" y="66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lose/>
                    <a:moveTo>
                      <a:pt x="113" y="64"/>
                    </a:moveTo>
                    <a:cubicBezTo>
                      <a:pt x="107" y="62"/>
                      <a:pt x="107" y="62"/>
                      <a:pt x="107" y="62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5" y="59"/>
                      <a:pt x="115" y="59"/>
                      <a:pt x="115" y="59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lose/>
                    <a:moveTo>
                      <a:pt x="116" y="55"/>
                    </a:moveTo>
                    <a:cubicBezTo>
                      <a:pt x="111" y="53"/>
                      <a:pt x="111" y="53"/>
                      <a:pt x="111" y="53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6" y="55"/>
                      <a:pt x="116" y="55"/>
                      <a:pt x="116" y="55"/>
                    </a:cubicBezTo>
                    <a:close/>
                    <a:moveTo>
                      <a:pt x="119" y="78"/>
                    </a:moveTo>
                    <a:cubicBezTo>
                      <a:pt x="113" y="75"/>
                      <a:pt x="113" y="75"/>
                      <a:pt x="113" y="75"/>
                    </a:cubicBezTo>
                    <a:cubicBezTo>
                      <a:pt x="116" y="70"/>
                      <a:pt x="116" y="70"/>
                      <a:pt x="116" y="70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19" y="78"/>
                      <a:pt x="119" y="78"/>
                      <a:pt x="119" y="78"/>
                    </a:cubicBezTo>
                    <a:close/>
                    <a:moveTo>
                      <a:pt x="123" y="68"/>
                    </a:moveTo>
                    <a:cubicBezTo>
                      <a:pt x="117" y="66"/>
                      <a:pt x="117" y="66"/>
                      <a:pt x="117" y="66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lose/>
                    <a:moveTo>
                      <a:pt x="126" y="59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3" y="51"/>
                      <a:pt x="123" y="51"/>
                      <a:pt x="123" y="51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26" y="59"/>
                      <a:pt x="126" y="59"/>
                    </a:cubicBezTo>
                    <a:close/>
                    <a:moveTo>
                      <a:pt x="129" y="82"/>
                    </a:moveTo>
                    <a:cubicBezTo>
                      <a:pt x="123" y="79"/>
                      <a:pt x="123" y="79"/>
                      <a:pt x="123" y="79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9" y="82"/>
                      <a:pt x="129" y="82"/>
                      <a:pt x="129" y="82"/>
                    </a:cubicBezTo>
                    <a:close/>
                    <a:moveTo>
                      <a:pt x="133" y="72"/>
                    </a:moveTo>
                    <a:cubicBezTo>
                      <a:pt x="127" y="70"/>
                      <a:pt x="127" y="70"/>
                      <a:pt x="127" y="70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5" y="67"/>
                      <a:pt x="135" y="67"/>
                      <a:pt x="135" y="67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lose/>
                    <a:moveTo>
                      <a:pt x="136" y="63"/>
                    </a:moveTo>
                    <a:cubicBezTo>
                      <a:pt x="131" y="61"/>
                      <a:pt x="131" y="61"/>
                      <a:pt x="131" y="61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8"/>
                      <a:pt x="139" y="58"/>
                      <a:pt x="139" y="58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36" y="63"/>
                      <a:pt x="136" y="63"/>
                      <a:pt x="136" y="6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90" name="Freeform 2168"/>
              <p:cNvSpPr>
                <a:spLocks noEditPoints="1"/>
              </p:cNvSpPr>
              <p:nvPr/>
            </p:nvSpPr>
            <p:spPr bwMode="auto">
              <a:xfrm>
                <a:off x="21313775" y="1497013"/>
                <a:ext cx="555625" cy="338138"/>
              </a:xfrm>
              <a:custGeom>
                <a:avLst/>
                <a:gdLst>
                  <a:gd name="T0" fmla="*/ 138 w 148"/>
                  <a:gd name="T1" fmla="*/ 83 h 90"/>
                  <a:gd name="T2" fmla="*/ 23 w 148"/>
                  <a:gd name="T3" fmla="*/ 2 h 90"/>
                  <a:gd name="T4" fmla="*/ 7 w 148"/>
                  <a:gd name="T5" fmla="*/ 40 h 90"/>
                  <a:gd name="T6" fmla="*/ 120 w 148"/>
                  <a:gd name="T7" fmla="*/ 72 h 90"/>
                  <a:gd name="T8" fmla="*/ 79 w 148"/>
                  <a:gd name="T9" fmla="*/ 34 h 90"/>
                  <a:gd name="T10" fmla="*/ 77 w 148"/>
                  <a:gd name="T11" fmla="*/ 39 h 90"/>
                  <a:gd name="T12" fmla="*/ 75 w 148"/>
                  <a:gd name="T13" fmla="*/ 43 h 90"/>
                  <a:gd name="T14" fmla="*/ 73 w 148"/>
                  <a:gd name="T15" fmla="*/ 48 h 90"/>
                  <a:gd name="T16" fmla="*/ 72 w 148"/>
                  <a:gd name="T17" fmla="*/ 52 h 90"/>
                  <a:gd name="T18" fmla="*/ 70 w 148"/>
                  <a:gd name="T19" fmla="*/ 58 h 90"/>
                  <a:gd name="T20" fmla="*/ 69 w 148"/>
                  <a:gd name="T21" fmla="*/ 29 h 90"/>
                  <a:gd name="T22" fmla="*/ 67 w 148"/>
                  <a:gd name="T23" fmla="*/ 35 h 90"/>
                  <a:gd name="T24" fmla="*/ 65 w 148"/>
                  <a:gd name="T25" fmla="*/ 39 h 90"/>
                  <a:gd name="T26" fmla="*/ 63 w 148"/>
                  <a:gd name="T27" fmla="*/ 44 h 90"/>
                  <a:gd name="T28" fmla="*/ 62 w 148"/>
                  <a:gd name="T29" fmla="*/ 48 h 90"/>
                  <a:gd name="T30" fmla="*/ 59 w 148"/>
                  <a:gd name="T31" fmla="*/ 53 h 90"/>
                  <a:gd name="T32" fmla="*/ 59 w 148"/>
                  <a:gd name="T33" fmla="*/ 25 h 90"/>
                  <a:gd name="T34" fmla="*/ 57 w 148"/>
                  <a:gd name="T35" fmla="*/ 31 h 90"/>
                  <a:gd name="T36" fmla="*/ 55 w 148"/>
                  <a:gd name="T37" fmla="*/ 35 h 90"/>
                  <a:gd name="T38" fmla="*/ 53 w 148"/>
                  <a:gd name="T39" fmla="*/ 40 h 90"/>
                  <a:gd name="T40" fmla="*/ 52 w 148"/>
                  <a:gd name="T41" fmla="*/ 44 h 90"/>
                  <a:gd name="T42" fmla="*/ 50 w 148"/>
                  <a:gd name="T43" fmla="*/ 49 h 90"/>
                  <a:gd name="T44" fmla="*/ 49 w 148"/>
                  <a:gd name="T45" fmla="*/ 21 h 90"/>
                  <a:gd name="T46" fmla="*/ 47 w 148"/>
                  <a:gd name="T47" fmla="*/ 27 h 90"/>
                  <a:gd name="T48" fmla="*/ 46 w 148"/>
                  <a:gd name="T49" fmla="*/ 31 h 90"/>
                  <a:gd name="T50" fmla="*/ 43 w 148"/>
                  <a:gd name="T51" fmla="*/ 36 h 90"/>
                  <a:gd name="T52" fmla="*/ 42 w 148"/>
                  <a:gd name="T53" fmla="*/ 40 h 90"/>
                  <a:gd name="T54" fmla="*/ 40 w 148"/>
                  <a:gd name="T55" fmla="*/ 45 h 90"/>
                  <a:gd name="T56" fmla="*/ 39 w 148"/>
                  <a:gd name="T57" fmla="*/ 17 h 90"/>
                  <a:gd name="T58" fmla="*/ 37 w 148"/>
                  <a:gd name="T59" fmla="*/ 23 h 90"/>
                  <a:gd name="T60" fmla="*/ 36 w 148"/>
                  <a:gd name="T61" fmla="*/ 27 h 90"/>
                  <a:gd name="T62" fmla="*/ 33 w 148"/>
                  <a:gd name="T63" fmla="*/ 32 h 90"/>
                  <a:gd name="T64" fmla="*/ 32 w 148"/>
                  <a:gd name="T65" fmla="*/ 36 h 90"/>
                  <a:gd name="T66" fmla="*/ 30 w 148"/>
                  <a:gd name="T67" fmla="*/ 41 h 90"/>
                  <a:gd name="T68" fmla="*/ 29 w 148"/>
                  <a:gd name="T69" fmla="*/ 13 h 90"/>
                  <a:gd name="T70" fmla="*/ 27 w 148"/>
                  <a:gd name="T71" fmla="*/ 18 h 90"/>
                  <a:gd name="T72" fmla="*/ 25 w 148"/>
                  <a:gd name="T73" fmla="*/ 23 h 90"/>
                  <a:gd name="T74" fmla="*/ 23 w 148"/>
                  <a:gd name="T75" fmla="*/ 28 h 90"/>
                  <a:gd name="T76" fmla="*/ 22 w 148"/>
                  <a:gd name="T77" fmla="*/ 32 h 90"/>
                  <a:gd name="T78" fmla="*/ 20 w 148"/>
                  <a:gd name="T79" fmla="*/ 37 h 90"/>
                  <a:gd name="T80" fmla="*/ 19 w 148"/>
                  <a:gd name="T81" fmla="*/ 9 h 90"/>
                  <a:gd name="T82" fmla="*/ 17 w 148"/>
                  <a:gd name="T83" fmla="*/ 14 h 90"/>
                  <a:gd name="T84" fmla="*/ 16 w 148"/>
                  <a:gd name="T85" fmla="*/ 19 h 90"/>
                  <a:gd name="T86" fmla="*/ 13 w 148"/>
                  <a:gd name="T87" fmla="*/ 24 h 90"/>
                  <a:gd name="T88" fmla="*/ 12 w 148"/>
                  <a:gd name="T89" fmla="*/ 28 h 90"/>
                  <a:gd name="T90" fmla="*/ 10 w 148"/>
                  <a:gd name="T91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90">
                    <a:moveTo>
                      <a:pt x="7" y="40"/>
                    </a:moveTo>
                    <a:cubicBezTo>
                      <a:pt x="125" y="88"/>
                      <a:pt x="125" y="88"/>
                      <a:pt x="125" y="88"/>
                    </a:cubicBezTo>
                    <a:cubicBezTo>
                      <a:pt x="130" y="90"/>
                      <a:pt x="136" y="88"/>
                      <a:pt x="138" y="83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8" y="58"/>
                      <a:pt x="146" y="53"/>
                      <a:pt x="141" y="5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8" y="0"/>
                      <a:pt x="12" y="2"/>
                      <a:pt x="10" y="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33"/>
                      <a:pt x="2" y="38"/>
                      <a:pt x="7" y="40"/>
                    </a:cubicBezTo>
                    <a:close/>
                    <a:moveTo>
                      <a:pt x="126" y="59"/>
                    </a:moveTo>
                    <a:cubicBezTo>
                      <a:pt x="130" y="60"/>
                      <a:pt x="132" y="65"/>
                      <a:pt x="130" y="68"/>
                    </a:cubicBezTo>
                    <a:cubicBezTo>
                      <a:pt x="128" y="72"/>
                      <a:pt x="124" y="74"/>
                      <a:pt x="120" y="72"/>
                    </a:cubicBezTo>
                    <a:cubicBezTo>
                      <a:pt x="117" y="71"/>
                      <a:pt x="115" y="67"/>
                      <a:pt x="116" y="63"/>
                    </a:cubicBezTo>
                    <a:cubicBezTo>
                      <a:pt x="118" y="59"/>
                      <a:pt x="122" y="57"/>
                      <a:pt x="126" y="59"/>
                    </a:cubicBezTo>
                    <a:close/>
                    <a:moveTo>
                      <a:pt x="79" y="34"/>
                    </a:moveTo>
                    <a:cubicBezTo>
                      <a:pt x="85" y="36"/>
                      <a:pt x="85" y="36"/>
                      <a:pt x="85" y="36"/>
                    </a:cubicBezTo>
                    <a:cubicBezTo>
                      <a:pt x="83" y="41"/>
                      <a:pt x="83" y="41"/>
                      <a:pt x="83" y="4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lose/>
                    <a:moveTo>
                      <a:pt x="75" y="43"/>
                    </a:moveTo>
                    <a:cubicBezTo>
                      <a:pt x="81" y="45"/>
                      <a:pt x="81" y="45"/>
                      <a:pt x="81" y="45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3"/>
                      <a:pt x="75" y="43"/>
                    </a:cubicBezTo>
                    <a:close/>
                    <a:moveTo>
                      <a:pt x="72" y="52"/>
                    </a:moveTo>
                    <a:cubicBezTo>
                      <a:pt x="77" y="54"/>
                      <a:pt x="77" y="54"/>
                      <a:pt x="77" y="54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52"/>
                      <a:pt x="72" y="52"/>
                      <a:pt x="72" y="52"/>
                    </a:cubicBezTo>
                    <a:close/>
                    <a:moveTo>
                      <a:pt x="69" y="29"/>
                    </a:moveTo>
                    <a:cubicBezTo>
                      <a:pt x="75" y="32"/>
                      <a:pt x="75" y="32"/>
                      <a:pt x="75" y="32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65" y="39"/>
                    </a:moveTo>
                    <a:cubicBezTo>
                      <a:pt x="71" y="41"/>
                      <a:pt x="71" y="41"/>
                      <a:pt x="71" y="41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39"/>
                    </a:cubicBezTo>
                    <a:close/>
                    <a:moveTo>
                      <a:pt x="62" y="48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lose/>
                    <a:moveTo>
                      <a:pt x="59" y="2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5"/>
                      <a:pt x="59" y="25"/>
                    </a:cubicBezTo>
                    <a:close/>
                    <a:moveTo>
                      <a:pt x="55" y="35"/>
                    </a:moveTo>
                    <a:cubicBezTo>
                      <a:pt x="61" y="37"/>
                      <a:pt x="61" y="37"/>
                      <a:pt x="61" y="37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2" y="44"/>
                    </a:move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44"/>
                      <a:pt x="52" y="44"/>
                      <a:pt x="52" y="44"/>
                    </a:cubicBezTo>
                    <a:close/>
                    <a:moveTo>
                      <a:pt x="49" y="21"/>
                    </a:moveTo>
                    <a:cubicBezTo>
                      <a:pt x="55" y="24"/>
                      <a:pt x="55" y="24"/>
                      <a:pt x="55" y="24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lose/>
                    <a:moveTo>
                      <a:pt x="46" y="31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6" y="31"/>
                      <a:pt x="46" y="31"/>
                    </a:cubicBezTo>
                    <a:close/>
                    <a:moveTo>
                      <a:pt x="42" y="40"/>
                    </a:moveTo>
                    <a:cubicBezTo>
                      <a:pt x="47" y="42"/>
                      <a:pt x="47" y="42"/>
                      <a:pt x="47" y="42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lose/>
                    <a:moveTo>
                      <a:pt x="39" y="17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lose/>
                    <a:moveTo>
                      <a:pt x="36" y="27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lose/>
                    <a:moveTo>
                      <a:pt x="32" y="36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lose/>
                    <a:moveTo>
                      <a:pt x="29" y="13"/>
                    </a:move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lose/>
                    <a:moveTo>
                      <a:pt x="25" y="23"/>
                    </a:moveTo>
                    <a:cubicBezTo>
                      <a:pt x="31" y="25"/>
                      <a:pt x="31" y="25"/>
                      <a:pt x="31" y="2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2" y="32"/>
                    </a:moveTo>
                    <a:cubicBezTo>
                      <a:pt x="27" y="34"/>
                      <a:pt x="27" y="34"/>
                      <a:pt x="27" y="3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lose/>
                    <a:moveTo>
                      <a:pt x="19" y="9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lose/>
                    <a:moveTo>
                      <a:pt x="16" y="19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lose/>
                    <a:moveTo>
                      <a:pt x="12" y="28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1882" name="Group 1881"/>
            <p:cNvGrpSpPr/>
            <p:nvPr/>
          </p:nvGrpSpPr>
          <p:grpSpPr>
            <a:xfrm>
              <a:off x="15782925" y="1093788"/>
              <a:ext cx="3446463" cy="2555875"/>
              <a:chOff x="15782925" y="1093788"/>
              <a:chExt cx="3446463" cy="2555875"/>
            </a:xfrm>
            <a:solidFill>
              <a:schemeClr val="tx1">
                <a:lumMod val="75000"/>
              </a:schemeClr>
            </a:solidFill>
          </p:grpSpPr>
          <p:sp>
            <p:nvSpPr>
              <p:cNvPr id="1931" name="Freeform 2107"/>
              <p:cNvSpPr>
                <a:spLocks noEditPoints="1"/>
              </p:cNvSpPr>
              <p:nvPr/>
            </p:nvSpPr>
            <p:spPr bwMode="auto">
              <a:xfrm>
                <a:off x="15782925" y="2416175"/>
                <a:ext cx="153988" cy="549275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8 w 41"/>
                  <a:gd name="T15" fmla="*/ 74 h 146"/>
                  <a:gd name="T16" fmla="*/ 13 w 41"/>
                  <a:gd name="T17" fmla="*/ 74 h 146"/>
                  <a:gd name="T18" fmla="*/ 8 w 41"/>
                  <a:gd name="T19" fmla="*/ 74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3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3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3 w 41"/>
                  <a:gd name="T53" fmla="*/ 41 h 146"/>
                  <a:gd name="T54" fmla="*/ 8 w 41"/>
                  <a:gd name="T55" fmla="*/ 41 h 146"/>
                  <a:gd name="T56" fmla="*/ 34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8 w 41"/>
                  <a:gd name="T63" fmla="*/ 31 h 146"/>
                  <a:gd name="T64" fmla="*/ 13 w 41"/>
                  <a:gd name="T65" fmla="*/ 31 h 146"/>
                  <a:gd name="T66" fmla="*/ 8 w 41"/>
                  <a:gd name="T67" fmla="*/ 31 h 146"/>
                  <a:gd name="T68" fmla="*/ 34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8 w 41"/>
                  <a:gd name="T75" fmla="*/ 20 h 146"/>
                  <a:gd name="T76" fmla="*/ 13 w 41"/>
                  <a:gd name="T77" fmla="*/ 20 h 146"/>
                  <a:gd name="T78" fmla="*/ 8 w 41"/>
                  <a:gd name="T79" fmla="*/ 20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3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7" y="134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4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4" y="31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2" name="Freeform 2108"/>
              <p:cNvSpPr>
                <a:spLocks noEditPoints="1"/>
              </p:cNvSpPr>
              <p:nvPr/>
            </p:nvSpPr>
            <p:spPr bwMode="auto">
              <a:xfrm>
                <a:off x="16005175" y="2416175"/>
                <a:ext cx="149225" cy="549275"/>
              </a:xfrm>
              <a:custGeom>
                <a:avLst/>
                <a:gdLst>
                  <a:gd name="T0" fmla="*/ 9 w 40"/>
                  <a:gd name="T1" fmla="*/ 146 h 146"/>
                  <a:gd name="T2" fmla="*/ 40 w 40"/>
                  <a:gd name="T3" fmla="*/ 9 h 146"/>
                  <a:gd name="T4" fmla="*/ 0 w 40"/>
                  <a:gd name="T5" fmla="*/ 9 h 146"/>
                  <a:gd name="T6" fmla="*/ 13 w 40"/>
                  <a:gd name="T7" fmla="*/ 126 h 146"/>
                  <a:gd name="T8" fmla="*/ 33 w 40"/>
                  <a:gd name="T9" fmla="*/ 74 h 146"/>
                  <a:gd name="T10" fmla="*/ 27 w 40"/>
                  <a:gd name="T11" fmla="*/ 74 h 146"/>
                  <a:gd name="T12" fmla="*/ 23 w 40"/>
                  <a:gd name="T13" fmla="*/ 74 h 146"/>
                  <a:gd name="T14" fmla="*/ 17 w 40"/>
                  <a:gd name="T15" fmla="*/ 74 h 146"/>
                  <a:gd name="T16" fmla="*/ 13 w 40"/>
                  <a:gd name="T17" fmla="*/ 74 h 146"/>
                  <a:gd name="T18" fmla="*/ 7 w 40"/>
                  <a:gd name="T19" fmla="*/ 74 h 146"/>
                  <a:gd name="T20" fmla="*/ 33 w 40"/>
                  <a:gd name="T21" fmla="*/ 63 h 146"/>
                  <a:gd name="T22" fmla="*/ 27 w 40"/>
                  <a:gd name="T23" fmla="*/ 63 h 146"/>
                  <a:gd name="T24" fmla="*/ 23 w 40"/>
                  <a:gd name="T25" fmla="*/ 63 h 146"/>
                  <a:gd name="T26" fmla="*/ 17 w 40"/>
                  <a:gd name="T27" fmla="*/ 63 h 146"/>
                  <a:gd name="T28" fmla="*/ 13 w 40"/>
                  <a:gd name="T29" fmla="*/ 63 h 146"/>
                  <a:gd name="T30" fmla="*/ 7 w 40"/>
                  <a:gd name="T31" fmla="*/ 63 h 146"/>
                  <a:gd name="T32" fmla="*/ 33 w 40"/>
                  <a:gd name="T33" fmla="*/ 52 h 146"/>
                  <a:gd name="T34" fmla="*/ 27 w 40"/>
                  <a:gd name="T35" fmla="*/ 52 h 146"/>
                  <a:gd name="T36" fmla="*/ 23 w 40"/>
                  <a:gd name="T37" fmla="*/ 52 h 146"/>
                  <a:gd name="T38" fmla="*/ 17 w 40"/>
                  <a:gd name="T39" fmla="*/ 52 h 146"/>
                  <a:gd name="T40" fmla="*/ 13 w 40"/>
                  <a:gd name="T41" fmla="*/ 52 h 146"/>
                  <a:gd name="T42" fmla="*/ 7 w 40"/>
                  <a:gd name="T43" fmla="*/ 52 h 146"/>
                  <a:gd name="T44" fmla="*/ 33 w 40"/>
                  <a:gd name="T45" fmla="*/ 41 h 146"/>
                  <a:gd name="T46" fmla="*/ 27 w 40"/>
                  <a:gd name="T47" fmla="*/ 41 h 146"/>
                  <a:gd name="T48" fmla="*/ 23 w 40"/>
                  <a:gd name="T49" fmla="*/ 41 h 146"/>
                  <a:gd name="T50" fmla="*/ 17 w 40"/>
                  <a:gd name="T51" fmla="*/ 41 h 146"/>
                  <a:gd name="T52" fmla="*/ 13 w 40"/>
                  <a:gd name="T53" fmla="*/ 41 h 146"/>
                  <a:gd name="T54" fmla="*/ 7 w 40"/>
                  <a:gd name="T55" fmla="*/ 41 h 146"/>
                  <a:gd name="T56" fmla="*/ 33 w 40"/>
                  <a:gd name="T57" fmla="*/ 31 h 146"/>
                  <a:gd name="T58" fmla="*/ 27 w 40"/>
                  <a:gd name="T59" fmla="*/ 31 h 146"/>
                  <a:gd name="T60" fmla="*/ 23 w 40"/>
                  <a:gd name="T61" fmla="*/ 31 h 146"/>
                  <a:gd name="T62" fmla="*/ 17 w 40"/>
                  <a:gd name="T63" fmla="*/ 31 h 146"/>
                  <a:gd name="T64" fmla="*/ 13 w 40"/>
                  <a:gd name="T65" fmla="*/ 31 h 146"/>
                  <a:gd name="T66" fmla="*/ 7 w 40"/>
                  <a:gd name="T67" fmla="*/ 31 h 146"/>
                  <a:gd name="T68" fmla="*/ 33 w 40"/>
                  <a:gd name="T69" fmla="*/ 20 h 146"/>
                  <a:gd name="T70" fmla="*/ 27 w 40"/>
                  <a:gd name="T71" fmla="*/ 20 h 146"/>
                  <a:gd name="T72" fmla="*/ 23 w 40"/>
                  <a:gd name="T73" fmla="*/ 20 h 146"/>
                  <a:gd name="T74" fmla="*/ 17 w 40"/>
                  <a:gd name="T75" fmla="*/ 20 h 146"/>
                  <a:gd name="T76" fmla="*/ 13 w 40"/>
                  <a:gd name="T77" fmla="*/ 20 h 146"/>
                  <a:gd name="T78" fmla="*/ 7 w 40"/>
                  <a:gd name="T79" fmla="*/ 20 h 146"/>
                  <a:gd name="T80" fmla="*/ 33 w 40"/>
                  <a:gd name="T81" fmla="*/ 9 h 146"/>
                  <a:gd name="T82" fmla="*/ 27 w 40"/>
                  <a:gd name="T83" fmla="*/ 9 h 146"/>
                  <a:gd name="T84" fmla="*/ 23 w 40"/>
                  <a:gd name="T85" fmla="*/ 9 h 146"/>
                  <a:gd name="T86" fmla="*/ 17 w 40"/>
                  <a:gd name="T87" fmla="*/ 9 h 146"/>
                  <a:gd name="T88" fmla="*/ 13 w 40"/>
                  <a:gd name="T89" fmla="*/ 9 h 146"/>
                  <a:gd name="T90" fmla="*/ 7 w 40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0" y="142"/>
                      <a:pt x="40" y="13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7" y="126"/>
                    </a:moveTo>
                    <a:cubicBezTo>
                      <a:pt x="27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7" y="122"/>
                      <a:pt x="27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3" name="Freeform 2109"/>
              <p:cNvSpPr>
                <a:spLocks noEditPoints="1"/>
              </p:cNvSpPr>
              <p:nvPr/>
            </p:nvSpPr>
            <p:spPr bwMode="auto">
              <a:xfrm>
                <a:off x="16222663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7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7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7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4" name="Freeform 2110"/>
              <p:cNvSpPr>
                <a:spLocks noEditPoints="1"/>
              </p:cNvSpPr>
              <p:nvPr/>
            </p:nvSpPr>
            <p:spPr bwMode="auto">
              <a:xfrm>
                <a:off x="16440150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5" name="Freeform 2111"/>
              <p:cNvSpPr>
                <a:spLocks noEditPoints="1"/>
              </p:cNvSpPr>
              <p:nvPr/>
            </p:nvSpPr>
            <p:spPr bwMode="auto">
              <a:xfrm>
                <a:off x="16657638" y="2416175"/>
                <a:ext cx="153988" cy="549275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8 w 41"/>
                  <a:gd name="T15" fmla="*/ 74 h 146"/>
                  <a:gd name="T16" fmla="*/ 14 w 41"/>
                  <a:gd name="T17" fmla="*/ 74 h 146"/>
                  <a:gd name="T18" fmla="*/ 8 w 41"/>
                  <a:gd name="T19" fmla="*/ 74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4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4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4 w 41"/>
                  <a:gd name="T53" fmla="*/ 41 h 146"/>
                  <a:gd name="T54" fmla="*/ 8 w 41"/>
                  <a:gd name="T55" fmla="*/ 41 h 146"/>
                  <a:gd name="T56" fmla="*/ 34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8 w 41"/>
                  <a:gd name="T63" fmla="*/ 31 h 146"/>
                  <a:gd name="T64" fmla="*/ 14 w 41"/>
                  <a:gd name="T65" fmla="*/ 31 h 146"/>
                  <a:gd name="T66" fmla="*/ 8 w 41"/>
                  <a:gd name="T67" fmla="*/ 31 h 146"/>
                  <a:gd name="T68" fmla="*/ 34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8 w 41"/>
                  <a:gd name="T75" fmla="*/ 20 h 146"/>
                  <a:gd name="T76" fmla="*/ 14 w 41"/>
                  <a:gd name="T77" fmla="*/ 20 h 146"/>
                  <a:gd name="T78" fmla="*/ 8 w 41"/>
                  <a:gd name="T79" fmla="*/ 20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4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7" y="134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4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79"/>
                      <a:pt x="14" y="79"/>
                      <a:pt x="1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4" y="41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lose/>
                    <a:moveTo>
                      <a:pt x="34" y="31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6" name="Freeform 2112"/>
              <p:cNvSpPr>
                <a:spLocks noEditPoints="1"/>
              </p:cNvSpPr>
              <p:nvPr/>
            </p:nvSpPr>
            <p:spPr bwMode="auto">
              <a:xfrm>
                <a:off x="16879888" y="2416175"/>
                <a:ext cx="149225" cy="549275"/>
              </a:xfrm>
              <a:custGeom>
                <a:avLst/>
                <a:gdLst>
                  <a:gd name="T0" fmla="*/ 9 w 40"/>
                  <a:gd name="T1" fmla="*/ 146 h 146"/>
                  <a:gd name="T2" fmla="*/ 40 w 40"/>
                  <a:gd name="T3" fmla="*/ 9 h 146"/>
                  <a:gd name="T4" fmla="*/ 0 w 40"/>
                  <a:gd name="T5" fmla="*/ 9 h 146"/>
                  <a:gd name="T6" fmla="*/ 13 w 40"/>
                  <a:gd name="T7" fmla="*/ 126 h 146"/>
                  <a:gd name="T8" fmla="*/ 33 w 40"/>
                  <a:gd name="T9" fmla="*/ 74 h 146"/>
                  <a:gd name="T10" fmla="*/ 27 w 40"/>
                  <a:gd name="T11" fmla="*/ 74 h 146"/>
                  <a:gd name="T12" fmla="*/ 23 w 40"/>
                  <a:gd name="T13" fmla="*/ 74 h 146"/>
                  <a:gd name="T14" fmla="*/ 17 w 40"/>
                  <a:gd name="T15" fmla="*/ 74 h 146"/>
                  <a:gd name="T16" fmla="*/ 13 w 40"/>
                  <a:gd name="T17" fmla="*/ 74 h 146"/>
                  <a:gd name="T18" fmla="*/ 7 w 40"/>
                  <a:gd name="T19" fmla="*/ 74 h 146"/>
                  <a:gd name="T20" fmla="*/ 33 w 40"/>
                  <a:gd name="T21" fmla="*/ 63 h 146"/>
                  <a:gd name="T22" fmla="*/ 27 w 40"/>
                  <a:gd name="T23" fmla="*/ 63 h 146"/>
                  <a:gd name="T24" fmla="*/ 23 w 40"/>
                  <a:gd name="T25" fmla="*/ 63 h 146"/>
                  <a:gd name="T26" fmla="*/ 17 w 40"/>
                  <a:gd name="T27" fmla="*/ 63 h 146"/>
                  <a:gd name="T28" fmla="*/ 13 w 40"/>
                  <a:gd name="T29" fmla="*/ 63 h 146"/>
                  <a:gd name="T30" fmla="*/ 7 w 40"/>
                  <a:gd name="T31" fmla="*/ 63 h 146"/>
                  <a:gd name="T32" fmla="*/ 33 w 40"/>
                  <a:gd name="T33" fmla="*/ 52 h 146"/>
                  <a:gd name="T34" fmla="*/ 27 w 40"/>
                  <a:gd name="T35" fmla="*/ 52 h 146"/>
                  <a:gd name="T36" fmla="*/ 23 w 40"/>
                  <a:gd name="T37" fmla="*/ 52 h 146"/>
                  <a:gd name="T38" fmla="*/ 17 w 40"/>
                  <a:gd name="T39" fmla="*/ 52 h 146"/>
                  <a:gd name="T40" fmla="*/ 13 w 40"/>
                  <a:gd name="T41" fmla="*/ 52 h 146"/>
                  <a:gd name="T42" fmla="*/ 7 w 40"/>
                  <a:gd name="T43" fmla="*/ 52 h 146"/>
                  <a:gd name="T44" fmla="*/ 33 w 40"/>
                  <a:gd name="T45" fmla="*/ 41 h 146"/>
                  <a:gd name="T46" fmla="*/ 27 w 40"/>
                  <a:gd name="T47" fmla="*/ 41 h 146"/>
                  <a:gd name="T48" fmla="*/ 23 w 40"/>
                  <a:gd name="T49" fmla="*/ 41 h 146"/>
                  <a:gd name="T50" fmla="*/ 17 w 40"/>
                  <a:gd name="T51" fmla="*/ 41 h 146"/>
                  <a:gd name="T52" fmla="*/ 13 w 40"/>
                  <a:gd name="T53" fmla="*/ 41 h 146"/>
                  <a:gd name="T54" fmla="*/ 7 w 40"/>
                  <a:gd name="T55" fmla="*/ 41 h 146"/>
                  <a:gd name="T56" fmla="*/ 33 w 40"/>
                  <a:gd name="T57" fmla="*/ 31 h 146"/>
                  <a:gd name="T58" fmla="*/ 27 w 40"/>
                  <a:gd name="T59" fmla="*/ 31 h 146"/>
                  <a:gd name="T60" fmla="*/ 23 w 40"/>
                  <a:gd name="T61" fmla="*/ 31 h 146"/>
                  <a:gd name="T62" fmla="*/ 17 w 40"/>
                  <a:gd name="T63" fmla="*/ 31 h 146"/>
                  <a:gd name="T64" fmla="*/ 13 w 40"/>
                  <a:gd name="T65" fmla="*/ 31 h 146"/>
                  <a:gd name="T66" fmla="*/ 7 w 40"/>
                  <a:gd name="T67" fmla="*/ 31 h 146"/>
                  <a:gd name="T68" fmla="*/ 33 w 40"/>
                  <a:gd name="T69" fmla="*/ 20 h 146"/>
                  <a:gd name="T70" fmla="*/ 27 w 40"/>
                  <a:gd name="T71" fmla="*/ 20 h 146"/>
                  <a:gd name="T72" fmla="*/ 23 w 40"/>
                  <a:gd name="T73" fmla="*/ 20 h 146"/>
                  <a:gd name="T74" fmla="*/ 17 w 40"/>
                  <a:gd name="T75" fmla="*/ 20 h 146"/>
                  <a:gd name="T76" fmla="*/ 13 w 40"/>
                  <a:gd name="T77" fmla="*/ 20 h 146"/>
                  <a:gd name="T78" fmla="*/ 7 w 40"/>
                  <a:gd name="T79" fmla="*/ 20 h 146"/>
                  <a:gd name="T80" fmla="*/ 33 w 40"/>
                  <a:gd name="T81" fmla="*/ 9 h 146"/>
                  <a:gd name="T82" fmla="*/ 27 w 40"/>
                  <a:gd name="T83" fmla="*/ 9 h 146"/>
                  <a:gd name="T84" fmla="*/ 23 w 40"/>
                  <a:gd name="T85" fmla="*/ 9 h 146"/>
                  <a:gd name="T86" fmla="*/ 17 w 40"/>
                  <a:gd name="T87" fmla="*/ 9 h 146"/>
                  <a:gd name="T88" fmla="*/ 13 w 40"/>
                  <a:gd name="T89" fmla="*/ 9 h 146"/>
                  <a:gd name="T90" fmla="*/ 7 w 40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0" y="142"/>
                      <a:pt x="40" y="13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7" y="126"/>
                    </a:moveTo>
                    <a:cubicBezTo>
                      <a:pt x="27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7" y="122"/>
                      <a:pt x="27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7" name="Freeform 2113"/>
              <p:cNvSpPr>
                <a:spLocks noEditPoints="1"/>
              </p:cNvSpPr>
              <p:nvPr/>
            </p:nvSpPr>
            <p:spPr bwMode="auto">
              <a:xfrm>
                <a:off x="17097375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7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7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7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8" name="Freeform 2114"/>
              <p:cNvSpPr>
                <a:spLocks noEditPoints="1"/>
              </p:cNvSpPr>
              <p:nvPr/>
            </p:nvSpPr>
            <p:spPr bwMode="auto">
              <a:xfrm>
                <a:off x="17314863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8 w 41"/>
                  <a:gd name="T19" fmla="*/ 74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8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8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8 w 41"/>
                  <a:gd name="T55" fmla="*/ 41 h 146"/>
                  <a:gd name="T56" fmla="*/ 33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8 w 41"/>
                  <a:gd name="T67" fmla="*/ 31 h 146"/>
                  <a:gd name="T68" fmla="*/ 33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8 w 41"/>
                  <a:gd name="T79" fmla="*/ 20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9" name="Freeform 2115"/>
              <p:cNvSpPr>
                <a:spLocks noEditPoints="1"/>
              </p:cNvSpPr>
              <p:nvPr/>
            </p:nvSpPr>
            <p:spPr bwMode="auto">
              <a:xfrm>
                <a:off x="17548225" y="2416175"/>
                <a:ext cx="149225" cy="549275"/>
              </a:xfrm>
              <a:custGeom>
                <a:avLst/>
                <a:gdLst>
                  <a:gd name="T0" fmla="*/ 9 w 40"/>
                  <a:gd name="T1" fmla="*/ 146 h 146"/>
                  <a:gd name="T2" fmla="*/ 40 w 40"/>
                  <a:gd name="T3" fmla="*/ 9 h 146"/>
                  <a:gd name="T4" fmla="*/ 0 w 40"/>
                  <a:gd name="T5" fmla="*/ 9 h 146"/>
                  <a:gd name="T6" fmla="*/ 13 w 40"/>
                  <a:gd name="T7" fmla="*/ 126 h 146"/>
                  <a:gd name="T8" fmla="*/ 33 w 40"/>
                  <a:gd name="T9" fmla="*/ 74 h 146"/>
                  <a:gd name="T10" fmla="*/ 27 w 40"/>
                  <a:gd name="T11" fmla="*/ 74 h 146"/>
                  <a:gd name="T12" fmla="*/ 23 w 40"/>
                  <a:gd name="T13" fmla="*/ 74 h 146"/>
                  <a:gd name="T14" fmla="*/ 17 w 40"/>
                  <a:gd name="T15" fmla="*/ 74 h 146"/>
                  <a:gd name="T16" fmla="*/ 13 w 40"/>
                  <a:gd name="T17" fmla="*/ 74 h 146"/>
                  <a:gd name="T18" fmla="*/ 7 w 40"/>
                  <a:gd name="T19" fmla="*/ 74 h 146"/>
                  <a:gd name="T20" fmla="*/ 33 w 40"/>
                  <a:gd name="T21" fmla="*/ 63 h 146"/>
                  <a:gd name="T22" fmla="*/ 27 w 40"/>
                  <a:gd name="T23" fmla="*/ 63 h 146"/>
                  <a:gd name="T24" fmla="*/ 23 w 40"/>
                  <a:gd name="T25" fmla="*/ 63 h 146"/>
                  <a:gd name="T26" fmla="*/ 17 w 40"/>
                  <a:gd name="T27" fmla="*/ 63 h 146"/>
                  <a:gd name="T28" fmla="*/ 13 w 40"/>
                  <a:gd name="T29" fmla="*/ 63 h 146"/>
                  <a:gd name="T30" fmla="*/ 7 w 40"/>
                  <a:gd name="T31" fmla="*/ 63 h 146"/>
                  <a:gd name="T32" fmla="*/ 33 w 40"/>
                  <a:gd name="T33" fmla="*/ 52 h 146"/>
                  <a:gd name="T34" fmla="*/ 27 w 40"/>
                  <a:gd name="T35" fmla="*/ 52 h 146"/>
                  <a:gd name="T36" fmla="*/ 23 w 40"/>
                  <a:gd name="T37" fmla="*/ 52 h 146"/>
                  <a:gd name="T38" fmla="*/ 17 w 40"/>
                  <a:gd name="T39" fmla="*/ 52 h 146"/>
                  <a:gd name="T40" fmla="*/ 13 w 40"/>
                  <a:gd name="T41" fmla="*/ 52 h 146"/>
                  <a:gd name="T42" fmla="*/ 7 w 40"/>
                  <a:gd name="T43" fmla="*/ 52 h 146"/>
                  <a:gd name="T44" fmla="*/ 33 w 40"/>
                  <a:gd name="T45" fmla="*/ 41 h 146"/>
                  <a:gd name="T46" fmla="*/ 27 w 40"/>
                  <a:gd name="T47" fmla="*/ 41 h 146"/>
                  <a:gd name="T48" fmla="*/ 23 w 40"/>
                  <a:gd name="T49" fmla="*/ 41 h 146"/>
                  <a:gd name="T50" fmla="*/ 17 w 40"/>
                  <a:gd name="T51" fmla="*/ 41 h 146"/>
                  <a:gd name="T52" fmla="*/ 13 w 40"/>
                  <a:gd name="T53" fmla="*/ 41 h 146"/>
                  <a:gd name="T54" fmla="*/ 7 w 40"/>
                  <a:gd name="T55" fmla="*/ 41 h 146"/>
                  <a:gd name="T56" fmla="*/ 33 w 40"/>
                  <a:gd name="T57" fmla="*/ 31 h 146"/>
                  <a:gd name="T58" fmla="*/ 27 w 40"/>
                  <a:gd name="T59" fmla="*/ 31 h 146"/>
                  <a:gd name="T60" fmla="*/ 23 w 40"/>
                  <a:gd name="T61" fmla="*/ 31 h 146"/>
                  <a:gd name="T62" fmla="*/ 17 w 40"/>
                  <a:gd name="T63" fmla="*/ 31 h 146"/>
                  <a:gd name="T64" fmla="*/ 13 w 40"/>
                  <a:gd name="T65" fmla="*/ 31 h 146"/>
                  <a:gd name="T66" fmla="*/ 7 w 40"/>
                  <a:gd name="T67" fmla="*/ 31 h 146"/>
                  <a:gd name="T68" fmla="*/ 33 w 40"/>
                  <a:gd name="T69" fmla="*/ 20 h 146"/>
                  <a:gd name="T70" fmla="*/ 27 w 40"/>
                  <a:gd name="T71" fmla="*/ 20 h 146"/>
                  <a:gd name="T72" fmla="*/ 23 w 40"/>
                  <a:gd name="T73" fmla="*/ 20 h 146"/>
                  <a:gd name="T74" fmla="*/ 17 w 40"/>
                  <a:gd name="T75" fmla="*/ 20 h 146"/>
                  <a:gd name="T76" fmla="*/ 13 w 40"/>
                  <a:gd name="T77" fmla="*/ 20 h 146"/>
                  <a:gd name="T78" fmla="*/ 7 w 40"/>
                  <a:gd name="T79" fmla="*/ 20 h 146"/>
                  <a:gd name="T80" fmla="*/ 33 w 40"/>
                  <a:gd name="T81" fmla="*/ 9 h 146"/>
                  <a:gd name="T82" fmla="*/ 27 w 40"/>
                  <a:gd name="T83" fmla="*/ 9 h 146"/>
                  <a:gd name="T84" fmla="*/ 23 w 40"/>
                  <a:gd name="T85" fmla="*/ 9 h 146"/>
                  <a:gd name="T86" fmla="*/ 17 w 40"/>
                  <a:gd name="T87" fmla="*/ 9 h 146"/>
                  <a:gd name="T88" fmla="*/ 13 w 40"/>
                  <a:gd name="T89" fmla="*/ 9 h 146"/>
                  <a:gd name="T90" fmla="*/ 7 w 40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0" y="142"/>
                      <a:pt x="40" y="13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7" y="126"/>
                    </a:moveTo>
                    <a:cubicBezTo>
                      <a:pt x="27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7" y="122"/>
                      <a:pt x="27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0" name="Freeform 2116"/>
              <p:cNvSpPr>
                <a:spLocks noEditPoints="1"/>
              </p:cNvSpPr>
              <p:nvPr/>
            </p:nvSpPr>
            <p:spPr bwMode="auto">
              <a:xfrm>
                <a:off x="17765713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7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7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7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1" name="Freeform 2117"/>
              <p:cNvSpPr>
                <a:spLocks noEditPoints="1"/>
              </p:cNvSpPr>
              <p:nvPr/>
            </p:nvSpPr>
            <p:spPr bwMode="auto">
              <a:xfrm>
                <a:off x="17983200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2" name="Freeform 2118"/>
              <p:cNvSpPr>
                <a:spLocks noEditPoints="1"/>
              </p:cNvSpPr>
              <p:nvPr/>
            </p:nvSpPr>
            <p:spPr bwMode="auto">
              <a:xfrm>
                <a:off x="18200688" y="2416175"/>
                <a:ext cx="153988" cy="549275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8 w 41"/>
                  <a:gd name="T15" fmla="*/ 74 h 146"/>
                  <a:gd name="T16" fmla="*/ 14 w 41"/>
                  <a:gd name="T17" fmla="*/ 74 h 146"/>
                  <a:gd name="T18" fmla="*/ 8 w 41"/>
                  <a:gd name="T19" fmla="*/ 74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4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4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4 w 41"/>
                  <a:gd name="T53" fmla="*/ 41 h 146"/>
                  <a:gd name="T54" fmla="*/ 8 w 41"/>
                  <a:gd name="T55" fmla="*/ 41 h 146"/>
                  <a:gd name="T56" fmla="*/ 34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8 w 41"/>
                  <a:gd name="T63" fmla="*/ 31 h 146"/>
                  <a:gd name="T64" fmla="*/ 14 w 41"/>
                  <a:gd name="T65" fmla="*/ 31 h 146"/>
                  <a:gd name="T66" fmla="*/ 8 w 41"/>
                  <a:gd name="T67" fmla="*/ 31 h 146"/>
                  <a:gd name="T68" fmla="*/ 34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8 w 41"/>
                  <a:gd name="T75" fmla="*/ 20 h 146"/>
                  <a:gd name="T76" fmla="*/ 14 w 41"/>
                  <a:gd name="T77" fmla="*/ 20 h 146"/>
                  <a:gd name="T78" fmla="*/ 8 w 41"/>
                  <a:gd name="T79" fmla="*/ 20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4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7" y="134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4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79"/>
                      <a:pt x="14" y="79"/>
                      <a:pt x="1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4" y="41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lose/>
                    <a:moveTo>
                      <a:pt x="34" y="31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3" name="Freeform 2119"/>
              <p:cNvSpPr>
                <a:spLocks noEditPoints="1"/>
              </p:cNvSpPr>
              <p:nvPr/>
            </p:nvSpPr>
            <p:spPr bwMode="auto">
              <a:xfrm>
                <a:off x="18422938" y="2416175"/>
                <a:ext cx="149225" cy="549275"/>
              </a:xfrm>
              <a:custGeom>
                <a:avLst/>
                <a:gdLst>
                  <a:gd name="T0" fmla="*/ 9 w 40"/>
                  <a:gd name="T1" fmla="*/ 146 h 146"/>
                  <a:gd name="T2" fmla="*/ 40 w 40"/>
                  <a:gd name="T3" fmla="*/ 9 h 146"/>
                  <a:gd name="T4" fmla="*/ 0 w 40"/>
                  <a:gd name="T5" fmla="*/ 9 h 146"/>
                  <a:gd name="T6" fmla="*/ 13 w 40"/>
                  <a:gd name="T7" fmla="*/ 126 h 146"/>
                  <a:gd name="T8" fmla="*/ 33 w 40"/>
                  <a:gd name="T9" fmla="*/ 74 h 146"/>
                  <a:gd name="T10" fmla="*/ 27 w 40"/>
                  <a:gd name="T11" fmla="*/ 74 h 146"/>
                  <a:gd name="T12" fmla="*/ 23 w 40"/>
                  <a:gd name="T13" fmla="*/ 74 h 146"/>
                  <a:gd name="T14" fmla="*/ 17 w 40"/>
                  <a:gd name="T15" fmla="*/ 74 h 146"/>
                  <a:gd name="T16" fmla="*/ 13 w 40"/>
                  <a:gd name="T17" fmla="*/ 74 h 146"/>
                  <a:gd name="T18" fmla="*/ 7 w 40"/>
                  <a:gd name="T19" fmla="*/ 74 h 146"/>
                  <a:gd name="T20" fmla="*/ 33 w 40"/>
                  <a:gd name="T21" fmla="*/ 63 h 146"/>
                  <a:gd name="T22" fmla="*/ 27 w 40"/>
                  <a:gd name="T23" fmla="*/ 63 h 146"/>
                  <a:gd name="T24" fmla="*/ 23 w 40"/>
                  <a:gd name="T25" fmla="*/ 63 h 146"/>
                  <a:gd name="T26" fmla="*/ 17 w 40"/>
                  <a:gd name="T27" fmla="*/ 63 h 146"/>
                  <a:gd name="T28" fmla="*/ 13 w 40"/>
                  <a:gd name="T29" fmla="*/ 63 h 146"/>
                  <a:gd name="T30" fmla="*/ 7 w 40"/>
                  <a:gd name="T31" fmla="*/ 63 h 146"/>
                  <a:gd name="T32" fmla="*/ 33 w 40"/>
                  <a:gd name="T33" fmla="*/ 52 h 146"/>
                  <a:gd name="T34" fmla="*/ 27 w 40"/>
                  <a:gd name="T35" fmla="*/ 52 h 146"/>
                  <a:gd name="T36" fmla="*/ 23 w 40"/>
                  <a:gd name="T37" fmla="*/ 52 h 146"/>
                  <a:gd name="T38" fmla="*/ 17 w 40"/>
                  <a:gd name="T39" fmla="*/ 52 h 146"/>
                  <a:gd name="T40" fmla="*/ 13 w 40"/>
                  <a:gd name="T41" fmla="*/ 52 h 146"/>
                  <a:gd name="T42" fmla="*/ 7 w 40"/>
                  <a:gd name="T43" fmla="*/ 52 h 146"/>
                  <a:gd name="T44" fmla="*/ 33 w 40"/>
                  <a:gd name="T45" fmla="*/ 41 h 146"/>
                  <a:gd name="T46" fmla="*/ 27 w 40"/>
                  <a:gd name="T47" fmla="*/ 41 h 146"/>
                  <a:gd name="T48" fmla="*/ 23 w 40"/>
                  <a:gd name="T49" fmla="*/ 41 h 146"/>
                  <a:gd name="T50" fmla="*/ 17 w 40"/>
                  <a:gd name="T51" fmla="*/ 41 h 146"/>
                  <a:gd name="T52" fmla="*/ 13 w 40"/>
                  <a:gd name="T53" fmla="*/ 41 h 146"/>
                  <a:gd name="T54" fmla="*/ 7 w 40"/>
                  <a:gd name="T55" fmla="*/ 41 h 146"/>
                  <a:gd name="T56" fmla="*/ 33 w 40"/>
                  <a:gd name="T57" fmla="*/ 31 h 146"/>
                  <a:gd name="T58" fmla="*/ 27 w 40"/>
                  <a:gd name="T59" fmla="*/ 31 h 146"/>
                  <a:gd name="T60" fmla="*/ 23 w 40"/>
                  <a:gd name="T61" fmla="*/ 31 h 146"/>
                  <a:gd name="T62" fmla="*/ 17 w 40"/>
                  <a:gd name="T63" fmla="*/ 31 h 146"/>
                  <a:gd name="T64" fmla="*/ 13 w 40"/>
                  <a:gd name="T65" fmla="*/ 31 h 146"/>
                  <a:gd name="T66" fmla="*/ 7 w 40"/>
                  <a:gd name="T67" fmla="*/ 31 h 146"/>
                  <a:gd name="T68" fmla="*/ 33 w 40"/>
                  <a:gd name="T69" fmla="*/ 20 h 146"/>
                  <a:gd name="T70" fmla="*/ 27 w 40"/>
                  <a:gd name="T71" fmla="*/ 20 h 146"/>
                  <a:gd name="T72" fmla="*/ 23 w 40"/>
                  <a:gd name="T73" fmla="*/ 20 h 146"/>
                  <a:gd name="T74" fmla="*/ 17 w 40"/>
                  <a:gd name="T75" fmla="*/ 20 h 146"/>
                  <a:gd name="T76" fmla="*/ 13 w 40"/>
                  <a:gd name="T77" fmla="*/ 20 h 146"/>
                  <a:gd name="T78" fmla="*/ 7 w 40"/>
                  <a:gd name="T79" fmla="*/ 20 h 146"/>
                  <a:gd name="T80" fmla="*/ 33 w 40"/>
                  <a:gd name="T81" fmla="*/ 9 h 146"/>
                  <a:gd name="T82" fmla="*/ 27 w 40"/>
                  <a:gd name="T83" fmla="*/ 9 h 146"/>
                  <a:gd name="T84" fmla="*/ 23 w 40"/>
                  <a:gd name="T85" fmla="*/ 9 h 146"/>
                  <a:gd name="T86" fmla="*/ 17 w 40"/>
                  <a:gd name="T87" fmla="*/ 9 h 146"/>
                  <a:gd name="T88" fmla="*/ 13 w 40"/>
                  <a:gd name="T89" fmla="*/ 9 h 146"/>
                  <a:gd name="T90" fmla="*/ 7 w 40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0" y="142"/>
                      <a:pt x="40" y="13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7" y="126"/>
                    </a:moveTo>
                    <a:cubicBezTo>
                      <a:pt x="27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7" y="122"/>
                      <a:pt x="27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4" name="Freeform 2120"/>
              <p:cNvSpPr>
                <a:spLocks noEditPoints="1"/>
              </p:cNvSpPr>
              <p:nvPr/>
            </p:nvSpPr>
            <p:spPr bwMode="auto">
              <a:xfrm>
                <a:off x="18640425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7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7 w 41"/>
                  <a:gd name="T19" fmla="*/ 74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1 h 146"/>
                  <a:gd name="T58" fmla="*/ 27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7 w 41"/>
                  <a:gd name="T67" fmla="*/ 31 h 146"/>
                  <a:gd name="T68" fmla="*/ 33 w 41"/>
                  <a:gd name="T69" fmla="*/ 20 h 146"/>
                  <a:gd name="T70" fmla="*/ 27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7 w 41"/>
                  <a:gd name="T79" fmla="*/ 20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4"/>
                      <a:pt x="20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5" name="Freeform 2121"/>
              <p:cNvSpPr>
                <a:spLocks noEditPoints="1"/>
              </p:cNvSpPr>
              <p:nvPr/>
            </p:nvSpPr>
            <p:spPr bwMode="auto">
              <a:xfrm>
                <a:off x="18857913" y="2416175"/>
                <a:ext cx="153988" cy="549275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7 w 41"/>
                  <a:gd name="T15" fmla="*/ 74 h 146"/>
                  <a:gd name="T16" fmla="*/ 13 w 41"/>
                  <a:gd name="T17" fmla="*/ 74 h 146"/>
                  <a:gd name="T18" fmla="*/ 8 w 41"/>
                  <a:gd name="T19" fmla="*/ 74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8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8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8 w 41"/>
                  <a:gd name="T55" fmla="*/ 41 h 146"/>
                  <a:gd name="T56" fmla="*/ 33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7 w 41"/>
                  <a:gd name="T63" fmla="*/ 31 h 146"/>
                  <a:gd name="T64" fmla="*/ 13 w 41"/>
                  <a:gd name="T65" fmla="*/ 31 h 146"/>
                  <a:gd name="T66" fmla="*/ 8 w 41"/>
                  <a:gd name="T67" fmla="*/ 31 h 146"/>
                  <a:gd name="T68" fmla="*/ 33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7 w 41"/>
                  <a:gd name="T75" fmla="*/ 20 h 146"/>
                  <a:gd name="T76" fmla="*/ 13 w 41"/>
                  <a:gd name="T77" fmla="*/ 20 h 146"/>
                  <a:gd name="T78" fmla="*/ 8 w 41"/>
                  <a:gd name="T79" fmla="*/ 20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6" y="134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4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1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6" name="Freeform 2122"/>
              <p:cNvSpPr>
                <a:spLocks noEditPoints="1"/>
              </p:cNvSpPr>
              <p:nvPr/>
            </p:nvSpPr>
            <p:spPr bwMode="auto">
              <a:xfrm>
                <a:off x="19075400" y="2416175"/>
                <a:ext cx="153988" cy="549275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4 h 146"/>
                  <a:gd name="T10" fmla="*/ 28 w 41"/>
                  <a:gd name="T11" fmla="*/ 74 h 146"/>
                  <a:gd name="T12" fmla="*/ 23 w 41"/>
                  <a:gd name="T13" fmla="*/ 74 h 146"/>
                  <a:gd name="T14" fmla="*/ 18 w 41"/>
                  <a:gd name="T15" fmla="*/ 74 h 146"/>
                  <a:gd name="T16" fmla="*/ 14 w 41"/>
                  <a:gd name="T17" fmla="*/ 74 h 146"/>
                  <a:gd name="T18" fmla="*/ 8 w 41"/>
                  <a:gd name="T19" fmla="*/ 74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4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4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4 w 41"/>
                  <a:gd name="T53" fmla="*/ 41 h 146"/>
                  <a:gd name="T54" fmla="*/ 8 w 41"/>
                  <a:gd name="T55" fmla="*/ 41 h 146"/>
                  <a:gd name="T56" fmla="*/ 34 w 41"/>
                  <a:gd name="T57" fmla="*/ 31 h 146"/>
                  <a:gd name="T58" fmla="*/ 28 w 41"/>
                  <a:gd name="T59" fmla="*/ 31 h 146"/>
                  <a:gd name="T60" fmla="*/ 23 w 41"/>
                  <a:gd name="T61" fmla="*/ 31 h 146"/>
                  <a:gd name="T62" fmla="*/ 18 w 41"/>
                  <a:gd name="T63" fmla="*/ 31 h 146"/>
                  <a:gd name="T64" fmla="*/ 14 w 41"/>
                  <a:gd name="T65" fmla="*/ 31 h 146"/>
                  <a:gd name="T66" fmla="*/ 8 w 41"/>
                  <a:gd name="T67" fmla="*/ 31 h 146"/>
                  <a:gd name="T68" fmla="*/ 34 w 41"/>
                  <a:gd name="T69" fmla="*/ 20 h 146"/>
                  <a:gd name="T70" fmla="*/ 28 w 41"/>
                  <a:gd name="T71" fmla="*/ 20 h 146"/>
                  <a:gd name="T72" fmla="*/ 23 w 41"/>
                  <a:gd name="T73" fmla="*/ 20 h 146"/>
                  <a:gd name="T74" fmla="*/ 18 w 41"/>
                  <a:gd name="T75" fmla="*/ 20 h 146"/>
                  <a:gd name="T76" fmla="*/ 14 w 41"/>
                  <a:gd name="T77" fmla="*/ 20 h 146"/>
                  <a:gd name="T78" fmla="*/ 8 w 41"/>
                  <a:gd name="T79" fmla="*/ 20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4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4"/>
                      <a:pt x="21" y="134"/>
                    </a:cubicBezTo>
                    <a:cubicBezTo>
                      <a:pt x="17" y="134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4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79"/>
                      <a:pt x="14" y="79"/>
                      <a:pt x="1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4" y="41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lose/>
                    <a:moveTo>
                      <a:pt x="34" y="31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7" name="Freeform 2123"/>
              <p:cNvSpPr>
                <a:spLocks noEditPoints="1"/>
              </p:cNvSpPr>
              <p:nvPr/>
            </p:nvSpPr>
            <p:spPr bwMode="auto">
              <a:xfrm>
                <a:off x="15782925" y="3097213"/>
                <a:ext cx="153988" cy="552450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3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3 w 41"/>
                  <a:gd name="T29" fmla="*/ 63 h 147"/>
                  <a:gd name="T30" fmla="*/ 8 w 41"/>
                  <a:gd name="T31" fmla="*/ 63 h 147"/>
                  <a:gd name="T32" fmla="*/ 34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8 w 41"/>
                  <a:gd name="T39" fmla="*/ 52 h 147"/>
                  <a:gd name="T40" fmla="*/ 13 w 41"/>
                  <a:gd name="T41" fmla="*/ 52 h 147"/>
                  <a:gd name="T42" fmla="*/ 8 w 41"/>
                  <a:gd name="T43" fmla="*/ 52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3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3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3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3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4" y="42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8" name="Freeform 2124"/>
              <p:cNvSpPr>
                <a:spLocks noEditPoints="1"/>
              </p:cNvSpPr>
              <p:nvPr/>
            </p:nvSpPr>
            <p:spPr bwMode="auto">
              <a:xfrm>
                <a:off x="16005175" y="3097213"/>
                <a:ext cx="149225" cy="552450"/>
              </a:xfrm>
              <a:custGeom>
                <a:avLst/>
                <a:gdLst>
                  <a:gd name="T0" fmla="*/ 9 w 40"/>
                  <a:gd name="T1" fmla="*/ 147 h 147"/>
                  <a:gd name="T2" fmla="*/ 40 w 40"/>
                  <a:gd name="T3" fmla="*/ 10 h 147"/>
                  <a:gd name="T4" fmla="*/ 0 w 40"/>
                  <a:gd name="T5" fmla="*/ 10 h 147"/>
                  <a:gd name="T6" fmla="*/ 13 w 40"/>
                  <a:gd name="T7" fmla="*/ 127 h 147"/>
                  <a:gd name="T8" fmla="*/ 33 w 40"/>
                  <a:gd name="T9" fmla="*/ 74 h 147"/>
                  <a:gd name="T10" fmla="*/ 27 w 40"/>
                  <a:gd name="T11" fmla="*/ 74 h 147"/>
                  <a:gd name="T12" fmla="*/ 23 w 40"/>
                  <a:gd name="T13" fmla="*/ 74 h 147"/>
                  <a:gd name="T14" fmla="*/ 17 w 40"/>
                  <a:gd name="T15" fmla="*/ 74 h 147"/>
                  <a:gd name="T16" fmla="*/ 13 w 40"/>
                  <a:gd name="T17" fmla="*/ 74 h 147"/>
                  <a:gd name="T18" fmla="*/ 7 w 40"/>
                  <a:gd name="T19" fmla="*/ 74 h 147"/>
                  <a:gd name="T20" fmla="*/ 33 w 40"/>
                  <a:gd name="T21" fmla="*/ 63 h 147"/>
                  <a:gd name="T22" fmla="*/ 27 w 40"/>
                  <a:gd name="T23" fmla="*/ 63 h 147"/>
                  <a:gd name="T24" fmla="*/ 23 w 40"/>
                  <a:gd name="T25" fmla="*/ 63 h 147"/>
                  <a:gd name="T26" fmla="*/ 17 w 40"/>
                  <a:gd name="T27" fmla="*/ 63 h 147"/>
                  <a:gd name="T28" fmla="*/ 13 w 40"/>
                  <a:gd name="T29" fmla="*/ 63 h 147"/>
                  <a:gd name="T30" fmla="*/ 7 w 40"/>
                  <a:gd name="T31" fmla="*/ 63 h 147"/>
                  <a:gd name="T32" fmla="*/ 33 w 40"/>
                  <a:gd name="T33" fmla="*/ 52 h 147"/>
                  <a:gd name="T34" fmla="*/ 27 w 40"/>
                  <a:gd name="T35" fmla="*/ 52 h 147"/>
                  <a:gd name="T36" fmla="*/ 23 w 40"/>
                  <a:gd name="T37" fmla="*/ 52 h 147"/>
                  <a:gd name="T38" fmla="*/ 17 w 40"/>
                  <a:gd name="T39" fmla="*/ 52 h 147"/>
                  <a:gd name="T40" fmla="*/ 13 w 40"/>
                  <a:gd name="T41" fmla="*/ 52 h 147"/>
                  <a:gd name="T42" fmla="*/ 7 w 40"/>
                  <a:gd name="T43" fmla="*/ 52 h 147"/>
                  <a:gd name="T44" fmla="*/ 33 w 40"/>
                  <a:gd name="T45" fmla="*/ 42 h 147"/>
                  <a:gd name="T46" fmla="*/ 27 w 40"/>
                  <a:gd name="T47" fmla="*/ 42 h 147"/>
                  <a:gd name="T48" fmla="*/ 23 w 40"/>
                  <a:gd name="T49" fmla="*/ 42 h 147"/>
                  <a:gd name="T50" fmla="*/ 17 w 40"/>
                  <a:gd name="T51" fmla="*/ 42 h 147"/>
                  <a:gd name="T52" fmla="*/ 13 w 40"/>
                  <a:gd name="T53" fmla="*/ 42 h 147"/>
                  <a:gd name="T54" fmla="*/ 7 w 40"/>
                  <a:gd name="T55" fmla="*/ 42 h 147"/>
                  <a:gd name="T56" fmla="*/ 33 w 40"/>
                  <a:gd name="T57" fmla="*/ 31 h 147"/>
                  <a:gd name="T58" fmla="*/ 27 w 40"/>
                  <a:gd name="T59" fmla="*/ 31 h 147"/>
                  <a:gd name="T60" fmla="*/ 23 w 40"/>
                  <a:gd name="T61" fmla="*/ 31 h 147"/>
                  <a:gd name="T62" fmla="*/ 17 w 40"/>
                  <a:gd name="T63" fmla="*/ 31 h 147"/>
                  <a:gd name="T64" fmla="*/ 13 w 40"/>
                  <a:gd name="T65" fmla="*/ 31 h 147"/>
                  <a:gd name="T66" fmla="*/ 7 w 40"/>
                  <a:gd name="T67" fmla="*/ 31 h 147"/>
                  <a:gd name="T68" fmla="*/ 33 w 40"/>
                  <a:gd name="T69" fmla="*/ 20 h 147"/>
                  <a:gd name="T70" fmla="*/ 27 w 40"/>
                  <a:gd name="T71" fmla="*/ 20 h 147"/>
                  <a:gd name="T72" fmla="*/ 23 w 40"/>
                  <a:gd name="T73" fmla="*/ 20 h 147"/>
                  <a:gd name="T74" fmla="*/ 17 w 40"/>
                  <a:gd name="T75" fmla="*/ 20 h 147"/>
                  <a:gd name="T76" fmla="*/ 13 w 40"/>
                  <a:gd name="T77" fmla="*/ 20 h 147"/>
                  <a:gd name="T78" fmla="*/ 7 w 40"/>
                  <a:gd name="T79" fmla="*/ 20 h 147"/>
                  <a:gd name="T80" fmla="*/ 33 w 40"/>
                  <a:gd name="T81" fmla="*/ 9 h 147"/>
                  <a:gd name="T82" fmla="*/ 27 w 40"/>
                  <a:gd name="T83" fmla="*/ 9 h 147"/>
                  <a:gd name="T84" fmla="*/ 23 w 40"/>
                  <a:gd name="T85" fmla="*/ 9 h 147"/>
                  <a:gd name="T86" fmla="*/ 17 w 40"/>
                  <a:gd name="T87" fmla="*/ 9 h 147"/>
                  <a:gd name="T88" fmla="*/ 13 w 40"/>
                  <a:gd name="T89" fmla="*/ 9 h 147"/>
                  <a:gd name="T90" fmla="*/ 7 w 40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0" y="143"/>
                      <a:pt x="40" y="13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7" y="127"/>
                    </a:moveTo>
                    <a:cubicBezTo>
                      <a:pt x="27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7" y="123"/>
                      <a:pt x="27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49" name="Freeform 2125"/>
              <p:cNvSpPr>
                <a:spLocks noEditPoints="1"/>
              </p:cNvSpPr>
              <p:nvPr/>
            </p:nvSpPr>
            <p:spPr bwMode="auto">
              <a:xfrm>
                <a:off x="16222663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7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7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7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7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7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7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7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0" name="Freeform 2126"/>
              <p:cNvSpPr>
                <a:spLocks noEditPoints="1"/>
              </p:cNvSpPr>
              <p:nvPr/>
            </p:nvSpPr>
            <p:spPr bwMode="auto">
              <a:xfrm>
                <a:off x="16440150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1" name="Freeform 2127"/>
              <p:cNvSpPr>
                <a:spLocks noEditPoints="1"/>
              </p:cNvSpPr>
              <p:nvPr/>
            </p:nvSpPr>
            <p:spPr bwMode="auto">
              <a:xfrm>
                <a:off x="16657638" y="3097213"/>
                <a:ext cx="153988" cy="552450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4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4 w 41"/>
                  <a:gd name="T29" fmla="*/ 63 h 147"/>
                  <a:gd name="T30" fmla="*/ 8 w 41"/>
                  <a:gd name="T31" fmla="*/ 63 h 147"/>
                  <a:gd name="T32" fmla="*/ 34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8 w 41"/>
                  <a:gd name="T39" fmla="*/ 52 h 147"/>
                  <a:gd name="T40" fmla="*/ 14 w 41"/>
                  <a:gd name="T41" fmla="*/ 52 h 147"/>
                  <a:gd name="T42" fmla="*/ 8 w 41"/>
                  <a:gd name="T43" fmla="*/ 52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4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4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4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4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80"/>
                      <a:pt x="14" y="80"/>
                      <a:pt x="14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2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4" y="42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2" name="Freeform 2128"/>
              <p:cNvSpPr>
                <a:spLocks noEditPoints="1"/>
              </p:cNvSpPr>
              <p:nvPr/>
            </p:nvSpPr>
            <p:spPr bwMode="auto">
              <a:xfrm>
                <a:off x="16879888" y="3097213"/>
                <a:ext cx="149225" cy="552450"/>
              </a:xfrm>
              <a:custGeom>
                <a:avLst/>
                <a:gdLst>
                  <a:gd name="T0" fmla="*/ 9 w 40"/>
                  <a:gd name="T1" fmla="*/ 147 h 147"/>
                  <a:gd name="T2" fmla="*/ 40 w 40"/>
                  <a:gd name="T3" fmla="*/ 10 h 147"/>
                  <a:gd name="T4" fmla="*/ 0 w 40"/>
                  <a:gd name="T5" fmla="*/ 10 h 147"/>
                  <a:gd name="T6" fmla="*/ 13 w 40"/>
                  <a:gd name="T7" fmla="*/ 127 h 147"/>
                  <a:gd name="T8" fmla="*/ 33 w 40"/>
                  <a:gd name="T9" fmla="*/ 74 h 147"/>
                  <a:gd name="T10" fmla="*/ 27 w 40"/>
                  <a:gd name="T11" fmla="*/ 74 h 147"/>
                  <a:gd name="T12" fmla="*/ 23 w 40"/>
                  <a:gd name="T13" fmla="*/ 74 h 147"/>
                  <a:gd name="T14" fmla="*/ 17 w 40"/>
                  <a:gd name="T15" fmla="*/ 74 h 147"/>
                  <a:gd name="T16" fmla="*/ 13 w 40"/>
                  <a:gd name="T17" fmla="*/ 74 h 147"/>
                  <a:gd name="T18" fmla="*/ 7 w 40"/>
                  <a:gd name="T19" fmla="*/ 74 h 147"/>
                  <a:gd name="T20" fmla="*/ 33 w 40"/>
                  <a:gd name="T21" fmla="*/ 63 h 147"/>
                  <a:gd name="T22" fmla="*/ 27 w 40"/>
                  <a:gd name="T23" fmla="*/ 63 h 147"/>
                  <a:gd name="T24" fmla="*/ 23 w 40"/>
                  <a:gd name="T25" fmla="*/ 63 h 147"/>
                  <a:gd name="T26" fmla="*/ 17 w 40"/>
                  <a:gd name="T27" fmla="*/ 63 h 147"/>
                  <a:gd name="T28" fmla="*/ 13 w 40"/>
                  <a:gd name="T29" fmla="*/ 63 h 147"/>
                  <a:gd name="T30" fmla="*/ 7 w 40"/>
                  <a:gd name="T31" fmla="*/ 63 h 147"/>
                  <a:gd name="T32" fmla="*/ 33 w 40"/>
                  <a:gd name="T33" fmla="*/ 52 h 147"/>
                  <a:gd name="T34" fmla="*/ 27 w 40"/>
                  <a:gd name="T35" fmla="*/ 52 h 147"/>
                  <a:gd name="T36" fmla="*/ 23 w 40"/>
                  <a:gd name="T37" fmla="*/ 52 h 147"/>
                  <a:gd name="T38" fmla="*/ 17 w 40"/>
                  <a:gd name="T39" fmla="*/ 52 h 147"/>
                  <a:gd name="T40" fmla="*/ 13 w 40"/>
                  <a:gd name="T41" fmla="*/ 52 h 147"/>
                  <a:gd name="T42" fmla="*/ 7 w 40"/>
                  <a:gd name="T43" fmla="*/ 52 h 147"/>
                  <a:gd name="T44" fmla="*/ 33 w 40"/>
                  <a:gd name="T45" fmla="*/ 42 h 147"/>
                  <a:gd name="T46" fmla="*/ 27 w 40"/>
                  <a:gd name="T47" fmla="*/ 42 h 147"/>
                  <a:gd name="T48" fmla="*/ 23 w 40"/>
                  <a:gd name="T49" fmla="*/ 42 h 147"/>
                  <a:gd name="T50" fmla="*/ 17 w 40"/>
                  <a:gd name="T51" fmla="*/ 42 h 147"/>
                  <a:gd name="T52" fmla="*/ 13 w 40"/>
                  <a:gd name="T53" fmla="*/ 42 h 147"/>
                  <a:gd name="T54" fmla="*/ 7 w 40"/>
                  <a:gd name="T55" fmla="*/ 42 h 147"/>
                  <a:gd name="T56" fmla="*/ 33 w 40"/>
                  <a:gd name="T57" fmla="*/ 31 h 147"/>
                  <a:gd name="T58" fmla="*/ 27 w 40"/>
                  <a:gd name="T59" fmla="*/ 31 h 147"/>
                  <a:gd name="T60" fmla="*/ 23 w 40"/>
                  <a:gd name="T61" fmla="*/ 31 h 147"/>
                  <a:gd name="T62" fmla="*/ 17 w 40"/>
                  <a:gd name="T63" fmla="*/ 31 h 147"/>
                  <a:gd name="T64" fmla="*/ 13 w 40"/>
                  <a:gd name="T65" fmla="*/ 31 h 147"/>
                  <a:gd name="T66" fmla="*/ 7 w 40"/>
                  <a:gd name="T67" fmla="*/ 31 h 147"/>
                  <a:gd name="T68" fmla="*/ 33 w 40"/>
                  <a:gd name="T69" fmla="*/ 20 h 147"/>
                  <a:gd name="T70" fmla="*/ 27 w 40"/>
                  <a:gd name="T71" fmla="*/ 20 h 147"/>
                  <a:gd name="T72" fmla="*/ 23 w 40"/>
                  <a:gd name="T73" fmla="*/ 20 h 147"/>
                  <a:gd name="T74" fmla="*/ 17 w 40"/>
                  <a:gd name="T75" fmla="*/ 20 h 147"/>
                  <a:gd name="T76" fmla="*/ 13 w 40"/>
                  <a:gd name="T77" fmla="*/ 20 h 147"/>
                  <a:gd name="T78" fmla="*/ 7 w 40"/>
                  <a:gd name="T79" fmla="*/ 20 h 147"/>
                  <a:gd name="T80" fmla="*/ 33 w 40"/>
                  <a:gd name="T81" fmla="*/ 9 h 147"/>
                  <a:gd name="T82" fmla="*/ 27 w 40"/>
                  <a:gd name="T83" fmla="*/ 9 h 147"/>
                  <a:gd name="T84" fmla="*/ 23 w 40"/>
                  <a:gd name="T85" fmla="*/ 9 h 147"/>
                  <a:gd name="T86" fmla="*/ 17 w 40"/>
                  <a:gd name="T87" fmla="*/ 9 h 147"/>
                  <a:gd name="T88" fmla="*/ 13 w 40"/>
                  <a:gd name="T89" fmla="*/ 9 h 147"/>
                  <a:gd name="T90" fmla="*/ 7 w 40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0" y="143"/>
                      <a:pt x="40" y="13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7" y="127"/>
                    </a:moveTo>
                    <a:cubicBezTo>
                      <a:pt x="27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7" y="123"/>
                      <a:pt x="27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3" name="Freeform 2129"/>
              <p:cNvSpPr>
                <a:spLocks noEditPoints="1"/>
              </p:cNvSpPr>
              <p:nvPr/>
            </p:nvSpPr>
            <p:spPr bwMode="auto">
              <a:xfrm>
                <a:off x="17097375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7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7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7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7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7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7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7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4" name="Freeform 2130"/>
              <p:cNvSpPr>
                <a:spLocks noEditPoints="1"/>
              </p:cNvSpPr>
              <p:nvPr/>
            </p:nvSpPr>
            <p:spPr bwMode="auto">
              <a:xfrm>
                <a:off x="17314863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8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8 w 41"/>
                  <a:gd name="T31" fmla="*/ 63 h 147"/>
                  <a:gd name="T32" fmla="*/ 33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8 w 41"/>
                  <a:gd name="T43" fmla="*/ 52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8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8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8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5" name="Freeform 2131"/>
              <p:cNvSpPr>
                <a:spLocks noEditPoints="1"/>
              </p:cNvSpPr>
              <p:nvPr/>
            </p:nvSpPr>
            <p:spPr bwMode="auto">
              <a:xfrm>
                <a:off x="17548225" y="3097213"/>
                <a:ext cx="149225" cy="552450"/>
              </a:xfrm>
              <a:custGeom>
                <a:avLst/>
                <a:gdLst>
                  <a:gd name="T0" fmla="*/ 9 w 40"/>
                  <a:gd name="T1" fmla="*/ 147 h 147"/>
                  <a:gd name="T2" fmla="*/ 40 w 40"/>
                  <a:gd name="T3" fmla="*/ 10 h 147"/>
                  <a:gd name="T4" fmla="*/ 0 w 40"/>
                  <a:gd name="T5" fmla="*/ 10 h 147"/>
                  <a:gd name="T6" fmla="*/ 13 w 40"/>
                  <a:gd name="T7" fmla="*/ 127 h 147"/>
                  <a:gd name="T8" fmla="*/ 33 w 40"/>
                  <a:gd name="T9" fmla="*/ 74 h 147"/>
                  <a:gd name="T10" fmla="*/ 27 w 40"/>
                  <a:gd name="T11" fmla="*/ 74 h 147"/>
                  <a:gd name="T12" fmla="*/ 23 w 40"/>
                  <a:gd name="T13" fmla="*/ 74 h 147"/>
                  <a:gd name="T14" fmla="*/ 17 w 40"/>
                  <a:gd name="T15" fmla="*/ 74 h 147"/>
                  <a:gd name="T16" fmla="*/ 13 w 40"/>
                  <a:gd name="T17" fmla="*/ 74 h 147"/>
                  <a:gd name="T18" fmla="*/ 7 w 40"/>
                  <a:gd name="T19" fmla="*/ 74 h 147"/>
                  <a:gd name="T20" fmla="*/ 33 w 40"/>
                  <a:gd name="T21" fmla="*/ 63 h 147"/>
                  <a:gd name="T22" fmla="*/ 27 w 40"/>
                  <a:gd name="T23" fmla="*/ 63 h 147"/>
                  <a:gd name="T24" fmla="*/ 23 w 40"/>
                  <a:gd name="T25" fmla="*/ 63 h 147"/>
                  <a:gd name="T26" fmla="*/ 17 w 40"/>
                  <a:gd name="T27" fmla="*/ 63 h 147"/>
                  <a:gd name="T28" fmla="*/ 13 w 40"/>
                  <a:gd name="T29" fmla="*/ 63 h 147"/>
                  <a:gd name="T30" fmla="*/ 7 w 40"/>
                  <a:gd name="T31" fmla="*/ 63 h 147"/>
                  <a:gd name="T32" fmla="*/ 33 w 40"/>
                  <a:gd name="T33" fmla="*/ 52 h 147"/>
                  <a:gd name="T34" fmla="*/ 27 w 40"/>
                  <a:gd name="T35" fmla="*/ 52 h 147"/>
                  <a:gd name="T36" fmla="*/ 23 w 40"/>
                  <a:gd name="T37" fmla="*/ 52 h 147"/>
                  <a:gd name="T38" fmla="*/ 17 w 40"/>
                  <a:gd name="T39" fmla="*/ 52 h 147"/>
                  <a:gd name="T40" fmla="*/ 13 w 40"/>
                  <a:gd name="T41" fmla="*/ 52 h 147"/>
                  <a:gd name="T42" fmla="*/ 7 w 40"/>
                  <a:gd name="T43" fmla="*/ 52 h 147"/>
                  <a:gd name="T44" fmla="*/ 33 w 40"/>
                  <a:gd name="T45" fmla="*/ 42 h 147"/>
                  <a:gd name="T46" fmla="*/ 27 w 40"/>
                  <a:gd name="T47" fmla="*/ 42 h 147"/>
                  <a:gd name="T48" fmla="*/ 23 w 40"/>
                  <a:gd name="T49" fmla="*/ 42 h 147"/>
                  <a:gd name="T50" fmla="*/ 17 w 40"/>
                  <a:gd name="T51" fmla="*/ 42 h 147"/>
                  <a:gd name="T52" fmla="*/ 13 w 40"/>
                  <a:gd name="T53" fmla="*/ 42 h 147"/>
                  <a:gd name="T54" fmla="*/ 7 w 40"/>
                  <a:gd name="T55" fmla="*/ 42 h 147"/>
                  <a:gd name="T56" fmla="*/ 33 w 40"/>
                  <a:gd name="T57" fmla="*/ 31 h 147"/>
                  <a:gd name="T58" fmla="*/ 27 w 40"/>
                  <a:gd name="T59" fmla="*/ 31 h 147"/>
                  <a:gd name="T60" fmla="*/ 23 w 40"/>
                  <a:gd name="T61" fmla="*/ 31 h 147"/>
                  <a:gd name="T62" fmla="*/ 17 w 40"/>
                  <a:gd name="T63" fmla="*/ 31 h 147"/>
                  <a:gd name="T64" fmla="*/ 13 w 40"/>
                  <a:gd name="T65" fmla="*/ 31 h 147"/>
                  <a:gd name="T66" fmla="*/ 7 w 40"/>
                  <a:gd name="T67" fmla="*/ 31 h 147"/>
                  <a:gd name="T68" fmla="*/ 33 w 40"/>
                  <a:gd name="T69" fmla="*/ 20 h 147"/>
                  <a:gd name="T70" fmla="*/ 27 w 40"/>
                  <a:gd name="T71" fmla="*/ 20 h 147"/>
                  <a:gd name="T72" fmla="*/ 23 w 40"/>
                  <a:gd name="T73" fmla="*/ 20 h 147"/>
                  <a:gd name="T74" fmla="*/ 17 w 40"/>
                  <a:gd name="T75" fmla="*/ 20 h 147"/>
                  <a:gd name="T76" fmla="*/ 13 w 40"/>
                  <a:gd name="T77" fmla="*/ 20 h 147"/>
                  <a:gd name="T78" fmla="*/ 7 w 40"/>
                  <a:gd name="T79" fmla="*/ 20 h 147"/>
                  <a:gd name="T80" fmla="*/ 33 w 40"/>
                  <a:gd name="T81" fmla="*/ 9 h 147"/>
                  <a:gd name="T82" fmla="*/ 27 w 40"/>
                  <a:gd name="T83" fmla="*/ 9 h 147"/>
                  <a:gd name="T84" fmla="*/ 23 w 40"/>
                  <a:gd name="T85" fmla="*/ 9 h 147"/>
                  <a:gd name="T86" fmla="*/ 17 w 40"/>
                  <a:gd name="T87" fmla="*/ 9 h 147"/>
                  <a:gd name="T88" fmla="*/ 13 w 40"/>
                  <a:gd name="T89" fmla="*/ 9 h 147"/>
                  <a:gd name="T90" fmla="*/ 7 w 40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0" y="143"/>
                      <a:pt x="40" y="13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7" y="127"/>
                    </a:moveTo>
                    <a:cubicBezTo>
                      <a:pt x="27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7" y="123"/>
                      <a:pt x="27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6" name="Freeform 2132"/>
              <p:cNvSpPr>
                <a:spLocks noEditPoints="1"/>
              </p:cNvSpPr>
              <p:nvPr/>
            </p:nvSpPr>
            <p:spPr bwMode="auto">
              <a:xfrm>
                <a:off x="17765713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7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7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7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7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7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7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7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7" name="Freeform 2133"/>
              <p:cNvSpPr>
                <a:spLocks noEditPoints="1"/>
              </p:cNvSpPr>
              <p:nvPr/>
            </p:nvSpPr>
            <p:spPr bwMode="auto">
              <a:xfrm>
                <a:off x="17983200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8" name="Freeform 2134"/>
              <p:cNvSpPr>
                <a:spLocks noEditPoints="1"/>
              </p:cNvSpPr>
              <p:nvPr/>
            </p:nvSpPr>
            <p:spPr bwMode="auto">
              <a:xfrm>
                <a:off x="18200688" y="3097213"/>
                <a:ext cx="153988" cy="552450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4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4 w 41"/>
                  <a:gd name="T29" fmla="*/ 63 h 147"/>
                  <a:gd name="T30" fmla="*/ 8 w 41"/>
                  <a:gd name="T31" fmla="*/ 63 h 147"/>
                  <a:gd name="T32" fmla="*/ 34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8 w 41"/>
                  <a:gd name="T39" fmla="*/ 52 h 147"/>
                  <a:gd name="T40" fmla="*/ 14 w 41"/>
                  <a:gd name="T41" fmla="*/ 52 h 147"/>
                  <a:gd name="T42" fmla="*/ 8 w 41"/>
                  <a:gd name="T43" fmla="*/ 52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4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4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4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4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80"/>
                      <a:pt x="14" y="80"/>
                      <a:pt x="14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2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4" y="42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59" name="Freeform 2135"/>
              <p:cNvSpPr>
                <a:spLocks noEditPoints="1"/>
              </p:cNvSpPr>
              <p:nvPr/>
            </p:nvSpPr>
            <p:spPr bwMode="auto">
              <a:xfrm>
                <a:off x="18422938" y="3097213"/>
                <a:ext cx="149225" cy="552450"/>
              </a:xfrm>
              <a:custGeom>
                <a:avLst/>
                <a:gdLst>
                  <a:gd name="T0" fmla="*/ 9 w 40"/>
                  <a:gd name="T1" fmla="*/ 147 h 147"/>
                  <a:gd name="T2" fmla="*/ 40 w 40"/>
                  <a:gd name="T3" fmla="*/ 10 h 147"/>
                  <a:gd name="T4" fmla="*/ 0 w 40"/>
                  <a:gd name="T5" fmla="*/ 10 h 147"/>
                  <a:gd name="T6" fmla="*/ 13 w 40"/>
                  <a:gd name="T7" fmla="*/ 127 h 147"/>
                  <a:gd name="T8" fmla="*/ 33 w 40"/>
                  <a:gd name="T9" fmla="*/ 74 h 147"/>
                  <a:gd name="T10" fmla="*/ 27 w 40"/>
                  <a:gd name="T11" fmla="*/ 74 h 147"/>
                  <a:gd name="T12" fmla="*/ 23 w 40"/>
                  <a:gd name="T13" fmla="*/ 74 h 147"/>
                  <a:gd name="T14" fmla="*/ 17 w 40"/>
                  <a:gd name="T15" fmla="*/ 74 h 147"/>
                  <a:gd name="T16" fmla="*/ 13 w 40"/>
                  <a:gd name="T17" fmla="*/ 74 h 147"/>
                  <a:gd name="T18" fmla="*/ 7 w 40"/>
                  <a:gd name="T19" fmla="*/ 74 h 147"/>
                  <a:gd name="T20" fmla="*/ 33 w 40"/>
                  <a:gd name="T21" fmla="*/ 63 h 147"/>
                  <a:gd name="T22" fmla="*/ 27 w 40"/>
                  <a:gd name="T23" fmla="*/ 63 h 147"/>
                  <a:gd name="T24" fmla="*/ 23 w 40"/>
                  <a:gd name="T25" fmla="*/ 63 h 147"/>
                  <a:gd name="T26" fmla="*/ 17 w 40"/>
                  <a:gd name="T27" fmla="*/ 63 h 147"/>
                  <a:gd name="T28" fmla="*/ 13 w 40"/>
                  <a:gd name="T29" fmla="*/ 63 h 147"/>
                  <a:gd name="T30" fmla="*/ 7 w 40"/>
                  <a:gd name="T31" fmla="*/ 63 h 147"/>
                  <a:gd name="T32" fmla="*/ 33 w 40"/>
                  <a:gd name="T33" fmla="*/ 52 h 147"/>
                  <a:gd name="T34" fmla="*/ 27 w 40"/>
                  <a:gd name="T35" fmla="*/ 52 h 147"/>
                  <a:gd name="T36" fmla="*/ 23 w 40"/>
                  <a:gd name="T37" fmla="*/ 52 h 147"/>
                  <a:gd name="T38" fmla="*/ 17 w 40"/>
                  <a:gd name="T39" fmla="*/ 52 h 147"/>
                  <a:gd name="T40" fmla="*/ 13 w 40"/>
                  <a:gd name="T41" fmla="*/ 52 h 147"/>
                  <a:gd name="T42" fmla="*/ 7 w 40"/>
                  <a:gd name="T43" fmla="*/ 52 h 147"/>
                  <a:gd name="T44" fmla="*/ 33 w 40"/>
                  <a:gd name="T45" fmla="*/ 42 h 147"/>
                  <a:gd name="T46" fmla="*/ 27 w 40"/>
                  <a:gd name="T47" fmla="*/ 42 h 147"/>
                  <a:gd name="T48" fmla="*/ 23 w 40"/>
                  <a:gd name="T49" fmla="*/ 42 h 147"/>
                  <a:gd name="T50" fmla="*/ 17 w 40"/>
                  <a:gd name="T51" fmla="*/ 42 h 147"/>
                  <a:gd name="T52" fmla="*/ 13 w 40"/>
                  <a:gd name="T53" fmla="*/ 42 h 147"/>
                  <a:gd name="T54" fmla="*/ 7 w 40"/>
                  <a:gd name="T55" fmla="*/ 42 h 147"/>
                  <a:gd name="T56" fmla="*/ 33 w 40"/>
                  <a:gd name="T57" fmla="*/ 31 h 147"/>
                  <a:gd name="T58" fmla="*/ 27 w 40"/>
                  <a:gd name="T59" fmla="*/ 31 h 147"/>
                  <a:gd name="T60" fmla="*/ 23 w 40"/>
                  <a:gd name="T61" fmla="*/ 31 h 147"/>
                  <a:gd name="T62" fmla="*/ 17 w 40"/>
                  <a:gd name="T63" fmla="*/ 31 h 147"/>
                  <a:gd name="T64" fmla="*/ 13 w 40"/>
                  <a:gd name="T65" fmla="*/ 31 h 147"/>
                  <a:gd name="T66" fmla="*/ 7 w 40"/>
                  <a:gd name="T67" fmla="*/ 31 h 147"/>
                  <a:gd name="T68" fmla="*/ 33 w 40"/>
                  <a:gd name="T69" fmla="*/ 20 h 147"/>
                  <a:gd name="T70" fmla="*/ 27 w 40"/>
                  <a:gd name="T71" fmla="*/ 20 h 147"/>
                  <a:gd name="T72" fmla="*/ 23 w 40"/>
                  <a:gd name="T73" fmla="*/ 20 h 147"/>
                  <a:gd name="T74" fmla="*/ 17 w 40"/>
                  <a:gd name="T75" fmla="*/ 20 h 147"/>
                  <a:gd name="T76" fmla="*/ 13 w 40"/>
                  <a:gd name="T77" fmla="*/ 20 h 147"/>
                  <a:gd name="T78" fmla="*/ 7 w 40"/>
                  <a:gd name="T79" fmla="*/ 20 h 147"/>
                  <a:gd name="T80" fmla="*/ 33 w 40"/>
                  <a:gd name="T81" fmla="*/ 9 h 147"/>
                  <a:gd name="T82" fmla="*/ 27 w 40"/>
                  <a:gd name="T83" fmla="*/ 9 h 147"/>
                  <a:gd name="T84" fmla="*/ 23 w 40"/>
                  <a:gd name="T85" fmla="*/ 9 h 147"/>
                  <a:gd name="T86" fmla="*/ 17 w 40"/>
                  <a:gd name="T87" fmla="*/ 9 h 147"/>
                  <a:gd name="T88" fmla="*/ 13 w 40"/>
                  <a:gd name="T89" fmla="*/ 9 h 147"/>
                  <a:gd name="T90" fmla="*/ 7 w 40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0" y="143"/>
                      <a:pt x="40" y="13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7" y="127"/>
                    </a:moveTo>
                    <a:cubicBezTo>
                      <a:pt x="27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7" y="123"/>
                      <a:pt x="27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0" name="Freeform 2136"/>
              <p:cNvSpPr>
                <a:spLocks noEditPoints="1"/>
              </p:cNvSpPr>
              <p:nvPr/>
            </p:nvSpPr>
            <p:spPr bwMode="auto">
              <a:xfrm>
                <a:off x="18640425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7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7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2 h 147"/>
                  <a:gd name="T34" fmla="*/ 27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7 w 41"/>
                  <a:gd name="T43" fmla="*/ 52 h 147"/>
                  <a:gd name="T44" fmla="*/ 33 w 41"/>
                  <a:gd name="T45" fmla="*/ 42 h 147"/>
                  <a:gd name="T46" fmla="*/ 27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7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7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7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1" name="Freeform 2137"/>
              <p:cNvSpPr>
                <a:spLocks noEditPoints="1"/>
              </p:cNvSpPr>
              <p:nvPr/>
            </p:nvSpPr>
            <p:spPr bwMode="auto">
              <a:xfrm>
                <a:off x="18857913" y="3097213"/>
                <a:ext cx="153988" cy="552450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8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8 w 41"/>
                  <a:gd name="T31" fmla="*/ 63 h 147"/>
                  <a:gd name="T32" fmla="*/ 33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7 w 41"/>
                  <a:gd name="T39" fmla="*/ 52 h 147"/>
                  <a:gd name="T40" fmla="*/ 13 w 41"/>
                  <a:gd name="T41" fmla="*/ 52 h 147"/>
                  <a:gd name="T42" fmla="*/ 8 w 41"/>
                  <a:gd name="T43" fmla="*/ 52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8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8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8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2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2" name="Freeform 2138"/>
              <p:cNvSpPr>
                <a:spLocks noEditPoints="1"/>
              </p:cNvSpPr>
              <p:nvPr/>
            </p:nvSpPr>
            <p:spPr bwMode="auto">
              <a:xfrm>
                <a:off x="19075400" y="3097213"/>
                <a:ext cx="153988" cy="552450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4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4 w 41"/>
                  <a:gd name="T29" fmla="*/ 63 h 147"/>
                  <a:gd name="T30" fmla="*/ 8 w 41"/>
                  <a:gd name="T31" fmla="*/ 63 h 147"/>
                  <a:gd name="T32" fmla="*/ 34 w 41"/>
                  <a:gd name="T33" fmla="*/ 52 h 147"/>
                  <a:gd name="T34" fmla="*/ 28 w 41"/>
                  <a:gd name="T35" fmla="*/ 52 h 147"/>
                  <a:gd name="T36" fmla="*/ 23 w 41"/>
                  <a:gd name="T37" fmla="*/ 52 h 147"/>
                  <a:gd name="T38" fmla="*/ 18 w 41"/>
                  <a:gd name="T39" fmla="*/ 52 h 147"/>
                  <a:gd name="T40" fmla="*/ 14 w 41"/>
                  <a:gd name="T41" fmla="*/ 52 h 147"/>
                  <a:gd name="T42" fmla="*/ 8 w 41"/>
                  <a:gd name="T43" fmla="*/ 52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4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4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4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4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80"/>
                      <a:pt x="14" y="80"/>
                      <a:pt x="14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2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4" y="42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3" name="Freeform 2139"/>
              <p:cNvSpPr>
                <a:spLocks noEditPoints="1"/>
              </p:cNvSpPr>
              <p:nvPr/>
            </p:nvSpPr>
            <p:spPr bwMode="auto">
              <a:xfrm>
                <a:off x="17983200" y="1093788"/>
                <a:ext cx="153988" cy="554038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3 h 147"/>
                  <a:gd name="T34" fmla="*/ 28 w 41"/>
                  <a:gd name="T35" fmla="*/ 53 h 147"/>
                  <a:gd name="T36" fmla="*/ 23 w 41"/>
                  <a:gd name="T37" fmla="*/ 53 h 147"/>
                  <a:gd name="T38" fmla="*/ 17 w 41"/>
                  <a:gd name="T39" fmla="*/ 53 h 147"/>
                  <a:gd name="T40" fmla="*/ 13 w 41"/>
                  <a:gd name="T41" fmla="*/ 53 h 147"/>
                  <a:gd name="T42" fmla="*/ 7 w 41"/>
                  <a:gd name="T43" fmla="*/ 53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7" y="147"/>
                      <a:pt x="41" y="143"/>
                      <a:pt x="41" y="13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3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3" y="53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lose/>
                    <a:moveTo>
                      <a:pt x="33" y="42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4" name="Freeform 2140"/>
              <p:cNvSpPr>
                <a:spLocks noEditPoints="1"/>
              </p:cNvSpPr>
              <p:nvPr/>
            </p:nvSpPr>
            <p:spPr bwMode="auto">
              <a:xfrm>
                <a:off x="18200688" y="1093788"/>
                <a:ext cx="153988" cy="554038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4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4 w 41"/>
                  <a:gd name="T29" fmla="*/ 63 h 147"/>
                  <a:gd name="T30" fmla="*/ 8 w 41"/>
                  <a:gd name="T31" fmla="*/ 63 h 147"/>
                  <a:gd name="T32" fmla="*/ 34 w 41"/>
                  <a:gd name="T33" fmla="*/ 53 h 147"/>
                  <a:gd name="T34" fmla="*/ 28 w 41"/>
                  <a:gd name="T35" fmla="*/ 53 h 147"/>
                  <a:gd name="T36" fmla="*/ 23 w 41"/>
                  <a:gd name="T37" fmla="*/ 53 h 147"/>
                  <a:gd name="T38" fmla="*/ 18 w 41"/>
                  <a:gd name="T39" fmla="*/ 53 h 147"/>
                  <a:gd name="T40" fmla="*/ 14 w 41"/>
                  <a:gd name="T41" fmla="*/ 53 h 147"/>
                  <a:gd name="T42" fmla="*/ 8 w 41"/>
                  <a:gd name="T43" fmla="*/ 53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4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4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4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4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80"/>
                      <a:pt x="14" y="80"/>
                      <a:pt x="14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3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4" y="53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34" y="42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4" y="42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5" name="Freeform 2141"/>
              <p:cNvSpPr>
                <a:spLocks noEditPoints="1"/>
              </p:cNvSpPr>
              <p:nvPr/>
            </p:nvSpPr>
            <p:spPr bwMode="auto">
              <a:xfrm>
                <a:off x="18422938" y="1093788"/>
                <a:ext cx="149225" cy="554038"/>
              </a:xfrm>
              <a:custGeom>
                <a:avLst/>
                <a:gdLst>
                  <a:gd name="T0" fmla="*/ 9 w 40"/>
                  <a:gd name="T1" fmla="*/ 147 h 147"/>
                  <a:gd name="T2" fmla="*/ 40 w 40"/>
                  <a:gd name="T3" fmla="*/ 10 h 147"/>
                  <a:gd name="T4" fmla="*/ 0 w 40"/>
                  <a:gd name="T5" fmla="*/ 10 h 147"/>
                  <a:gd name="T6" fmla="*/ 13 w 40"/>
                  <a:gd name="T7" fmla="*/ 127 h 147"/>
                  <a:gd name="T8" fmla="*/ 33 w 40"/>
                  <a:gd name="T9" fmla="*/ 74 h 147"/>
                  <a:gd name="T10" fmla="*/ 27 w 40"/>
                  <a:gd name="T11" fmla="*/ 74 h 147"/>
                  <a:gd name="T12" fmla="*/ 23 w 40"/>
                  <a:gd name="T13" fmla="*/ 74 h 147"/>
                  <a:gd name="T14" fmla="*/ 17 w 40"/>
                  <a:gd name="T15" fmla="*/ 74 h 147"/>
                  <a:gd name="T16" fmla="*/ 13 w 40"/>
                  <a:gd name="T17" fmla="*/ 74 h 147"/>
                  <a:gd name="T18" fmla="*/ 7 w 40"/>
                  <a:gd name="T19" fmla="*/ 74 h 147"/>
                  <a:gd name="T20" fmla="*/ 33 w 40"/>
                  <a:gd name="T21" fmla="*/ 63 h 147"/>
                  <a:gd name="T22" fmla="*/ 27 w 40"/>
                  <a:gd name="T23" fmla="*/ 63 h 147"/>
                  <a:gd name="T24" fmla="*/ 23 w 40"/>
                  <a:gd name="T25" fmla="*/ 63 h 147"/>
                  <a:gd name="T26" fmla="*/ 17 w 40"/>
                  <a:gd name="T27" fmla="*/ 63 h 147"/>
                  <a:gd name="T28" fmla="*/ 13 w 40"/>
                  <a:gd name="T29" fmla="*/ 63 h 147"/>
                  <a:gd name="T30" fmla="*/ 7 w 40"/>
                  <a:gd name="T31" fmla="*/ 63 h 147"/>
                  <a:gd name="T32" fmla="*/ 33 w 40"/>
                  <a:gd name="T33" fmla="*/ 53 h 147"/>
                  <a:gd name="T34" fmla="*/ 27 w 40"/>
                  <a:gd name="T35" fmla="*/ 53 h 147"/>
                  <a:gd name="T36" fmla="*/ 23 w 40"/>
                  <a:gd name="T37" fmla="*/ 53 h 147"/>
                  <a:gd name="T38" fmla="*/ 17 w 40"/>
                  <a:gd name="T39" fmla="*/ 53 h 147"/>
                  <a:gd name="T40" fmla="*/ 13 w 40"/>
                  <a:gd name="T41" fmla="*/ 53 h 147"/>
                  <a:gd name="T42" fmla="*/ 7 w 40"/>
                  <a:gd name="T43" fmla="*/ 53 h 147"/>
                  <a:gd name="T44" fmla="*/ 33 w 40"/>
                  <a:gd name="T45" fmla="*/ 42 h 147"/>
                  <a:gd name="T46" fmla="*/ 27 w 40"/>
                  <a:gd name="T47" fmla="*/ 42 h 147"/>
                  <a:gd name="T48" fmla="*/ 23 w 40"/>
                  <a:gd name="T49" fmla="*/ 42 h 147"/>
                  <a:gd name="T50" fmla="*/ 17 w 40"/>
                  <a:gd name="T51" fmla="*/ 42 h 147"/>
                  <a:gd name="T52" fmla="*/ 13 w 40"/>
                  <a:gd name="T53" fmla="*/ 42 h 147"/>
                  <a:gd name="T54" fmla="*/ 7 w 40"/>
                  <a:gd name="T55" fmla="*/ 42 h 147"/>
                  <a:gd name="T56" fmla="*/ 33 w 40"/>
                  <a:gd name="T57" fmla="*/ 31 h 147"/>
                  <a:gd name="T58" fmla="*/ 27 w 40"/>
                  <a:gd name="T59" fmla="*/ 31 h 147"/>
                  <a:gd name="T60" fmla="*/ 23 w 40"/>
                  <a:gd name="T61" fmla="*/ 31 h 147"/>
                  <a:gd name="T62" fmla="*/ 17 w 40"/>
                  <a:gd name="T63" fmla="*/ 31 h 147"/>
                  <a:gd name="T64" fmla="*/ 13 w 40"/>
                  <a:gd name="T65" fmla="*/ 31 h 147"/>
                  <a:gd name="T66" fmla="*/ 7 w 40"/>
                  <a:gd name="T67" fmla="*/ 31 h 147"/>
                  <a:gd name="T68" fmla="*/ 33 w 40"/>
                  <a:gd name="T69" fmla="*/ 20 h 147"/>
                  <a:gd name="T70" fmla="*/ 27 w 40"/>
                  <a:gd name="T71" fmla="*/ 20 h 147"/>
                  <a:gd name="T72" fmla="*/ 23 w 40"/>
                  <a:gd name="T73" fmla="*/ 20 h 147"/>
                  <a:gd name="T74" fmla="*/ 17 w 40"/>
                  <a:gd name="T75" fmla="*/ 20 h 147"/>
                  <a:gd name="T76" fmla="*/ 13 w 40"/>
                  <a:gd name="T77" fmla="*/ 20 h 147"/>
                  <a:gd name="T78" fmla="*/ 7 w 40"/>
                  <a:gd name="T79" fmla="*/ 20 h 147"/>
                  <a:gd name="T80" fmla="*/ 33 w 40"/>
                  <a:gd name="T81" fmla="*/ 9 h 147"/>
                  <a:gd name="T82" fmla="*/ 27 w 40"/>
                  <a:gd name="T83" fmla="*/ 9 h 147"/>
                  <a:gd name="T84" fmla="*/ 23 w 40"/>
                  <a:gd name="T85" fmla="*/ 9 h 147"/>
                  <a:gd name="T86" fmla="*/ 17 w 40"/>
                  <a:gd name="T87" fmla="*/ 9 h 147"/>
                  <a:gd name="T88" fmla="*/ 13 w 40"/>
                  <a:gd name="T89" fmla="*/ 9 h 147"/>
                  <a:gd name="T90" fmla="*/ 7 w 40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0" y="143"/>
                      <a:pt x="40" y="13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7" y="127"/>
                    </a:moveTo>
                    <a:cubicBezTo>
                      <a:pt x="27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7" y="123"/>
                      <a:pt x="27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3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3" y="53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lose/>
                    <a:moveTo>
                      <a:pt x="33" y="42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6" name="Freeform 2142"/>
              <p:cNvSpPr>
                <a:spLocks noEditPoints="1"/>
              </p:cNvSpPr>
              <p:nvPr/>
            </p:nvSpPr>
            <p:spPr bwMode="auto">
              <a:xfrm>
                <a:off x="18640425" y="1093788"/>
                <a:ext cx="153988" cy="554038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7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7 w 41"/>
                  <a:gd name="T19" fmla="*/ 74 h 147"/>
                  <a:gd name="T20" fmla="*/ 33 w 41"/>
                  <a:gd name="T21" fmla="*/ 63 h 147"/>
                  <a:gd name="T22" fmla="*/ 27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7 w 41"/>
                  <a:gd name="T31" fmla="*/ 63 h 147"/>
                  <a:gd name="T32" fmla="*/ 33 w 41"/>
                  <a:gd name="T33" fmla="*/ 53 h 147"/>
                  <a:gd name="T34" fmla="*/ 27 w 41"/>
                  <a:gd name="T35" fmla="*/ 53 h 147"/>
                  <a:gd name="T36" fmla="*/ 23 w 41"/>
                  <a:gd name="T37" fmla="*/ 53 h 147"/>
                  <a:gd name="T38" fmla="*/ 17 w 41"/>
                  <a:gd name="T39" fmla="*/ 53 h 147"/>
                  <a:gd name="T40" fmla="*/ 13 w 41"/>
                  <a:gd name="T41" fmla="*/ 53 h 147"/>
                  <a:gd name="T42" fmla="*/ 7 w 41"/>
                  <a:gd name="T43" fmla="*/ 53 h 147"/>
                  <a:gd name="T44" fmla="*/ 33 w 41"/>
                  <a:gd name="T45" fmla="*/ 42 h 147"/>
                  <a:gd name="T46" fmla="*/ 27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7 w 41"/>
                  <a:gd name="T55" fmla="*/ 42 h 147"/>
                  <a:gd name="T56" fmla="*/ 33 w 41"/>
                  <a:gd name="T57" fmla="*/ 31 h 147"/>
                  <a:gd name="T58" fmla="*/ 27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7 w 41"/>
                  <a:gd name="T67" fmla="*/ 31 h 147"/>
                  <a:gd name="T68" fmla="*/ 33 w 41"/>
                  <a:gd name="T69" fmla="*/ 20 h 147"/>
                  <a:gd name="T70" fmla="*/ 27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7 w 41"/>
                  <a:gd name="T79" fmla="*/ 20 h 147"/>
                  <a:gd name="T80" fmla="*/ 33 w 41"/>
                  <a:gd name="T81" fmla="*/ 9 h 147"/>
                  <a:gd name="T82" fmla="*/ 27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7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1" y="147"/>
                      <a:pt x="31" y="147"/>
                      <a:pt x="31" y="147"/>
                    </a:cubicBezTo>
                    <a:cubicBezTo>
                      <a:pt x="36" y="147"/>
                      <a:pt x="41" y="143"/>
                      <a:pt x="41" y="13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4" y="134"/>
                      <a:pt x="20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0" y="119"/>
                    </a:cubicBezTo>
                    <a:cubicBezTo>
                      <a:pt x="24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3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3" y="53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lose/>
                    <a:moveTo>
                      <a:pt x="33" y="42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7" name="Freeform 2143"/>
              <p:cNvSpPr>
                <a:spLocks noEditPoints="1"/>
              </p:cNvSpPr>
              <p:nvPr/>
            </p:nvSpPr>
            <p:spPr bwMode="auto">
              <a:xfrm>
                <a:off x="18857913" y="1093788"/>
                <a:ext cx="153988" cy="554038"/>
              </a:xfrm>
              <a:custGeom>
                <a:avLst/>
                <a:gdLst>
                  <a:gd name="T0" fmla="*/ 9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3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7 w 41"/>
                  <a:gd name="T15" fmla="*/ 74 h 147"/>
                  <a:gd name="T16" fmla="*/ 13 w 41"/>
                  <a:gd name="T17" fmla="*/ 74 h 147"/>
                  <a:gd name="T18" fmla="*/ 8 w 41"/>
                  <a:gd name="T19" fmla="*/ 74 h 147"/>
                  <a:gd name="T20" fmla="*/ 33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7 w 41"/>
                  <a:gd name="T27" fmla="*/ 63 h 147"/>
                  <a:gd name="T28" fmla="*/ 13 w 41"/>
                  <a:gd name="T29" fmla="*/ 63 h 147"/>
                  <a:gd name="T30" fmla="*/ 8 w 41"/>
                  <a:gd name="T31" fmla="*/ 63 h 147"/>
                  <a:gd name="T32" fmla="*/ 33 w 41"/>
                  <a:gd name="T33" fmla="*/ 53 h 147"/>
                  <a:gd name="T34" fmla="*/ 28 w 41"/>
                  <a:gd name="T35" fmla="*/ 53 h 147"/>
                  <a:gd name="T36" fmla="*/ 23 w 41"/>
                  <a:gd name="T37" fmla="*/ 53 h 147"/>
                  <a:gd name="T38" fmla="*/ 17 w 41"/>
                  <a:gd name="T39" fmla="*/ 53 h 147"/>
                  <a:gd name="T40" fmla="*/ 13 w 41"/>
                  <a:gd name="T41" fmla="*/ 53 h 147"/>
                  <a:gd name="T42" fmla="*/ 8 w 41"/>
                  <a:gd name="T43" fmla="*/ 53 h 147"/>
                  <a:gd name="T44" fmla="*/ 33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7 w 41"/>
                  <a:gd name="T51" fmla="*/ 42 h 147"/>
                  <a:gd name="T52" fmla="*/ 13 w 41"/>
                  <a:gd name="T53" fmla="*/ 42 h 147"/>
                  <a:gd name="T54" fmla="*/ 8 w 41"/>
                  <a:gd name="T55" fmla="*/ 42 h 147"/>
                  <a:gd name="T56" fmla="*/ 33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7 w 41"/>
                  <a:gd name="T63" fmla="*/ 31 h 147"/>
                  <a:gd name="T64" fmla="*/ 13 w 41"/>
                  <a:gd name="T65" fmla="*/ 31 h 147"/>
                  <a:gd name="T66" fmla="*/ 8 w 41"/>
                  <a:gd name="T67" fmla="*/ 31 h 147"/>
                  <a:gd name="T68" fmla="*/ 33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7 w 41"/>
                  <a:gd name="T75" fmla="*/ 20 h 147"/>
                  <a:gd name="T76" fmla="*/ 13 w 41"/>
                  <a:gd name="T77" fmla="*/ 20 h 147"/>
                  <a:gd name="T78" fmla="*/ 8 w 41"/>
                  <a:gd name="T79" fmla="*/ 20 h 147"/>
                  <a:gd name="T80" fmla="*/ 33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7 w 41"/>
                  <a:gd name="T87" fmla="*/ 9 h 147"/>
                  <a:gd name="T88" fmla="*/ 13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9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6" y="134"/>
                      <a:pt x="13" y="131"/>
                      <a:pt x="13" y="127"/>
                    </a:cubicBezTo>
                    <a:cubicBezTo>
                      <a:pt x="13" y="123"/>
                      <a:pt x="16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3" y="74"/>
                    </a:moveTo>
                    <a:cubicBezTo>
                      <a:pt x="33" y="80"/>
                      <a:pt x="33" y="80"/>
                      <a:pt x="33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3" y="74"/>
                    </a:moveTo>
                    <a:cubicBezTo>
                      <a:pt x="13" y="80"/>
                      <a:pt x="13" y="80"/>
                      <a:pt x="13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3" y="74"/>
                      <a:pt x="13" y="74"/>
                    </a:cubicBezTo>
                    <a:close/>
                    <a:moveTo>
                      <a:pt x="33" y="63"/>
                    </a:moveTo>
                    <a:cubicBezTo>
                      <a:pt x="33" y="69"/>
                      <a:pt x="33" y="69"/>
                      <a:pt x="33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9"/>
                      <a:pt x="13" y="69"/>
                      <a:pt x="13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3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3" y="53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lose/>
                    <a:moveTo>
                      <a:pt x="33" y="42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3" y="42"/>
                    </a:moveTo>
                    <a:cubicBezTo>
                      <a:pt x="13" y="48"/>
                      <a:pt x="13" y="48"/>
                      <a:pt x="13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lose/>
                    <a:moveTo>
                      <a:pt x="33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3" y="31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33" y="20"/>
                    </a:moveTo>
                    <a:cubicBezTo>
                      <a:pt x="33" y="26"/>
                      <a:pt x="33" y="26"/>
                      <a:pt x="33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3" y="20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lose/>
                    <a:moveTo>
                      <a:pt x="33" y="9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8" name="Freeform 2144"/>
              <p:cNvSpPr>
                <a:spLocks noEditPoints="1"/>
              </p:cNvSpPr>
              <p:nvPr/>
            </p:nvSpPr>
            <p:spPr bwMode="auto">
              <a:xfrm>
                <a:off x="19075400" y="1093788"/>
                <a:ext cx="153988" cy="554038"/>
              </a:xfrm>
              <a:custGeom>
                <a:avLst/>
                <a:gdLst>
                  <a:gd name="T0" fmla="*/ 10 w 41"/>
                  <a:gd name="T1" fmla="*/ 147 h 147"/>
                  <a:gd name="T2" fmla="*/ 41 w 41"/>
                  <a:gd name="T3" fmla="*/ 10 h 147"/>
                  <a:gd name="T4" fmla="*/ 0 w 41"/>
                  <a:gd name="T5" fmla="*/ 10 h 147"/>
                  <a:gd name="T6" fmla="*/ 13 w 41"/>
                  <a:gd name="T7" fmla="*/ 127 h 147"/>
                  <a:gd name="T8" fmla="*/ 34 w 41"/>
                  <a:gd name="T9" fmla="*/ 74 h 147"/>
                  <a:gd name="T10" fmla="*/ 28 w 41"/>
                  <a:gd name="T11" fmla="*/ 74 h 147"/>
                  <a:gd name="T12" fmla="*/ 23 w 41"/>
                  <a:gd name="T13" fmla="*/ 74 h 147"/>
                  <a:gd name="T14" fmla="*/ 18 w 41"/>
                  <a:gd name="T15" fmla="*/ 74 h 147"/>
                  <a:gd name="T16" fmla="*/ 14 w 41"/>
                  <a:gd name="T17" fmla="*/ 74 h 147"/>
                  <a:gd name="T18" fmla="*/ 8 w 41"/>
                  <a:gd name="T19" fmla="*/ 74 h 147"/>
                  <a:gd name="T20" fmla="*/ 34 w 41"/>
                  <a:gd name="T21" fmla="*/ 63 h 147"/>
                  <a:gd name="T22" fmla="*/ 28 w 41"/>
                  <a:gd name="T23" fmla="*/ 63 h 147"/>
                  <a:gd name="T24" fmla="*/ 23 w 41"/>
                  <a:gd name="T25" fmla="*/ 63 h 147"/>
                  <a:gd name="T26" fmla="*/ 18 w 41"/>
                  <a:gd name="T27" fmla="*/ 63 h 147"/>
                  <a:gd name="T28" fmla="*/ 14 w 41"/>
                  <a:gd name="T29" fmla="*/ 63 h 147"/>
                  <a:gd name="T30" fmla="*/ 8 w 41"/>
                  <a:gd name="T31" fmla="*/ 63 h 147"/>
                  <a:gd name="T32" fmla="*/ 34 w 41"/>
                  <a:gd name="T33" fmla="*/ 53 h 147"/>
                  <a:gd name="T34" fmla="*/ 28 w 41"/>
                  <a:gd name="T35" fmla="*/ 53 h 147"/>
                  <a:gd name="T36" fmla="*/ 23 w 41"/>
                  <a:gd name="T37" fmla="*/ 53 h 147"/>
                  <a:gd name="T38" fmla="*/ 18 w 41"/>
                  <a:gd name="T39" fmla="*/ 53 h 147"/>
                  <a:gd name="T40" fmla="*/ 14 w 41"/>
                  <a:gd name="T41" fmla="*/ 53 h 147"/>
                  <a:gd name="T42" fmla="*/ 8 w 41"/>
                  <a:gd name="T43" fmla="*/ 53 h 147"/>
                  <a:gd name="T44" fmla="*/ 34 w 41"/>
                  <a:gd name="T45" fmla="*/ 42 h 147"/>
                  <a:gd name="T46" fmla="*/ 28 w 41"/>
                  <a:gd name="T47" fmla="*/ 42 h 147"/>
                  <a:gd name="T48" fmla="*/ 23 w 41"/>
                  <a:gd name="T49" fmla="*/ 42 h 147"/>
                  <a:gd name="T50" fmla="*/ 18 w 41"/>
                  <a:gd name="T51" fmla="*/ 42 h 147"/>
                  <a:gd name="T52" fmla="*/ 14 w 41"/>
                  <a:gd name="T53" fmla="*/ 42 h 147"/>
                  <a:gd name="T54" fmla="*/ 8 w 41"/>
                  <a:gd name="T55" fmla="*/ 42 h 147"/>
                  <a:gd name="T56" fmla="*/ 34 w 41"/>
                  <a:gd name="T57" fmla="*/ 31 h 147"/>
                  <a:gd name="T58" fmla="*/ 28 w 41"/>
                  <a:gd name="T59" fmla="*/ 31 h 147"/>
                  <a:gd name="T60" fmla="*/ 23 w 41"/>
                  <a:gd name="T61" fmla="*/ 31 h 147"/>
                  <a:gd name="T62" fmla="*/ 18 w 41"/>
                  <a:gd name="T63" fmla="*/ 31 h 147"/>
                  <a:gd name="T64" fmla="*/ 14 w 41"/>
                  <a:gd name="T65" fmla="*/ 31 h 147"/>
                  <a:gd name="T66" fmla="*/ 8 w 41"/>
                  <a:gd name="T67" fmla="*/ 31 h 147"/>
                  <a:gd name="T68" fmla="*/ 34 w 41"/>
                  <a:gd name="T69" fmla="*/ 20 h 147"/>
                  <a:gd name="T70" fmla="*/ 28 w 41"/>
                  <a:gd name="T71" fmla="*/ 20 h 147"/>
                  <a:gd name="T72" fmla="*/ 23 w 41"/>
                  <a:gd name="T73" fmla="*/ 20 h 147"/>
                  <a:gd name="T74" fmla="*/ 18 w 41"/>
                  <a:gd name="T75" fmla="*/ 20 h 147"/>
                  <a:gd name="T76" fmla="*/ 14 w 41"/>
                  <a:gd name="T77" fmla="*/ 20 h 147"/>
                  <a:gd name="T78" fmla="*/ 8 w 41"/>
                  <a:gd name="T79" fmla="*/ 20 h 147"/>
                  <a:gd name="T80" fmla="*/ 34 w 41"/>
                  <a:gd name="T81" fmla="*/ 9 h 147"/>
                  <a:gd name="T82" fmla="*/ 28 w 41"/>
                  <a:gd name="T83" fmla="*/ 9 h 147"/>
                  <a:gd name="T84" fmla="*/ 23 w 41"/>
                  <a:gd name="T85" fmla="*/ 9 h 147"/>
                  <a:gd name="T86" fmla="*/ 18 w 41"/>
                  <a:gd name="T87" fmla="*/ 9 h 147"/>
                  <a:gd name="T88" fmla="*/ 14 w 41"/>
                  <a:gd name="T89" fmla="*/ 9 h 147"/>
                  <a:gd name="T90" fmla="*/ 8 w 41"/>
                  <a:gd name="T91" fmla="*/ 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7">
                    <a:moveTo>
                      <a:pt x="0" y="1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3"/>
                      <a:pt x="4" y="147"/>
                      <a:pt x="10" y="147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7" y="147"/>
                      <a:pt x="41" y="143"/>
                      <a:pt x="41" y="13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28" y="127"/>
                    </a:moveTo>
                    <a:cubicBezTo>
                      <a:pt x="28" y="131"/>
                      <a:pt x="25" y="134"/>
                      <a:pt x="21" y="134"/>
                    </a:cubicBezTo>
                    <a:cubicBezTo>
                      <a:pt x="17" y="134"/>
                      <a:pt x="13" y="131"/>
                      <a:pt x="13" y="127"/>
                    </a:cubicBezTo>
                    <a:cubicBezTo>
                      <a:pt x="13" y="123"/>
                      <a:pt x="17" y="119"/>
                      <a:pt x="21" y="119"/>
                    </a:cubicBezTo>
                    <a:cubicBezTo>
                      <a:pt x="25" y="119"/>
                      <a:pt x="28" y="123"/>
                      <a:pt x="28" y="127"/>
                    </a:cubicBezTo>
                    <a:close/>
                    <a:moveTo>
                      <a:pt x="34" y="74"/>
                    </a:moveTo>
                    <a:cubicBezTo>
                      <a:pt x="34" y="80"/>
                      <a:pt x="34" y="80"/>
                      <a:pt x="34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23" y="74"/>
                    </a:move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3" y="74"/>
                      <a:pt x="23" y="74"/>
                    </a:cubicBezTo>
                    <a:close/>
                    <a:moveTo>
                      <a:pt x="14" y="74"/>
                    </a:moveTo>
                    <a:cubicBezTo>
                      <a:pt x="14" y="80"/>
                      <a:pt x="14" y="80"/>
                      <a:pt x="14" y="80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lose/>
                    <a:moveTo>
                      <a:pt x="34" y="63"/>
                    </a:moveTo>
                    <a:cubicBezTo>
                      <a:pt x="34" y="69"/>
                      <a:pt x="34" y="69"/>
                      <a:pt x="34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9"/>
                      <a:pt x="23" y="69"/>
                      <a:pt x="23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3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lose/>
                    <a:moveTo>
                      <a:pt x="23" y="53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lose/>
                    <a:moveTo>
                      <a:pt x="14" y="53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34" y="42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lose/>
                    <a:moveTo>
                      <a:pt x="23" y="42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lose/>
                    <a:moveTo>
                      <a:pt x="14" y="42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lose/>
                    <a:moveTo>
                      <a:pt x="34" y="31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lose/>
                    <a:moveTo>
                      <a:pt x="23" y="31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lose/>
                    <a:moveTo>
                      <a:pt x="14" y="31"/>
                    </a:move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lose/>
                    <a:moveTo>
                      <a:pt x="34" y="20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  <a:moveTo>
                      <a:pt x="23" y="20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14" y="20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34" y="9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5"/>
                      <a:pt x="14" y="15"/>
                      <a:pt x="14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69" name="Freeform 2145"/>
              <p:cNvSpPr>
                <a:spLocks noEditPoints="1"/>
              </p:cNvSpPr>
              <p:nvPr/>
            </p:nvSpPr>
            <p:spPr bwMode="auto">
              <a:xfrm>
                <a:off x="17983200" y="1733550"/>
                <a:ext cx="153988" cy="550863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3 h 146"/>
                  <a:gd name="T10" fmla="*/ 28 w 41"/>
                  <a:gd name="T11" fmla="*/ 73 h 146"/>
                  <a:gd name="T12" fmla="*/ 23 w 41"/>
                  <a:gd name="T13" fmla="*/ 73 h 146"/>
                  <a:gd name="T14" fmla="*/ 17 w 41"/>
                  <a:gd name="T15" fmla="*/ 73 h 146"/>
                  <a:gd name="T16" fmla="*/ 13 w 41"/>
                  <a:gd name="T17" fmla="*/ 73 h 146"/>
                  <a:gd name="T18" fmla="*/ 7 w 41"/>
                  <a:gd name="T19" fmla="*/ 73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0 h 146"/>
                  <a:gd name="T58" fmla="*/ 28 w 41"/>
                  <a:gd name="T59" fmla="*/ 30 h 146"/>
                  <a:gd name="T60" fmla="*/ 23 w 41"/>
                  <a:gd name="T61" fmla="*/ 30 h 146"/>
                  <a:gd name="T62" fmla="*/ 17 w 41"/>
                  <a:gd name="T63" fmla="*/ 30 h 146"/>
                  <a:gd name="T64" fmla="*/ 13 w 41"/>
                  <a:gd name="T65" fmla="*/ 30 h 146"/>
                  <a:gd name="T66" fmla="*/ 7 w 41"/>
                  <a:gd name="T67" fmla="*/ 30 h 146"/>
                  <a:gd name="T68" fmla="*/ 33 w 41"/>
                  <a:gd name="T69" fmla="*/ 19 h 146"/>
                  <a:gd name="T70" fmla="*/ 28 w 41"/>
                  <a:gd name="T71" fmla="*/ 19 h 146"/>
                  <a:gd name="T72" fmla="*/ 23 w 41"/>
                  <a:gd name="T73" fmla="*/ 19 h 146"/>
                  <a:gd name="T74" fmla="*/ 17 w 41"/>
                  <a:gd name="T75" fmla="*/ 19 h 146"/>
                  <a:gd name="T76" fmla="*/ 13 w 41"/>
                  <a:gd name="T77" fmla="*/ 19 h 146"/>
                  <a:gd name="T78" fmla="*/ 7 w 41"/>
                  <a:gd name="T79" fmla="*/ 19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3"/>
                      <a:pt x="20" y="133"/>
                    </a:cubicBezTo>
                    <a:cubicBezTo>
                      <a:pt x="16" y="133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3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3" y="73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lose/>
                    <a:moveTo>
                      <a:pt x="33" y="63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8"/>
                      <a:pt x="13" y="68"/>
                      <a:pt x="13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0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3" y="30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33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3" y="19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lose/>
                    <a:moveTo>
                      <a:pt x="33" y="9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4"/>
                      <a:pt x="13" y="14"/>
                      <a:pt x="1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0" name="Freeform 2146"/>
              <p:cNvSpPr>
                <a:spLocks noEditPoints="1"/>
              </p:cNvSpPr>
              <p:nvPr/>
            </p:nvSpPr>
            <p:spPr bwMode="auto">
              <a:xfrm>
                <a:off x="18200688" y="1733550"/>
                <a:ext cx="153988" cy="550863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3 h 146"/>
                  <a:gd name="T10" fmla="*/ 28 w 41"/>
                  <a:gd name="T11" fmla="*/ 73 h 146"/>
                  <a:gd name="T12" fmla="*/ 23 w 41"/>
                  <a:gd name="T13" fmla="*/ 73 h 146"/>
                  <a:gd name="T14" fmla="*/ 18 w 41"/>
                  <a:gd name="T15" fmla="*/ 73 h 146"/>
                  <a:gd name="T16" fmla="*/ 14 w 41"/>
                  <a:gd name="T17" fmla="*/ 73 h 146"/>
                  <a:gd name="T18" fmla="*/ 8 w 41"/>
                  <a:gd name="T19" fmla="*/ 73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4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4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4 w 41"/>
                  <a:gd name="T53" fmla="*/ 41 h 146"/>
                  <a:gd name="T54" fmla="*/ 8 w 41"/>
                  <a:gd name="T55" fmla="*/ 41 h 146"/>
                  <a:gd name="T56" fmla="*/ 34 w 41"/>
                  <a:gd name="T57" fmla="*/ 30 h 146"/>
                  <a:gd name="T58" fmla="*/ 28 w 41"/>
                  <a:gd name="T59" fmla="*/ 30 h 146"/>
                  <a:gd name="T60" fmla="*/ 23 w 41"/>
                  <a:gd name="T61" fmla="*/ 30 h 146"/>
                  <a:gd name="T62" fmla="*/ 18 w 41"/>
                  <a:gd name="T63" fmla="*/ 30 h 146"/>
                  <a:gd name="T64" fmla="*/ 14 w 41"/>
                  <a:gd name="T65" fmla="*/ 30 h 146"/>
                  <a:gd name="T66" fmla="*/ 8 w 41"/>
                  <a:gd name="T67" fmla="*/ 30 h 146"/>
                  <a:gd name="T68" fmla="*/ 34 w 41"/>
                  <a:gd name="T69" fmla="*/ 19 h 146"/>
                  <a:gd name="T70" fmla="*/ 28 w 41"/>
                  <a:gd name="T71" fmla="*/ 19 h 146"/>
                  <a:gd name="T72" fmla="*/ 23 w 41"/>
                  <a:gd name="T73" fmla="*/ 19 h 146"/>
                  <a:gd name="T74" fmla="*/ 18 w 41"/>
                  <a:gd name="T75" fmla="*/ 19 h 146"/>
                  <a:gd name="T76" fmla="*/ 14 w 41"/>
                  <a:gd name="T77" fmla="*/ 19 h 146"/>
                  <a:gd name="T78" fmla="*/ 8 w 41"/>
                  <a:gd name="T79" fmla="*/ 19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4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3"/>
                      <a:pt x="21" y="133"/>
                    </a:cubicBezTo>
                    <a:cubicBezTo>
                      <a:pt x="17" y="133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3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4" y="73"/>
                      <a:pt x="34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4" y="73"/>
                    </a:moveTo>
                    <a:cubicBezTo>
                      <a:pt x="14" y="79"/>
                      <a:pt x="14" y="79"/>
                      <a:pt x="1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4" y="63"/>
                    </a:moveTo>
                    <a:cubicBezTo>
                      <a:pt x="34" y="68"/>
                      <a:pt x="34" y="68"/>
                      <a:pt x="34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8"/>
                      <a:pt x="14" y="68"/>
                      <a:pt x="14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4" y="41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lose/>
                    <a:moveTo>
                      <a:pt x="34" y="30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4" y="30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lose/>
                    <a:moveTo>
                      <a:pt x="34" y="19"/>
                    </a:moveTo>
                    <a:cubicBezTo>
                      <a:pt x="34" y="25"/>
                      <a:pt x="34" y="25"/>
                      <a:pt x="34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4" y="19"/>
                    </a:moveTo>
                    <a:cubicBezTo>
                      <a:pt x="14" y="25"/>
                      <a:pt x="14" y="25"/>
                      <a:pt x="14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lose/>
                    <a:moveTo>
                      <a:pt x="34" y="9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1" name="Freeform 2147"/>
              <p:cNvSpPr>
                <a:spLocks noEditPoints="1"/>
              </p:cNvSpPr>
              <p:nvPr/>
            </p:nvSpPr>
            <p:spPr bwMode="auto">
              <a:xfrm>
                <a:off x="18422938" y="1733550"/>
                <a:ext cx="149225" cy="550863"/>
              </a:xfrm>
              <a:custGeom>
                <a:avLst/>
                <a:gdLst>
                  <a:gd name="T0" fmla="*/ 9 w 40"/>
                  <a:gd name="T1" fmla="*/ 146 h 146"/>
                  <a:gd name="T2" fmla="*/ 40 w 40"/>
                  <a:gd name="T3" fmla="*/ 9 h 146"/>
                  <a:gd name="T4" fmla="*/ 0 w 40"/>
                  <a:gd name="T5" fmla="*/ 9 h 146"/>
                  <a:gd name="T6" fmla="*/ 13 w 40"/>
                  <a:gd name="T7" fmla="*/ 126 h 146"/>
                  <a:gd name="T8" fmla="*/ 33 w 40"/>
                  <a:gd name="T9" fmla="*/ 73 h 146"/>
                  <a:gd name="T10" fmla="*/ 27 w 40"/>
                  <a:gd name="T11" fmla="*/ 73 h 146"/>
                  <a:gd name="T12" fmla="*/ 23 w 40"/>
                  <a:gd name="T13" fmla="*/ 73 h 146"/>
                  <a:gd name="T14" fmla="*/ 17 w 40"/>
                  <a:gd name="T15" fmla="*/ 73 h 146"/>
                  <a:gd name="T16" fmla="*/ 13 w 40"/>
                  <a:gd name="T17" fmla="*/ 73 h 146"/>
                  <a:gd name="T18" fmla="*/ 7 w 40"/>
                  <a:gd name="T19" fmla="*/ 73 h 146"/>
                  <a:gd name="T20" fmla="*/ 33 w 40"/>
                  <a:gd name="T21" fmla="*/ 63 h 146"/>
                  <a:gd name="T22" fmla="*/ 27 w 40"/>
                  <a:gd name="T23" fmla="*/ 63 h 146"/>
                  <a:gd name="T24" fmla="*/ 23 w 40"/>
                  <a:gd name="T25" fmla="*/ 63 h 146"/>
                  <a:gd name="T26" fmla="*/ 17 w 40"/>
                  <a:gd name="T27" fmla="*/ 63 h 146"/>
                  <a:gd name="T28" fmla="*/ 13 w 40"/>
                  <a:gd name="T29" fmla="*/ 63 h 146"/>
                  <a:gd name="T30" fmla="*/ 7 w 40"/>
                  <a:gd name="T31" fmla="*/ 63 h 146"/>
                  <a:gd name="T32" fmla="*/ 33 w 40"/>
                  <a:gd name="T33" fmla="*/ 52 h 146"/>
                  <a:gd name="T34" fmla="*/ 27 w 40"/>
                  <a:gd name="T35" fmla="*/ 52 h 146"/>
                  <a:gd name="T36" fmla="*/ 23 w 40"/>
                  <a:gd name="T37" fmla="*/ 52 h 146"/>
                  <a:gd name="T38" fmla="*/ 17 w 40"/>
                  <a:gd name="T39" fmla="*/ 52 h 146"/>
                  <a:gd name="T40" fmla="*/ 13 w 40"/>
                  <a:gd name="T41" fmla="*/ 52 h 146"/>
                  <a:gd name="T42" fmla="*/ 7 w 40"/>
                  <a:gd name="T43" fmla="*/ 52 h 146"/>
                  <a:gd name="T44" fmla="*/ 33 w 40"/>
                  <a:gd name="T45" fmla="*/ 41 h 146"/>
                  <a:gd name="T46" fmla="*/ 27 w 40"/>
                  <a:gd name="T47" fmla="*/ 41 h 146"/>
                  <a:gd name="T48" fmla="*/ 23 w 40"/>
                  <a:gd name="T49" fmla="*/ 41 h 146"/>
                  <a:gd name="T50" fmla="*/ 17 w 40"/>
                  <a:gd name="T51" fmla="*/ 41 h 146"/>
                  <a:gd name="T52" fmla="*/ 13 w 40"/>
                  <a:gd name="T53" fmla="*/ 41 h 146"/>
                  <a:gd name="T54" fmla="*/ 7 w 40"/>
                  <a:gd name="T55" fmla="*/ 41 h 146"/>
                  <a:gd name="T56" fmla="*/ 33 w 40"/>
                  <a:gd name="T57" fmla="*/ 30 h 146"/>
                  <a:gd name="T58" fmla="*/ 27 w 40"/>
                  <a:gd name="T59" fmla="*/ 30 h 146"/>
                  <a:gd name="T60" fmla="*/ 23 w 40"/>
                  <a:gd name="T61" fmla="*/ 30 h 146"/>
                  <a:gd name="T62" fmla="*/ 17 w 40"/>
                  <a:gd name="T63" fmla="*/ 30 h 146"/>
                  <a:gd name="T64" fmla="*/ 13 w 40"/>
                  <a:gd name="T65" fmla="*/ 30 h 146"/>
                  <a:gd name="T66" fmla="*/ 7 w 40"/>
                  <a:gd name="T67" fmla="*/ 30 h 146"/>
                  <a:gd name="T68" fmla="*/ 33 w 40"/>
                  <a:gd name="T69" fmla="*/ 19 h 146"/>
                  <a:gd name="T70" fmla="*/ 27 w 40"/>
                  <a:gd name="T71" fmla="*/ 19 h 146"/>
                  <a:gd name="T72" fmla="*/ 23 w 40"/>
                  <a:gd name="T73" fmla="*/ 19 h 146"/>
                  <a:gd name="T74" fmla="*/ 17 w 40"/>
                  <a:gd name="T75" fmla="*/ 19 h 146"/>
                  <a:gd name="T76" fmla="*/ 13 w 40"/>
                  <a:gd name="T77" fmla="*/ 19 h 146"/>
                  <a:gd name="T78" fmla="*/ 7 w 40"/>
                  <a:gd name="T79" fmla="*/ 19 h 146"/>
                  <a:gd name="T80" fmla="*/ 33 w 40"/>
                  <a:gd name="T81" fmla="*/ 9 h 146"/>
                  <a:gd name="T82" fmla="*/ 27 w 40"/>
                  <a:gd name="T83" fmla="*/ 9 h 146"/>
                  <a:gd name="T84" fmla="*/ 23 w 40"/>
                  <a:gd name="T85" fmla="*/ 9 h 146"/>
                  <a:gd name="T86" fmla="*/ 17 w 40"/>
                  <a:gd name="T87" fmla="*/ 9 h 146"/>
                  <a:gd name="T88" fmla="*/ 13 w 40"/>
                  <a:gd name="T89" fmla="*/ 9 h 146"/>
                  <a:gd name="T90" fmla="*/ 7 w 40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0" y="142"/>
                      <a:pt x="40" y="137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7" y="126"/>
                    </a:moveTo>
                    <a:cubicBezTo>
                      <a:pt x="27" y="130"/>
                      <a:pt x="24" y="133"/>
                      <a:pt x="20" y="133"/>
                    </a:cubicBezTo>
                    <a:cubicBezTo>
                      <a:pt x="16" y="133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7" y="122"/>
                      <a:pt x="27" y="126"/>
                    </a:cubicBezTo>
                    <a:close/>
                    <a:moveTo>
                      <a:pt x="33" y="73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3" y="73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lose/>
                    <a:moveTo>
                      <a:pt x="33" y="63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8"/>
                      <a:pt x="13" y="68"/>
                      <a:pt x="13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0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3" y="30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33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3" y="19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lose/>
                    <a:moveTo>
                      <a:pt x="33" y="9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4"/>
                      <a:pt x="13" y="14"/>
                      <a:pt x="1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2" name="Freeform 2148"/>
              <p:cNvSpPr>
                <a:spLocks noEditPoints="1"/>
              </p:cNvSpPr>
              <p:nvPr/>
            </p:nvSpPr>
            <p:spPr bwMode="auto">
              <a:xfrm>
                <a:off x="18640425" y="1733550"/>
                <a:ext cx="153988" cy="550863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3 h 146"/>
                  <a:gd name="T10" fmla="*/ 27 w 41"/>
                  <a:gd name="T11" fmla="*/ 73 h 146"/>
                  <a:gd name="T12" fmla="*/ 23 w 41"/>
                  <a:gd name="T13" fmla="*/ 73 h 146"/>
                  <a:gd name="T14" fmla="*/ 17 w 41"/>
                  <a:gd name="T15" fmla="*/ 73 h 146"/>
                  <a:gd name="T16" fmla="*/ 13 w 41"/>
                  <a:gd name="T17" fmla="*/ 73 h 146"/>
                  <a:gd name="T18" fmla="*/ 7 w 41"/>
                  <a:gd name="T19" fmla="*/ 73 h 146"/>
                  <a:gd name="T20" fmla="*/ 33 w 41"/>
                  <a:gd name="T21" fmla="*/ 63 h 146"/>
                  <a:gd name="T22" fmla="*/ 27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7 w 41"/>
                  <a:gd name="T31" fmla="*/ 63 h 146"/>
                  <a:gd name="T32" fmla="*/ 33 w 41"/>
                  <a:gd name="T33" fmla="*/ 52 h 146"/>
                  <a:gd name="T34" fmla="*/ 27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7 w 41"/>
                  <a:gd name="T43" fmla="*/ 52 h 146"/>
                  <a:gd name="T44" fmla="*/ 33 w 41"/>
                  <a:gd name="T45" fmla="*/ 41 h 146"/>
                  <a:gd name="T46" fmla="*/ 27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7 w 41"/>
                  <a:gd name="T55" fmla="*/ 41 h 146"/>
                  <a:gd name="T56" fmla="*/ 33 w 41"/>
                  <a:gd name="T57" fmla="*/ 30 h 146"/>
                  <a:gd name="T58" fmla="*/ 27 w 41"/>
                  <a:gd name="T59" fmla="*/ 30 h 146"/>
                  <a:gd name="T60" fmla="*/ 23 w 41"/>
                  <a:gd name="T61" fmla="*/ 30 h 146"/>
                  <a:gd name="T62" fmla="*/ 17 w 41"/>
                  <a:gd name="T63" fmla="*/ 30 h 146"/>
                  <a:gd name="T64" fmla="*/ 13 w 41"/>
                  <a:gd name="T65" fmla="*/ 30 h 146"/>
                  <a:gd name="T66" fmla="*/ 7 w 41"/>
                  <a:gd name="T67" fmla="*/ 30 h 146"/>
                  <a:gd name="T68" fmla="*/ 33 w 41"/>
                  <a:gd name="T69" fmla="*/ 19 h 146"/>
                  <a:gd name="T70" fmla="*/ 27 w 41"/>
                  <a:gd name="T71" fmla="*/ 19 h 146"/>
                  <a:gd name="T72" fmla="*/ 23 w 41"/>
                  <a:gd name="T73" fmla="*/ 19 h 146"/>
                  <a:gd name="T74" fmla="*/ 17 w 41"/>
                  <a:gd name="T75" fmla="*/ 19 h 146"/>
                  <a:gd name="T76" fmla="*/ 13 w 41"/>
                  <a:gd name="T77" fmla="*/ 19 h 146"/>
                  <a:gd name="T78" fmla="*/ 7 w 41"/>
                  <a:gd name="T79" fmla="*/ 19 h 146"/>
                  <a:gd name="T80" fmla="*/ 33 w 41"/>
                  <a:gd name="T81" fmla="*/ 9 h 146"/>
                  <a:gd name="T82" fmla="*/ 27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7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6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6" y="0"/>
                      <a:pt x="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4" y="133"/>
                      <a:pt x="20" y="133"/>
                    </a:cubicBezTo>
                    <a:cubicBezTo>
                      <a:pt x="16" y="133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0" y="119"/>
                    </a:cubicBezTo>
                    <a:cubicBezTo>
                      <a:pt x="24" y="119"/>
                      <a:pt x="28" y="122"/>
                      <a:pt x="28" y="126"/>
                    </a:cubicBezTo>
                    <a:close/>
                    <a:moveTo>
                      <a:pt x="33" y="73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3" y="73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lose/>
                    <a:moveTo>
                      <a:pt x="33" y="63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8"/>
                      <a:pt x="13" y="68"/>
                      <a:pt x="13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0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3" y="30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33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3" y="19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lose/>
                    <a:moveTo>
                      <a:pt x="33" y="9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4"/>
                      <a:pt x="13" y="14"/>
                      <a:pt x="1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3" name="Freeform 2149"/>
              <p:cNvSpPr>
                <a:spLocks noEditPoints="1"/>
              </p:cNvSpPr>
              <p:nvPr/>
            </p:nvSpPr>
            <p:spPr bwMode="auto">
              <a:xfrm>
                <a:off x="18857913" y="1733550"/>
                <a:ext cx="153988" cy="550863"/>
              </a:xfrm>
              <a:custGeom>
                <a:avLst/>
                <a:gdLst>
                  <a:gd name="T0" fmla="*/ 9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3 w 41"/>
                  <a:gd name="T9" fmla="*/ 73 h 146"/>
                  <a:gd name="T10" fmla="*/ 28 w 41"/>
                  <a:gd name="T11" fmla="*/ 73 h 146"/>
                  <a:gd name="T12" fmla="*/ 23 w 41"/>
                  <a:gd name="T13" fmla="*/ 73 h 146"/>
                  <a:gd name="T14" fmla="*/ 17 w 41"/>
                  <a:gd name="T15" fmla="*/ 73 h 146"/>
                  <a:gd name="T16" fmla="*/ 13 w 41"/>
                  <a:gd name="T17" fmla="*/ 73 h 146"/>
                  <a:gd name="T18" fmla="*/ 8 w 41"/>
                  <a:gd name="T19" fmla="*/ 73 h 146"/>
                  <a:gd name="T20" fmla="*/ 33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7 w 41"/>
                  <a:gd name="T27" fmla="*/ 63 h 146"/>
                  <a:gd name="T28" fmla="*/ 13 w 41"/>
                  <a:gd name="T29" fmla="*/ 63 h 146"/>
                  <a:gd name="T30" fmla="*/ 8 w 41"/>
                  <a:gd name="T31" fmla="*/ 63 h 146"/>
                  <a:gd name="T32" fmla="*/ 33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7 w 41"/>
                  <a:gd name="T39" fmla="*/ 52 h 146"/>
                  <a:gd name="T40" fmla="*/ 13 w 41"/>
                  <a:gd name="T41" fmla="*/ 52 h 146"/>
                  <a:gd name="T42" fmla="*/ 8 w 41"/>
                  <a:gd name="T43" fmla="*/ 52 h 146"/>
                  <a:gd name="T44" fmla="*/ 33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7 w 41"/>
                  <a:gd name="T51" fmla="*/ 41 h 146"/>
                  <a:gd name="T52" fmla="*/ 13 w 41"/>
                  <a:gd name="T53" fmla="*/ 41 h 146"/>
                  <a:gd name="T54" fmla="*/ 8 w 41"/>
                  <a:gd name="T55" fmla="*/ 41 h 146"/>
                  <a:gd name="T56" fmla="*/ 33 w 41"/>
                  <a:gd name="T57" fmla="*/ 30 h 146"/>
                  <a:gd name="T58" fmla="*/ 28 w 41"/>
                  <a:gd name="T59" fmla="*/ 30 h 146"/>
                  <a:gd name="T60" fmla="*/ 23 w 41"/>
                  <a:gd name="T61" fmla="*/ 30 h 146"/>
                  <a:gd name="T62" fmla="*/ 17 w 41"/>
                  <a:gd name="T63" fmla="*/ 30 h 146"/>
                  <a:gd name="T64" fmla="*/ 13 w 41"/>
                  <a:gd name="T65" fmla="*/ 30 h 146"/>
                  <a:gd name="T66" fmla="*/ 8 w 41"/>
                  <a:gd name="T67" fmla="*/ 30 h 146"/>
                  <a:gd name="T68" fmla="*/ 33 w 41"/>
                  <a:gd name="T69" fmla="*/ 19 h 146"/>
                  <a:gd name="T70" fmla="*/ 28 w 41"/>
                  <a:gd name="T71" fmla="*/ 19 h 146"/>
                  <a:gd name="T72" fmla="*/ 23 w 41"/>
                  <a:gd name="T73" fmla="*/ 19 h 146"/>
                  <a:gd name="T74" fmla="*/ 17 w 41"/>
                  <a:gd name="T75" fmla="*/ 19 h 146"/>
                  <a:gd name="T76" fmla="*/ 13 w 41"/>
                  <a:gd name="T77" fmla="*/ 19 h 146"/>
                  <a:gd name="T78" fmla="*/ 8 w 41"/>
                  <a:gd name="T79" fmla="*/ 19 h 146"/>
                  <a:gd name="T80" fmla="*/ 33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7 w 41"/>
                  <a:gd name="T87" fmla="*/ 9 h 146"/>
                  <a:gd name="T88" fmla="*/ 13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9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3"/>
                      <a:pt x="21" y="133"/>
                    </a:cubicBezTo>
                    <a:cubicBezTo>
                      <a:pt x="16" y="133"/>
                      <a:pt x="13" y="130"/>
                      <a:pt x="13" y="126"/>
                    </a:cubicBezTo>
                    <a:cubicBezTo>
                      <a:pt x="13" y="122"/>
                      <a:pt x="16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3" y="73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3" y="73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lose/>
                    <a:moveTo>
                      <a:pt x="33" y="63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3" y="63"/>
                    </a:moveTo>
                    <a:cubicBezTo>
                      <a:pt x="13" y="68"/>
                      <a:pt x="13" y="68"/>
                      <a:pt x="13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lose/>
                    <a:moveTo>
                      <a:pt x="33" y="52"/>
                    </a:moveTo>
                    <a:cubicBezTo>
                      <a:pt x="33" y="58"/>
                      <a:pt x="33" y="58"/>
                      <a:pt x="33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3" y="52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lose/>
                    <a:moveTo>
                      <a:pt x="33" y="41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3" y="41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33" y="30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3" y="30"/>
                    </a:moveTo>
                    <a:cubicBezTo>
                      <a:pt x="13" y="36"/>
                      <a:pt x="13" y="36"/>
                      <a:pt x="13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33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3" y="19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lose/>
                    <a:moveTo>
                      <a:pt x="33" y="9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3" y="9"/>
                    </a:moveTo>
                    <a:cubicBezTo>
                      <a:pt x="13" y="14"/>
                      <a:pt x="13" y="14"/>
                      <a:pt x="13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74" name="Freeform 2150"/>
              <p:cNvSpPr>
                <a:spLocks noEditPoints="1"/>
              </p:cNvSpPr>
              <p:nvPr/>
            </p:nvSpPr>
            <p:spPr bwMode="auto">
              <a:xfrm>
                <a:off x="19075400" y="1733550"/>
                <a:ext cx="153988" cy="550863"/>
              </a:xfrm>
              <a:custGeom>
                <a:avLst/>
                <a:gdLst>
                  <a:gd name="T0" fmla="*/ 10 w 41"/>
                  <a:gd name="T1" fmla="*/ 146 h 146"/>
                  <a:gd name="T2" fmla="*/ 41 w 41"/>
                  <a:gd name="T3" fmla="*/ 9 h 146"/>
                  <a:gd name="T4" fmla="*/ 0 w 41"/>
                  <a:gd name="T5" fmla="*/ 9 h 146"/>
                  <a:gd name="T6" fmla="*/ 13 w 41"/>
                  <a:gd name="T7" fmla="*/ 126 h 146"/>
                  <a:gd name="T8" fmla="*/ 34 w 41"/>
                  <a:gd name="T9" fmla="*/ 73 h 146"/>
                  <a:gd name="T10" fmla="*/ 28 w 41"/>
                  <a:gd name="T11" fmla="*/ 73 h 146"/>
                  <a:gd name="T12" fmla="*/ 23 w 41"/>
                  <a:gd name="T13" fmla="*/ 73 h 146"/>
                  <a:gd name="T14" fmla="*/ 18 w 41"/>
                  <a:gd name="T15" fmla="*/ 73 h 146"/>
                  <a:gd name="T16" fmla="*/ 14 w 41"/>
                  <a:gd name="T17" fmla="*/ 73 h 146"/>
                  <a:gd name="T18" fmla="*/ 8 w 41"/>
                  <a:gd name="T19" fmla="*/ 73 h 146"/>
                  <a:gd name="T20" fmla="*/ 34 w 41"/>
                  <a:gd name="T21" fmla="*/ 63 h 146"/>
                  <a:gd name="T22" fmla="*/ 28 w 41"/>
                  <a:gd name="T23" fmla="*/ 63 h 146"/>
                  <a:gd name="T24" fmla="*/ 23 w 41"/>
                  <a:gd name="T25" fmla="*/ 63 h 146"/>
                  <a:gd name="T26" fmla="*/ 18 w 41"/>
                  <a:gd name="T27" fmla="*/ 63 h 146"/>
                  <a:gd name="T28" fmla="*/ 14 w 41"/>
                  <a:gd name="T29" fmla="*/ 63 h 146"/>
                  <a:gd name="T30" fmla="*/ 8 w 41"/>
                  <a:gd name="T31" fmla="*/ 63 h 146"/>
                  <a:gd name="T32" fmla="*/ 34 w 41"/>
                  <a:gd name="T33" fmla="*/ 52 h 146"/>
                  <a:gd name="T34" fmla="*/ 28 w 41"/>
                  <a:gd name="T35" fmla="*/ 52 h 146"/>
                  <a:gd name="T36" fmla="*/ 23 w 41"/>
                  <a:gd name="T37" fmla="*/ 52 h 146"/>
                  <a:gd name="T38" fmla="*/ 18 w 41"/>
                  <a:gd name="T39" fmla="*/ 52 h 146"/>
                  <a:gd name="T40" fmla="*/ 14 w 41"/>
                  <a:gd name="T41" fmla="*/ 52 h 146"/>
                  <a:gd name="T42" fmla="*/ 8 w 41"/>
                  <a:gd name="T43" fmla="*/ 52 h 146"/>
                  <a:gd name="T44" fmla="*/ 34 w 41"/>
                  <a:gd name="T45" fmla="*/ 41 h 146"/>
                  <a:gd name="T46" fmla="*/ 28 w 41"/>
                  <a:gd name="T47" fmla="*/ 41 h 146"/>
                  <a:gd name="T48" fmla="*/ 23 w 41"/>
                  <a:gd name="T49" fmla="*/ 41 h 146"/>
                  <a:gd name="T50" fmla="*/ 18 w 41"/>
                  <a:gd name="T51" fmla="*/ 41 h 146"/>
                  <a:gd name="T52" fmla="*/ 14 w 41"/>
                  <a:gd name="T53" fmla="*/ 41 h 146"/>
                  <a:gd name="T54" fmla="*/ 8 w 41"/>
                  <a:gd name="T55" fmla="*/ 41 h 146"/>
                  <a:gd name="T56" fmla="*/ 34 w 41"/>
                  <a:gd name="T57" fmla="*/ 30 h 146"/>
                  <a:gd name="T58" fmla="*/ 28 w 41"/>
                  <a:gd name="T59" fmla="*/ 30 h 146"/>
                  <a:gd name="T60" fmla="*/ 23 w 41"/>
                  <a:gd name="T61" fmla="*/ 30 h 146"/>
                  <a:gd name="T62" fmla="*/ 18 w 41"/>
                  <a:gd name="T63" fmla="*/ 30 h 146"/>
                  <a:gd name="T64" fmla="*/ 14 w 41"/>
                  <a:gd name="T65" fmla="*/ 30 h 146"/>
                  <a:gd name="T66" fmla="*/ 8 w 41"/>
                  <a:gd name="T67" fmla="*/ 30 h 146"/>
                  <a:gd name="T68" fmla="*/ 34 w 41"/>
                  <a:gd name="T69" fmla="*/ 19 h 146"/>
                  <a:gd name="T70" fmla="*/ 28 w 41"/>
                  <a:gd name="T71" fmla="*/ 19 h 146"/>
                  <a:gd name="T72" fmla="*/ 23 w 41"/>
                  <a:gd name="T73" fmla="*/ 19 h 146"/>
                  <a:gd name="T74" fmla="*/ 18 w 41"/>
                  <a:gd name="T75" fmla="*/ 19 h 146"/>
                  <a:gd name="T76" fmla="*/ 14 w 41"/>
                  <a:gd name="T77" fmla="*/ 19 h 146"/>
                  <a:gd name="T78" fmla="*/ 8 w 41"/>
                  <a:gd name="T79" fmla="*/ 19 h 146"/>
                  <a:gd name="T80" fmla="*/ 34 w 41"/>
                  <a:gd name="T81" fmla="*/ 9 h 146"/>
                  <a:gd name="T82" fmla="*/ 28 w 41"/>
                  <a:gd name="T83" fmla="*/ 9 h 146"/>
                  <a:gd name="T84" fmla="*/ 23 w 41"/>
                  <a:gd name="T85" fmla="*/ 9 h 146"/>
                  <a:gd name="T86" fmla="*/ 18 w 41"/>
                  <a:gd name="T87" fmla="*/ 9 h 146"/>
                  <a:gd name="T88" fmla="*/ 14 w 41"/>
                  <a:gd name="T89" fmla="*/ 9 h 146"/>
                  <a:gd name="T90" fmla="*/ 8 w 41"/>
                  <a:gd name="T91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146">
                    <a:moveTo>
                      <a:pt x="0" y="9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4" y="146"/>
                      <a:pt x="10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7" y="146"/>
                      <a:pt x="41" y="142"/>
                      <a:pt x="41" y="13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4"/>
                      <a:pt x="37" y="0"/>
                      <a:pt x="3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lose/>
                    <a:moveTo>
                      <a:pt x="28" y="126"/>
                    </a:moveTo>
                    <a:cubicBezTo>
                      <a:pt x="28" y="130"/>
                      <a:pt x="25" y="133"/>
                      <a:pt x="21" y="133"/>
                    </a:cubicBezTo>
                    <a:cubicBezTo>
                      <a:pt x="17" y="133"/>
                      <a:pt x="13" y="130"/>
                      <a:pt x="13" y="126"/>
                    </a:cubicBezTo>
                    <a:cubicBezTo>
                      <a:pt x="13" y="122"/>
                      <a:pt x="17" y="119"/>
                      <a:pt x="21" y="119"/>
                    </a:cubicBezTo>
                    <a:cubicBezTo>
                      <a:pt x="25" y="119"/>
                      <a:pt x="28" y="122"/>
                      <a:pt x="28" y="126"/>
                    </a:cubicBezTo>
                    <a:close/>
                    <a:moveTo>
                      <a:pt x="34" y="73"/>
                    </a:moveTo>
                    <a:cubicBezTo>
                      <a:pt x="34" y="79"/>
                      <a:pt x="34" y="79"/>
                      <a:pt x="3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4" y="73"/>
                      <a:pt x="34" y="73"/>
                    </a:cubicBezTo>
                    <a:close/>
                    <a:moveTo>
                      <a:pt x="23" y="73"/>
                    </a:moveTo>
                    <a:cubicBezTo>
                      <a:pt x="23" y="79"/>
                      <a:pt x="23" y="79"/>
                      <a:pt x="23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lose/>
                    <a:moveTo>
                      <a:pt x="14" y="73"/>
                    </a:moveTo>
                    <a:cubicBezTo>
                      <a:pt x="14" y="79"/>
                      <a:pt x="14" y="79"/>
                      <a:pt x="1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4" y="63"/>
                    </a:moveTo>
                    <a:cubicBezTo>
                      <a:pt x="34" y="68"/>
                      <a:pt x="34" y="68"/>
                      <a:pt x="34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lose/>
                    <a:moveTo>
                      <a:pt x="23" y="63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lose/>
                    <a:moveTo>
                      <a:pt x="14" y="63"/>
                    </a:moveTo>
                    <a:cubicBezTo>
                      <a:pt x="14" y="68"/>
                      <a:pt x="14" y="68"/>
                      <a:pt x="14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lose/>
                    <a:moveTo>
                      <a:pt x="34" y="52"/>
                    </a:moveTo>
                    <a:cubicBezTo>
                      <a:pt x="34" y="58"/>
                      <a:pt x="34" y="58"/>
                      <a:pt x="34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lose/>
                    <a:moveTo>
                      <a:pt x="23" y="52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lose/>
                    <a:moveTo>
                      <a:pt x="14" y="52"/>
                    </a:moveTo>
                    <a:cubicBezTo>
                      <a:pt x="14" y="58"/>
                      <a:pt x="14" y="58"/>
                      <a:pt x="14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lose/>
                    <a:moveTo>
                      <a:pt x="34" y="41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lose/>
                    <a:moveTo>
                      <a:pt x="23" y="41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lose/>
                    <a:moveTo>
                      <a:pt x="14" y="41"/>
                    </a:moveTo>
                    <a:cubicBezTo>
                      <a:pt x="14" y="47"/>
                      <a:pt x="14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lose/>
                    <a:moveTo>
                      <a:pt x="34" y="30"/>
                    </a:moveTo>
                    <a:cubicBezTo>
                      <a:pt x="34" y="36"/>
                      <a:pt x="34" y="36"/>
                      <a:pt x="34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lose/>
                    <a:moveTo>
                      <a:pt x="23" y="30"/>
                    </a:moveTo>
                    <a:cubicBezTo>
                      <a:pt x="23" y="36"/>
                      <a:pt x="23" y="36"/>
                      <a:pt x="23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lose/>
                    <a:moveTo>
                      <a:pt x="14" y="30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lose/>
                    <a:moveTo>
                      <a:pt x="34" y="19"/>
                    </a:moveTo>
                    <a:cubicBezTo>
                      <a:pt x="34" y="25"/>
                      <a:pt x="34" y="25"/>
                      <a:pt x="34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lose/>
                    <a:moveTo>
                      <a:pt x="23" y="19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lose/>
                    <a:moveTo>
                      <a:pt x="14" y="19"/>
                    </a:moveTo>
                    <a:cubicBezTo>
                      <a:pt x="14" y="25"/>
                      <a:pt x="14" y="25"/>
                      <a:pt x="14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lose/>
                    <a:moveTo>
                      <a:pt x="34" y="9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lose/>
                    <a:moveTo>
                      <a:pt x="23" y="9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  <a:moveTo>
                      <a:pt x="14" y="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1883" name="Freeform 2151"/>
            <p:cNvSpPr>
              <a:spLocks/>
            </p:cNvSpPr>
            <p:nvPr/>
          </p:nvSpPr>
          <p:spPr bwMode="auto">
            <a:xfrm>
              <a:off x="19848513" y="1601788"/>
              <a:ext cx="1108075" cy="1141413"/>
            </a:xfrm>
            <a:custGeom>
              <a:avLst/>
              <a:gdLst>
                <a:gd name="T0" fmla="*/ 0 w 698"/>
                <a:gd name="T1" fmla="*/ 0 h 719"/>
                <a:gd name="T2" fmla="*/ 698 w 698"/>
                <a:gd name="T3" fmla="*/ 368 h 719"/>
                <a:gd name="T4" fmla="*/ 0 w 698"/>
                <a:gd name="T5" fmla="*/ 719 h 719"/>
                <a:gd name="T6" fmla="*/ 0 w 698"/>
                <a:gd name="T7" fmla="*/ 565 h 719"/>
                <a:gd name="T8" fmla="*/ 348 w 698"/>
                <a:gd name="T9" fmla="*/ 368 h 719"/>
                <a:gd name="T10" fmla="*/ 0 w 698"/>
                <a:gd name="T11" fmla="*/ 157 h 719"/>
                <a:gd name="T12" fmla="*/ 0 w 698"/>
                <a:gd name="T1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719">
                  <a:moveTo>
                    <a:pt x="0" y="0"/>
                  </a:moveTo>
                  <a:lnTo>
                    <a:pt x="698" y="368"/>
                  </a:lnTo>
                  <a:lnTo>
                    <a:pt x="0" y="719"/>
                  </a:lnTo>
                  <a:lnTo>
                    <a:pt x="0" y="565"/>
                  </a:lnTo>
                  <a:lnTo>
                    <a:pt x="348" y="368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sp>
          <p:nvSpPr>
            <p:cNvPr id="1884" name="Freeform 2152"/>
            <p:cNvSpPr>
              <a:spLocks noEditPoints="1"/>
            </p:cNvSpPr>
            <p:nvPr/>
          </p:nvSpPr>
          <p:spPr bwMode="auto">
            <a:xfrm>
              <a:off x="21751925" y="1101725"/>
              <a:ext cx="2139950" cy="2141538"/>
            </a:xfrm>
            <a:custGeom>
              <a:avLst/>
              <a:gdLst>
                <a:gd name="T0" fmla="*/ 570 w 570"/>
                <a:gd name="T1" fmla="*/ 283 h 569"/>
                <a:gd name="T2" fmla="*/ 0 w 570"/>
                <a:gd name="T3" fmla="*/ 283 h 569"/>
                <a:gd name="T4" fmla="*/ 389 w 570"/>
                <a:gd name="T5" fmla="*/ 518 h 569"/>
                <a:gd name="T6" fmla="*/ 374 w 570"/>
                <a:gd name="T7" fmla="*/ 370 h 569"/>
                <a:gd name="T8" fmla="*/ 371 w 570"/>
                <a:gd name="T9" fmla="*/ 253 h 569"/>
                <a:gd name="T10" fmla="*/ 423 w 570"/>
                <a:gd name="T11" fmla="*/ 256 h 569"/>
                <a:gd name="T12" fmla="*/ 459 w 570"/>
                <a:gd name="T13" fmla="*/ 268 h 569"/>
                <a:gd name="T14" fmla="*/ 477 w 570"/>
                <a:gd name="T15" fmla="*/ 253 h 569"/>
                <a:gd name="T16" fmla="*/ 459 w 570"/>
                <a:gd name="T17" fmla="*/ 247 h 569"/>
                <a:gd name="T18" fmla="*/ 441 w 570"/>
                <a:gd name="T19" fmla="*/ 235 h 569"/>
                <a:gd name="T20" fmla="*/ 420 w 570"/>
                <a:gd name="T21" fmla="*/ 223 h 569"/>
                <a:gd name="T22" fmla="*/ 386 w 570"/>
                <a:gd name="T23" fmla="*/ 241 h 569"/>
                <a:gd name="T24" fmla="*/ 365 w 570"/>
                <a:gd name="T25" fmla="*/ 217 h 569"/>
                <a:gd name="T26" fmla="*/ 398 w 570"/>
                <a:gd name="T27" fmla="*/ 177 h 569"/>
                <a:gd name="T28" fmla="*/ 423 w 570"/>
                <a:gd name="T29" fmla="*/ 171 h 569"/>
                <a:gd name="T30" fmla="*/ 450 w 570"/>
                <a:gd name="T31" fmla="*/ 156 h 569"/>
                <a:gd name="T32" fmla="*/ 447 w 570"/>
                <a:gd name="T33" fmla="*/ 132 h 569"/>
                <a:gd name="T34" fmla="*/ 435 w 570"/>
                <a:gd name="T35" fmla="*/ 138 h 569"/>
                <a:gd name="T36" fmla="*/ 417 w 570"/>
                <a:gd name="T37" fmla="*/ 144 h 569"/>
                <a:gd name="T38" fmla="*/ 444 w 570"/>
                <a:gd name="T39" fmla="*/ 84 h 569"/>
                <a:gd name="T40" fmla="*/ 326 w 570"/>
                <a:gd name="T41" fmla="*/ 33 h 569"/>
                <a:gd name="T42" fmla="*/ 272 w 570"/>
                <a:gd name="T43" fmla="*/ 129 h 569"/>
                <a:gd name="T44" fmla="*/ 236 w 570"/>
                <a:gd name="T45" fmla="*/ 63 h 569"/>
                <a:gd name="T46" fmla="*/ 209 w 570"/>
                <a:gd name="T47" fmla="*/ 39 h 569"/>
                <a:gd name="T48" fmla="*/ 181 w 570"/>
                <a:gd name="T49" fmla="*/ 69 h 569"/>
                <a:gd name="T50" fmla="*/ 218 w 570"/>
                <a:gd name="T51" fmla="*/ 129 h 569"/>
                <a:gd name="T52" fmla="*/ 178 w 570"/>
                <a:gd name="T53" fmla="*/ 93 h 569"/>
                <a:gd name="T54" fmla="*/ 133 w 570"/>
                <a:gd name="T55" fmla="*/ 147 h 569"/>
                <a:gd name="T56" fmla="*/ 172 w 570"/>
                <a:gd name="T57" fmla="*/ 141 h 569"/>
                <a:gd name="T58" fmla="*/ 221 w 570"/>
                <a:gd name="T59" fmla="*/ 211 h 569"/>
                <a:gd name="T60" fmla="*/ 142 w 570"/>
                <a:gd name="T61" fmla="*/ 301 h 569"/>
                <a:gd name="T62" fmla="*/ 94 w 570"/>
                <a:gd name="T63" fmla="*/ 292 h 569"/>
                <a:gd name="T64" fmla="*/ 121 w 570"/>
                <a:gd name="T65" fmla="*/ 310 h 569"/>
                <a:gd name="T66" fmla="*/ 127 w 570"/>
                <a:gd name="T67" fmla="*/ 349 h 569"/>
                <a:gd name="T68" fmla="*/ 245 w 570"/>
                <a:gd name="T69" fmla="*/ 398 h 569"/>
                <a:gd name="T70" fmla="*/ 202 w 570"/>
                <a:gd name="T71" fmla="*/ 527 h 569"/>
                <a:gd name="T72" fmla="*/ 389 w 570"/>
                <a:gd name="T73" fmla="*/ 518 h 569"/>
                <a:gd name="T74" fmla="*/ 519 w 570"/>
                <a:gd name="T75" fmla="*/ 346 h 569"/>
                <a:gd name="T76" fmla="*/ 519 w 570"/>
                <a:gd name="T77" fmla="*/ 355 h 569"/>
                <a:gd name="T78" fmla="*/ 534 w 570"/>
                <a:gd name="T79" fmla="*/ 343 h 569"/>
                <a:gd name="T80" fmla="*/ 471 w 570"/>
                <a:gd name="T81" fmla="*/ 458 h 569"/>
                <a:gd name="T82" fmla="*/ 157 w 570"/>
                <a:gd name="T83" fmla="*/ 506 h 569"/>
                <a:gd name="T84" fmla="*/ 142 w 570"/>
                <a:gd name="T85" fmla="*/ 379 h 569"/>
                <a:gd name="T86" fmla="*/ 127 w 570"/>
                <a:gd name="T87" fmla="*/ 364 h 569"/>
                <a:gd name="T88" fmla="*/ 61 w 570"/>
                <a:gd name="T89" fmla="*/ 310 h 569"/>
                <a:gd name="T90" fmla="*/ 28 w 570"/>
                <a:gd name="T91" fmla="*/ 283 h 569"/>
                <a:gd name="T92" fmla="*/ 326 w 570"/>
                <a:gd name="T93" fmla="*/ 123 h 569"/>
                <a:gd name="T94" fmla="*/ 326 w 570"/>
                <a:gd name="T95" fmla="*/ 123 h 569"/>
                <a:gd name="T96" fmla="*/ 389 w 570"/>
                <a:gd name="T97" fmla="*/ 174 h 569"/>
                <a:gd name="T98" fmla="*/ 377 w 570"/>
                <a:gd name="T99" fmla="*/ 147 h 569"/>
                <a:gd name="T100" fmla="*/ 483 w 570"/>
                <a:gd name="T101" fmla="*/ 208 h 569"/>
                <a:gd name="T102" fmla="*/ 477 w 570"/>
                <a:gd name="T103" fmla="*/ 232 h 569"/>
                <a:gd name="T104" fmla="*/ 178 w 570"/>
                <a:gd name="T105" fmla="*/ 319 h 569"/>
                <a:gd name="T106" fmla="*/ 139 w 570"/>
                <a:gd name="T107" fmla="*/ 30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0" h="569">
                  <a:moveTo>
                    <a:pt x="284" y="0"/>
                  </a:moveTo>
                  <a:cubicBezTo>
                    <a:pt x="441" y="0"/>
                    <a:pt x="570" y="126"/>
                    <a:pt x="570" y="283"/>
                  </a:cubicBezTo>
                  <a:cubicBezTo>
                    <a:pt x="570" y="443"/>
                    <a:pt x="441" y="569"/>
                    <a:pt x="284" y="569"/>
                  </a:cubicBezTo>
                  <a:cubicBezTo>
                    <a:pt x="127" y="569"/>
                    <a:pt x="0" y="443"/>
                    <a:pt x="0" y="283"/>
                  </a:cubicBezTo>
                  <a:cubicBezTo>
                    <a:pt x="0" y="126"/>
                    <a:pt x="127" y="0"/>
                    <a:pt x="284" y="0"/>
                  </a:cubicBezTo>
                  <a:close/>
                  <a:moveTo>
                    <a:pt x="389" y="518"/>
                  </a:moveTo>
                  <a:cubicBezTo>
                    <a:pt x="380" y="470"/>
                    <a:pt x="407" y="389"/>
                    <a:pt x="392" y="373"/>
                  </a:cubicBezTo>
                  <a:cubicBezTo>
                    <a:pt x="386" y="370"/>
                    <a:pt x="380" y="367"/>
                    <a:pt x="374" y="370"/>
                  </a:cubicBezTo>
                  <a:cubicBezTo>
                    <a:pt x="362" y="373"/>
                    <a:pt x="350" y="379"/>
                    <a:pt x="341" y="376"/>
                  </a:cubicBezTo>
                  <a:cubicBezTo>
                    <a:pt x="290" y="352"/>
                    <a:pt x="320" y="271"/>
                    <a:pt x="371" y="253"/>
                  </a:cubicBezTo>
                  <a:cubicBezTo>
                    <a:pt x="380" y="250"/>
                    <a:pt x="389" y="250"/>
                    <a:pt x="398" y="250"/>
                  </a:cubicBezTo>
                  <a:cubicBezTo>
                    <a:pt x="414" y="247"/>
                    <a:pt x="423" y="247"/>
                    <a:pt x="423" y="256"/>
                  </a:cubicBezTo>
                  <a:cubicBezTo>
                    <a:pt x="423" y="268"/>
                    <a:pt x="447" y="277"/>
                    <a:pt x="453" y="277"/>
                  </a:cubicBezTo>
                  <a:cubicBezTo>
                    <a:pt x="456" y="277"/>
                    <a:pt x="456" y="268"/>
                    <a:pt x="459" y="268"/>
                  </a:cubicBezTo>
                  <a:cubicBezTo>
                    <a:pt x="480" y="268"/>
                    <a:pt x="495" y="280"/>
                    <a:pt x="498" y="271"/>
                  </a:cubicBezTo>
                  <a:cubicBezTo>
                    <a:pt x="504" y="241"/>
                    <a:pt x="501" y="256"/>
                    <a:pt x="477" y="253"/>
                  </a:cubicBezTo>
                  <a:cubicBezTo>
                    <a:pt x="468" y="250"/>
                    <a:pt x="474" y="235"/>
                    <a:pt x="465" y="235"/>
                  </a:cubicBezTo>
                  <a:cubicBezTo>
                    <a:pt x="459" y="232"/>
                    <a:pt x="468" y="253"/>
                    <a:pt x="459" y="247"/>
                  </a:cubicBezTo>
                  <a:cubicBezTo>
                    <a:pt x="447" y="238"/>
                    <a:pt x="441" y="217"/>
                    <a:pt x="429" y="214"/>
                  </a:cubicBezTo>
                  <a:cubicBezTo>
                    <a:pt x="414" y="211"/>
                    <a:pt x="438" y="226"/>
                    <a:pt x="441" y="235"/>
                  </a:cubicBezTo>
                  <a:cubicBezTo>
                    <a:pt x="444" y="244"/>
                    <a:pt x="432" y="256"/>
                    <a:pt x="426" y="247"/>
                  </a:cubicBezTo>
                  <a:cubicBezTo>
                    <a:pt x="423" y="244"/>
                    <a:pt x="438" y="235"/>
                    <a:pt x="420" y="223"/>
                  </a:cubicBezTo>
                  <a:cubicBezTo>
                    <a:pt x="417" y="217"/>
                    <a:pt x="407" y="217"/>
                    <a:pt x="401" y="223"/>
                  </a:cubicBezTo>
                  <a:cubicBezTo>
                    <a:pt x="392" y="232"/>
                    <a:pt x="389" y="241"/>
                    <a:pt x="386" y="241"/>
                  </a:cubicBezTo>
                  <a:cubicBezTo>
                    <a:pt x="377" y="247"/>
                    <a:pt x="371" y="247"/>
                    <a:pt x="362" y="244"/>
                  </a:cubicBezTo>
                  <a:cubicBezTo>
                    <a:pt x="350" y="241"/>
                    <a:pt x="353" y="214"/>
                    <a:pt x="365" y="217"/>
                  </a:cubicBezTo>
                  <a:cubicBezTo>
                    <a:pt x="401" y="226"/>
                    <a:pt x="368" y="205"/>
                    <a:pt x="377" y="199"/>
                  </a:cubicBezTo>
                  <a:cubicBezTo>
                    <a:pt x="380" y="196"/>
                    <a:pt x="392" y="187"/>
                    <a:pt x="398" y="177"/>
                  </a:cubicBezTo>
                  <a:cubicBezTo>
                    <a:pt x="404" y="171"/>
                    <a:pt x="401" y="153"/>
                    <a:pt x="414" y="156"/>
                  </a:cubicBezTo>
                  <a:cubicBezTo>
                    <a:pt x="420" y="156"/>
                    <a:pt x="417" y="168"/>
                    <a:pt x="423" y="171"/>
                  </a:cubicBezTo>
                  <a:cubicBezTo>
                    <a:pt x="426" y="174"/>
                    <a:pt x="435" y="171"/>
                    <a:pt x="441" y="171"/>
                  </a:cubicBezTo>
                  <a:cubicBezTo>
                    <a:pt x="450" y="171"/>
                    <a:pt x="450" y="165"/>
                    <a:pt x="450" y="156"/>
                  </a:cubicBezTo>
                  <a:cubicBezTo>
                    <a:pt x="450" y="144"/>
                    <a:pt x="471" y="147"/>
                    <a:pt x="471" y="141"/>
                  </a:cubicBezTo>
                  <a:cubicBezTo>
                    <a:pt x="468" y="132"/>
                    <a:pt x="447" y="144"/>
                    <a:pt x="447" y="132"/>
                  </a:cubicBezTo>
                  <a:cubicBezTo>
                    <a:pt x="447" y="117"/>
                    <a:pt x="465" y="114"/>
                    <a:pt x="453" y="111"/>
                  </a:cubicBezTo>
                  <a:cubicBezTo>
                    <a:pt x="444" y="108"/>
                    <a:pt x="432" y="117"/>
                    <a:pt x="435" y="138"/>
                  </a:cubicBezTo>
                  <a:cubicBezTo>
                    <a:pt x="438" y="159"/>
                    <a:pt x="441" y="168"/>
                    <a:pt x="426" y="162"/>
                  </a:cubicBezTo>
                  <a:cubicBezTo>
                    <a:pt x="414" y="153"/>
                    <a:pt x="429" y="138"/>
                    <a:pt x="417" y="144"/>
                  </a:cubicBezTo>
                  <a:cubicBezTo>
                    <a:pt x="407" y="150"/>
                    <a:pt x="401" y="153"/>
                    <a:pt x="401" y="138"/>
                  </a:cubicBezTo>
                  <a:cubicBezTo>
                    <a:pt x="401" y="126"/>
                    <a:pt x="426" y="90"/>
                    <a:pt x="444" y="84"/>
                  </a:cubicBezTo>
                  <a:cubicBezTo>
                    <a:pt x="411" y="57"/>
                    <a:pt x="371" y="39"/>
                    <a:pt x="326" y="33"/>
                  </a:cubicBezTo>
                  <a:cubicBezTo>
                    <a:pt x="326" y="33"/>
                    <a:pt x="326" y="33"/>
                    <a:pt x="326" y="33"/>
                  </a:cubicBezTo>
                  <a:cubicBezTo>
                    <a:pt x="326" y="57"/>
                    <a:pt x="326" y="72"/>
                    <a:pt x="323" y="84"/>
                  </a:cubicBezTo>
                  <a:cubicBezTo>
                    <a:pt x="323" y="99"/>
                    <a:pt x="278" y="102"/>
                    <a:pt x="272" y="129"/>
                  </a:cubicBezTo>
                  <a:cubicBezTo>
                    <a:pt x="266" y="153"/>
                    <a:pt x="257" y="138"/>
                    <a:pt x="242" y="120"/>
                  </a:cubicBezTo>
                  <a:cubicBezTo>
                    <a:pt x="227" y="102"/>
                    <a:pt x="245" y="78"/>
                    <a:pt x="236" y="63"/>
                  </a:cubicBezTo>
                  <a:cubicBezTo>
                    <a:pt x="230" y="48"/>
                    <a:pt x="202" y="69"/>
                    <a:pt x="202" y="54"/>
                  </a:cubicBezTo>
                  <a:cubicBezTo>
                    <a:pt x="202" y="48"/>
                    <a:pt x="209" y="42"/>
                    <a:pt x="209" y="39"/>
                  </a:cubicBezTo>
                  <a:cubicBezTo>
                    <a:pt x="205" y="42"/>
                    <a:pt x="202" y="42"/>
                    <a:pt x="199" y="42"/>
                  </a:cubicBezTo>
                  <a:cubicBezTo>
                    <a:pt x="190" y="48"/>
                    <a:pt x="184" y="66"/>
                    <a:pt x="181" y="69"/>
                  </a:cubicBezTo>
                  <a:cubicBezTo>
                    <a:pt x="172" y="81"/>
                    <a:pt x="193" y="78"/>
                    <a:pt x="202" y="90"/>
                  </a:cubicBezTo>
                  <a:cubicBezTo>
                    <a:pt x="215" y="108"/>
                    <a:pt x="224" y="120"/>
                    <a:pt x="218" y="129"/>
                  </a:cubicBezTo>
                  <a:cubicBezTo>
                    <a:pt x="215" y="138"/>
                    <a:pt x="178" y="129"/>
                    <a:pt x="184" y="114"/>
                  </a:cubicBezTo>
                  <a:cubicBezTo>
                    <a:pt x="193" y="99"/>
                    <a:pt x="187" y="96"/>
                    <a:pt x="178" y="93"/>
                  </a:cubicBezTo>
                  <a:cubicBezTo>
                    <a:pt x="169" y="93"/>
                    <a:pt x="169" y="105"/>
                    <a:pt x="169" y="120"/>
                  </a:cubicBezTo>
                  <a:cubicBezTo>
                    <a:pt x="169" y="132"/>
                    <a:pt x="145" y="135"/>
                    <a:pt x="133" y="147"/>
                  </a:cubicBezTo>
                  <a:cubicBezTo>
                    <a:pt x="121" y="162"/>
                    <a:pt x="142" y="174"/>
                    <a:pt x="160" y="180"/>
                  </a:cubicBezTo>
                  <a:cubicBezTo>
                    <a:pt x="178" y="187"/>
                    <a:pt x="166" y="156"/>
                    <a:pt x="172" y="141"/>
                  </a:cubicBezTo>
                  <a:cubicBezTo>
                    <a:pt x="178" y="120"/>
                    <a:pt x="199" y="138"/>
                    <a:pt x="215" y="156"/>
                  </a:cubicBezTo>
                  <a:cubicBezTo>
                    <a:pt x="227" y="174"/>
                    <a:pt x="248" y="199"/>
                    <a:pt x="221" y="211"/>
                  </a:cubicBezTo>
                  <a:cubicBezTo>
                    <a:pt x="175" y="229"/>
                    <a:pt x="157" y="250"/>
                    <a:pt x="148" y="268"/>
                  </a:cubicBezTo>
                  <a:cubicBezTo>
                    <a:pt x="139" y="286"/>
                    <a:pt x="148" y="295"/>
                    <a:pt x="142" y="301"/>
                  </a:cubicBezTo>
                  <a:cubicBezTo>
                    <a:pt x="136" y="307"/>
                    <a:pt x="136" y="298"/>
                    <a:pt x="130" y="283"/>
                  </a:cubicBezTo>
                  <a:cubicBezTo>
                    <a:pt x="124" y="274"/>
                    <a:pt x="103" y="274"/>
                    <a:pt x="94" y="292"/>
                  </a:cubicBezTo>
                  <a:cubicBezTo>
                    <a:pt x="88" y="295"/>
                    <a:pt x="88" y="304"/>
                    <a:pt x="88" y="313"/>
                  </a:cubicBezTo>
                  <a:cubicBezTo>
                    <a:pt x="88" y="343"/>
                    <a:pt x="109" y="304"/>
                    <a:pt x="121" y="310"/>
                  </a:cubicBezTo>
                  <a:cubicBezTo>
                    <a:pt x="136" y="313"/>
                    <a:pt x="109" y="316"/>
                    <a:pt x="112" y="328"/>
                  </a:cubicBezTo>
                  <a:cubicBezTo>
                    <a:pt x="115" y="340"/>
                    <a:pt x="133" y="322"/>
                    <a:pt x="127" y="349"/>
                  </a:cubicBezTo>
                  <a:cubicBezTo>
                    <a:pt x="124" y="364"/>
                    <a:pt x="148" y="352"/>
                    <a:pt x="163" y="346"/>
                  </a:cubicBezTo>
                  <a:cubicBezTo>
                    <a:pt x="196" y="334"/>
                    <a:pt x="221" y="389"/>
                    <a:pt x="245" y="398"/>
                  </a:cubicBezTo>
                  <a:cubicBezTo>
                    <a:pt x="272" y="407"/>
                    <a:pt x="281" y="413"/>
                    <a:pt x="275" y="425"/>
                  </a:cubicBezTo>
                  <a:cubicBezTo>
                    <a:pt x="257" y="461"/>
                    <a:pt x="221" y="485"/>
                    <a:pt x="202" y="527"/>
                  </a:cubicBezTo>
                  <a:cubicBezTo>
                    <a:pt x="227" y="536"/>
                    <a:pt x="257" y="539"/>
                    <a:pt x="284" y="539"/>
                  </a:cubicBezTo>
                  <a:cubicBezTo>
                    <a:pt x="323" y="539"/>
                    <a:pt x="356" y="533"/>
                    <a:pt x="389" y="518"/>
                  </a:cubicBezTo>
                  <a:close/>
                  <a:moveTo>
                    <a:pt x="534" y="343"/>
                  </a:moveTo>
                  <a:cubicBezTo>
                    <a:pt x="528" y="343"/>
                    <a:pt x="522" y="346"/>
                    <a:pt x="519" y="346"/>
                  </a:cubicBezTo>
                  <a:cubicBezTo>
                    <a:pt x="504" y="340"/>
                    <a:pt x="513" y="280"/>
                    <a:pt x="492" y="283"/>
                  </a:cubicBezTo>
                  <a:cubicBezTo>
                    <a:pt x="483" y="286"/>
                    <a:pt x="498" y="331"/>
                    <a:pt x="519" y="355"/>
                  </a:cubicBezTo>
                  <a:cubicBezTo>
                    <a:pt x="522" y="358"/>
                    <a:pt x="525" y="355"/>
                    <a:pt x="531" y="355"/>
                  </a:cubicBezTo>
                  <a:cubicBezTo>
                    <a:pt x="531" y="352"/>
                    <a:pt x="534" y="346"/>
                    <a:pt x="534" y="343"/>
                  </a:cubicBezTo>
                  <a:close/>
                  <a:moveTo>
                    <a:pt x="519" y="386"/>
                  </a:moveTo>
                  <a:cubicBezTo>
                    <a:pt x="495" y="379"/>
                    <a:pt x="477" y="434"/>
                    <a:pt x="471" y="458"/>
                  </a:cubicBezTo>
                  <a:cubicBezTo>
                    <a:pt x="492" y="437"/>
                    <a:pt x="507" y="413"/>
                    <a:pt x="519" y="386"/>
                  </a:cubicBezTo>
                  <a:close/>
                  <a:moveTo>
                    <a:pt x="157" y="506"/>
                  </a:moveTo>
                  <a:cubicBezTo>
                    <a:pt x="160" y="482"/>
                    <a:pt x="163" y="455"/>
                    <a:pt x="157" y="452"/>
                  </a:cubicBezTo>
                  <a:cubicBezTo>
                    <a:pt x="136" y="434"/>
                    <a:pt x="121" y="407"/>
                    <a:pt x="142" y="379"/>
                  </a:cubicBezTo>
                  <a:cubicBezTo>
                    <a:pt x="145" y="376"/>
                    <a:pt x="148" y="373"/>
                    <a:pt x="148" y="367"/>
                  </a:cubicBezTo>
                  <a:cubicBezTo>
                    <a:pt x="151" y="358"/>
                    <a:pt x="142" y="364"/>
                    <a:pt x="127" y="364"/>
                  </a:cubicBezTo>
                  <a:cubicBezTo>
                    <a:pt x="112" y="364"/>
                    <a:pt x="124" y="340"/>
                    <a:pt x="94" y="337"/>
                  </a:cubicBezTo>
                  <a:cubicBezTo>
                    <a:pt x="64" y="334"/>
                    <a:pt x="64" y="328"/>
                    <a:pt x="61" y="310"/>
                  </a:cubicBezTo>
                  <a:cubicBezTo>
                    <a:pt x="61" y="292"/>
                    <a:pt x="43" y="274"/>
                    <a:pt x="28" y="271"/>
                  </a:cubicBezTo>
                  <a:cubicBezTo>
                    <a:pt x="28" y="274"/>
                    <a:pt x="28" y="280"/>
                    <a:pt x="28" y="283"/>
                  </a:cubicBezTo>
                  <a:cubicBezTo>
                    <a:pt x="28" y="379"/>
                    <a:pt x="82" y="464"/>
                    <a:pt x="157" y="506"/>
                  </a:cubicBezTo>
                  <a:close/>
                  <a:moveTo>
                    <a:pt x="326" y="123"/>
                  </a:moveTo>
                  <a:cubicBezTo>
                    <a:pt x="338" y="129"/>
                    <a:pt x="350" y="120"/>
                    <a:pt x="347" y="111"/>
                  </a:cubicBezTo>
                  <a:cubicBezTo>
                    <a:pt x="338" y="96"/>
                    <a:pt x="311" y="105"/>
                    <a:pt x="326" y="123"/>
                  </a:cubicBezTo>
                  <a:close/>
                  <a:moveTo>
                    <a:pt x="377" y="147"/>
                  </a:moveTo>
                  <a:cubicBezTo>
                    <a:pt x="386" y="147"/>
                    <a:pt x="392" y="165"/>
                    <a:pt x="389" y="174"/>
                  </a:cubicBezTo>
                  <a:cubicBezTo>
                    <a:pt x="383" y="193"/>
                    <a:pt x="368" y="180"/>
                    <a:pt x="365" y="168"/>
                  </a:cubicBezTo>
                  <a:cubicBezTo>
                    <a:pt x="365" y="156"/>
                    <a:pt x="368" y="147"/>
                    <a:pt x="377" y="147"/>
                  </a:cubicBezTo>
                  <a:close/>
                  <a:moveTo>
                    <a:pt x="477" y="232"/>
                  </a:moveTo>
                  <a:cubicBezTo>
                    <a:pt x="468" y="223"/>
                    <a:pt x="471" y="211"/>
                    <a:pt x="483" y="208"/>
                  </a:cubicBezTo>
                  <a:cubicBezTo>
                    <a:pt x="504" y="205"/>
                    <a:pt x="531" y="226"/>
                    <a:pt x="513" y="232"/>
                  </a:cubicBezTo>
                  <a:cubicBezTo>
                    <a:pt x="504" y="235"/>
                    <a:pt x="489" y="235"/>
                    <a:pt x="477" y="232"/>
                  </a:cubicBezTo>
                  <a:close/>
                  <a:moveTo>
                    <a:pt x="139" y="307"/>
                  </a:moveTo>
                  <a:cubicBezTo>
                    <a:pt x="148" y="307"/>
                    <a:pt x="172" y="313"/>
                    <a:pt x="178" y="319"/>
                  </a:cubicBezTo>
                  <a:cubicBezTo>
                    <a:pt x="184" y="328"/>
                    <a:pt x="160" y="325"/>
                    <a:pt x="145" y="319"/>
                  </a:cubicBezTo>
                  <a:cubicBezTo>
                    <a:pt x="136" y="316"/>
                    <a:pt x="130" y="310"/>
                    <a:pt x="139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7717" tIns="38858" rIns="77717" bIns="38858" numCol="1" anchor="t" anchorCtr="0" compatLnSpc="1">
              <a:prstTxWarp prst="textNoShape">
                <a:avLst/>
              </a:prstTxWarp>
            </a:bodyPr>
            <a:lstStyle/>
            <a:p>
              <a:endParaRPr lang="en-US" sz="1530">
                <a:solidFill>
                  <a:srgbClr val="505050"/>
                </a:solidFill>
              </a:endParaRPr>
            </a:p>
          </p:txBody>
        </p:sp>
        <p:grpSp>
          <p:nvGrpSpPr>
            <p:cNvPr id="1885" name="Group 1884"/>
            <p:cNvGrpSpPr/>
            <p:nvPr/>
          </p:nvGrpSpPr>
          <p:grpSpPr>
            <a:xfrm>
              <a:off x="15760700" y="1093788"/>
              <a:ext cx="2136776" cy="1201738"/>
              <a:chOff x="15760700" y="1093788"/>
              <a:chExt cx="2136776" cy="1201738"/>
            </a:xfrm>
            <a:solidFill>
              <a:schemeClr val="accent2"/>
            </a:solidFill>
          </p:grpSpPr>
          <p:sp>
            <p:nvSpPr>
              <p:cNvPr id="1886" name="Freeform 2169"/>
              <p:cNvSpPr>
                <a:spLocks/>
              </p:cNvSpPr>
              <p:nvPr/>
            </p:nvSpPr>
            <p:spPr bwMode="auto">
              <a:xfrm>
                <a:off x="15779750" y="1093788"/>
                <a:ext cx="242888" cy="287338"/>
              </a:xfrm>
              <a:custGeom>
                <a:avLst/>
                <a:gdLst>
                  <a:gd name="T0" fmla="*/ 52 w 65"/>
                  <a:gd name="T1" fmla="*/ 76 h 76"/>
                  <a:gd name="T2" fmla="*/ 52 w 65"/>
                  <a:gd name="T3" fmla="*/ 32 h 76"/>
                  <a:gd name="T4" fmla="*/ 53 w 65"/>
                  <a:gd name="T5" fmla="*/ 15 h 76"/>
                  <a:gd name="T6" fmla="*/ 52 w 65"/>
                  <a:gd name="T7" fmla="*/ 15 h 76"/>
                  <a:gd name="T8" fmla="*/ 50 w 65"/>
                  <a:gd name="T9" fmla="*/ 27 h 76"/>
                  <a:gd name="T10" fmla="*/ 39 w 65"/>
                  <a:gd name="T11" fmla="*/ 76 h 76"/>
                  <a:gd name="T12" fmla="*/ 26 w 65"/>
                  <a:gd name="T13" fmla="*/ 76 h 76"/>
                  <a:gd name="T14" fmla="*/ 14 w 65"/>
                  <a:gd name="T15" fmla="*/ 28 h 76"/>
                  <a:gd name="T16" fmla="*/ 12 w 65"/>
                  <a:gd name="T17" fmla="*/ 15 h 76"/>
                  <a:gd name="T18" fmla="*/ 12 w 65"/>
                  <a:gd name="T19" fmla="*/ 15 h 76"/>
                  <a:gd name="T20" fmla="*/ 12 w 65"/>
                  <a:gd name="T21" fmla="*/ 36 h 76"/>
                  <a:gd name="T22" fmla="*/ 12 w 65"/>
                  <a:gd name="T23" fmla="*/ 76 h 76"/>
                  <a:gd name="T24" fmla="*/ 0 w 65"/>
                  <a:gd name="T25" fmla="*/ 76 h 76"/>
                  <a:gd name="T26" fmla="*/ 0 w 65"/>
                  <a:gd name="T27" fmla="*/ 0 h 76"/>
                  <a:gd name="T28" fmla="*/ 21 w 65"/>
                  <a:gd name="T29" fmla="*/ 0 h 76"/>
                  <a:gd name="T30" fmla="*/ 31 w 65"/>
                  <a:gd name="T31" fmla="*/ 46 h 76"/>
                  <a:gd name="T32" fmla="*/ 33 w 65"/>
                  <a:gd name="T33" fmla="*/ 58 h 76"/>
                  <a:gd name="T34" fmla="*/ 33 w 65"/>
                  <a:gd name="T35" fmla="*/ 58 h 76"/>
                  <a:gd name="T36" fmla="*/ 34 w 65"/>
                  <a:gd name="T37" fmla="*/ 55 h 76"/>
                  <a:gd name="T38" fmla="*/ 35 w 65"/>
                  <a:gd name="T39" fmla="*/ 46 h 76"/>
                  <a:gd name="T40" fmla="*/ 45 w 65"/>
                  <a:gd name="T41" fmla="*/ 0 h 76"/>
                  <a:gd name="T42" fmla="*/ 65 w 65"/>
                  <a:gd name="T43" fmla="*/ 0 h 76"/>
                  <a:gd name="T44" fmla="*/ 65 w 65"/>
                  <a:gd name="T45" fmla="*/ 76 h 76"/>
                  <a:gd name="T46" fmla="*/ 52 w 65"/>
                  <a:gd name="T4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6">
                    <a:moveTo>
                      <a:pt x="52" y="76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28"/>
                      <a:pt x="52" y="22"/>
                      <a:pt x="53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8"/>
                      <a:pt x="51" y="22"/>
                      <a:pt x="50" y="27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22"/>
                      <a:pt x="12" y="29"/>
                      <a:pt x="12" y="36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51"/>
                      <a:pt x="33" y="55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1"/>
                      <a:pt x="35" y="48"/>
                      <a:pt x="35" y="4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76"/>
                      <a:pt x="65" y="76"/>
                      <a:pt x="65" y="76"/>
                    </a:cubicBezTo>
                    <a:lnTo>
                      <a:pt x="5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87" name="Freeform 2170"/>
              <p:cNvSpPr>
                <a:spLocks noEditPoints="1"/>
              </p:cNvSpPr>
              <p:nvPr/>
            </p:nvSpPr>
            <p:spPr bwMode="auto">
              <a:xfrm>
                <a:off x="16060738" y="1093788"/>
                <a:ext cx="203200" cy="293688"/>
              </a:xfrm>
              <a:custGeom>
                <a:avLst/>
                <a:gdLst>
                  <a:gd name="T0" fmla="*/ 27 w 54"/>
                  <a:gd name="T1" fmla="*/ 78 h 78"/>
                  <a:gd name="T2" fmla="*/ 7 w 54"/>
                  <a:gd name="T3" fmla="*/ 68 h 78"/>
                  <a:gd name="T4" fmla="*/ 0 w 54"/>
                  <a:gd name="T5" fmla="*/ 40 h 78"/>
                  <a:gd name="T6" fmla="*/ 7 w 54"/>
                  <a:gd name="T7" fmla="*/ 11 h 78"/>
                  <a:gd name="T8" fmla="*/ 27 w 54"/>
                  <a:gd name="T9" fmla="*/ 0 h 78"/>
                  <a:gd name="T10" fmla="*/ 47 w 54"/>
                  <a:gd name="T11" fmla="*/ 10 h 78"/>
                  <a:gd name="T12" fmla="*/ 54 w 54"/>
                  <a:gd name="T13" fmla="*/ 39 h 78"/>
                  <a:gd name="T14" fmla="*/ 47 w 54"/>
                  <a:gd name="T15" fmla="*/ 68 h 78"/>
                  <a:gd name="T16" fmla="*/ 27 w 54"/>
                  <a:gd name="T17" fmla="*/ 78 h 78"/>
                  <a:gd name="T18" fmla="*/ 27 w 54"/>
                  <a:gd name="T19" fmla="*/ 13 h 78"/>
                  <a:gd name="T20" fmla="*/ 15 w 54"/>
                  <a:gd name="T21" fmla="*/ 39 h 78"/>
                  <a:gd name="T22" fmla="*/ 27 w 54"/>
                  <a:gd name="T23" fmla="*/ 66 h 78"/>
                  <a:gd name="T24" fmla="*/ 36 w 54"/>
                  <a:gd name="T25" fmla="*/ 59 h 78"/>
                  <a:gd name="T26" fmla="*/ 39 w 54"/>
                  <a:gd name="T27" fmla="*/ 40 h 78"/>
                  <a:gd name="T28" fmla="*/ 27 w 54"/>
                  <a:gd name="T29" fmla="*/ 1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78">
                    <a:moveTo>
                      <a:pt x="27" y="78"/>
                    </a:moveTo>
                    <a:cubicBezTo>
                      <a:pt x="18" y="78"/>
                      <a:pt x="11" y="75"/>
                      <a:pt x="7" y="68"/>
                    </a:cubicBezTo>
                    <a:cubicBezTo>
                      <a:pt x="2" y="62"/>
                      <a:pt x="0" y="52"/>
                      <a:pt x="0" y="40"/>
                    </a:cubicBezTo>
                    <a:cubicBezTo>
                      <a:pt x="0" y="28"/>
                      <a:pt x="2" y="18"/>
                      <a:pt x="7" y="11"/>
                    </a:cubicBezTo>
                    <a:cubicBezTo>
                      <a:pt x="12" y="4"/>
                      <a:pt x="19" y="0"/>
                      <a:pt x="27" y="0"/>
                    </a:cubicBezTo>
                    <a:cubicBezTo>
                      <a:pt x="36" y="0"/>
                      <a:pt x="43" y="4"/>
                      <a:pt x="47" y="10"/>
                    </a:cubicBezTo>
                    <a:cubicBezTo>
                      <a:pt x="52" y="17"/>
                      <a:pt x="54" y="26"/>
                      <a:pt x="54" y="39"/>
                    </a:cubicBezTo>
                    <a:cubicBezTo>
                      <a:pt x="54" y="52"/>
                      <a:pt x="51" y="61"/>
                      <a:pt x="47" y="68"/>
                    </a:cubicBezTo>
                    <a:cubicBezTo>
                      <a:pt x="42" y="75"/>
                      <a:pt x="35" y="78"/>
                      <a:pt x="27" y="78"/>
                    </a:cubicBezTo>
                    <a:close/>
                    <a:moveTo>
                      <a:pt x="27" y="13"/>
                    </a:moveTo>
                    <a:cubicBezTo>
                      <a:pt x="19" y="13"/>
                      <a:pt x="15" y="22"/>
                      <a:pt x="15" y="39"/>
                    </a:cubicBezTo>
                    <a:cubicBezTo>
                      <a:pt x="15" y="57"/>
                      <a:pt x="19" y="66"/>
                      <a:pt x="27" y="66"/>
                    </a:cubicBezTo>
                    <a:cubicBezTo>
                      <a:pt x="31" y="66"/>
                      <a:pt x="34" y="63"/>
                      <a:pt x="36" y="59"/>
                    </a:cubicBezTo>
                    <a:cubicBezTo>
                      <a:pt x="38" y="55"/>
                      <a:pt x="39" y="48"/>
                      <a:pt x="39" y="40"/>
                    </a:cubicBezTo>
                    <a:cubicBezTo>
                      <a:pt x="39" y="22"/>
                      <a:pt x="35" y="13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88" name="Freeform 2171"/>
              <p:cNvSpPr>
                <a:spLocks noEditPoints="1"/>
              </p:cNvSpPr>
              <p:nvPr/>
            </p:nvSpPr>
            <p:spPr bwMode="auto">
              <a:xfrm>
                <a:off x="16300450" y="1093788"/>
                <a:ext cx="177800" cy="287338"/>
              </a:xfrm>
              <a:custGeom>
                <a:avLst/>
                <a:gdLst>
                  <a:gd name="T0" fmla="*/ 31 w 47"/>
                  <a:gd name="T1" fmla="*/ 76 h 76"/>
                  <a:gd name="T2" fmla="*/ 25 w 47"/>
                  <a:gd name="T3" fmla="*/ 57 h 76"/>
                  <a:gd name="T4" fmla="*/ 17 w 47"/>
                  <a:gd name="T5" fmla="*/ 47 h 76"/>
                  <a:gd name="T6" fmla="*/ 15 w 47"/>
                  <a:gd name="T7" fmla="*/ 47 h 76"/>
                  <a:gd name="T8" fmla="*/ 15 w 47"/>
                  <a:gd name="T9" fmla="*/ 76 h 76"/>
                  <a:gd name="T10" fmla="*/ 0 w 47"/>
                  <a:gd name="T11" fmla="*/ 76 h 76"/>
                  <a:gd name="T12" fmla="*/ 0 w 47"/>
                  <a:gd name="T13" fmla="*/ 0 h 76"/>
                  <a:gd name="T14" fmla="*/ 21 w 47"/>
                  <a:gd name="T15" fmla="*/ 0 h 76"/>
                  <a:gd name="T16" fmla="*/ 44 w 47"/>
                  <a:gd name="T17" fmla="*/ 21 h 76"/>
                  <a:gd name="T18" fmla="*/ 31 w 47"/>
                  <a:gd name="T19" fmla="*/ 41 h 76"/>
                  <a:gd name="T20" fmla="*/ 31 w 47"/>
                  <a:gd name="T21" fmla="*/ 41 h 76"/>
                  <a:gd name="T22" fmla="*/ 40 w 47"/>
                  <a:gd name="T23" fmla="*/ 55 h 76"/>
                  <a:gd name="T24" fmla="*/ 47 w 47"/>
                  <a:gd name="T25" fmla="*/ 76 h 76"/>
                  <a:gd name="T26" fmla="*/ 31 w 47"/>
                  <a:gd name="T27" fmla="*/ 76 h 76"/>
                  <a:gd name="T28" fmla="*/ 15 w 47"/>
                  <a:gd name="T29" fmla="*/ 12 h 76"/>
                  <a:gd name="T30" fmla="*/ 15 w 47"/>
                  <a:gd name="T31" fmla="*/ 34 h 76"/>
                  <a:gd name="T32" fmla="*/ 19 w 47"/>
                  <a:gd name="T33" fmla="*/ 34 h 76"/>
                  <a:gd name="T34" fmla="*/ 26 w 47"/>
                  <a:gd name="T35" fmla="*/ 31 h 76"/>
                  <a:gd name="T36" fmla="*/ 29 w 47"/>
                  <a:gd name="T37" fmla="*/ 23 h 76"/>
                  <a:gd name="T38" fmla="*/ 26 w 47"/>
                  <a:gd name="T39" fmla="*/ 15 h 76"/>
                  <a:gd name="T40" fmla="*/ 19 w 47"/>
                  <a:gd name="T41" fmla="*/ 12 h 76"/>
                  <a:gd name="T42" fmla="*/ 15 w 47"/>
                  <a:gd name="T43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76">
                    <a:moveTo>
                      <a:pt x="31" y="76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3" y="50"/>
                      <a:pt x="20" y="47"/>
                      <a:pt x="17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6" y="0"/>
                      <a:pt x="44" y="7"/>
                      <a:pt x="44" y="21"/>
                    </a:cubicBezTo>
                    <a:cubicBezTo>
                      <a:pt x="44" y="31"/>
                      <a:pt x="39" y="38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5" y="43"/>
                      <a:pt x="38" y="47"/>
                      <a:pt x="40" y="55"/>
                    </a:cubicBezTo>
                    <a:cubicBezTo>
                      <a:pt x="47" y="76"/>
                      <a:pt x="47" y="76"/>
                      <a:pt x="47" y="76"/>
                    </a:cubicBezTo>
                    <a:lnTo>
                      <a:pt x="31" y="76"/>
                    </a:lnTo>
                    <a:close/>
                    <a:moveTo>
                      <a:pt x="15" y="12"/>
                    </a:move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2" y="34"/>
                      <a:pt x="24" y="33"/>
                      <a:pt x="26" y="31"/>
                    </a:cubicBezTo>
                    <a:cubicBezTo>
                      <a:pt x="28" y="29"/>
                      <a:pt x="29" y="26"/>
                      <a:pt x="29" y="23"/>
                    </a:cubicBezTo>
                    <a:cubicBezTo>
                      <a:pt x="29" y="20"/>
                      <a:pt x="28" y="17"/>
                      <a:pt x="26" y="15"/>
                    </a:cubicBezTo>
                    <a:cubicBezTo>
                      <a:pt x="25" y="13"/>
                      <a:pt x="22" y="12"/>
                      <a:pt x="19" y="12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89" name="Freeform 2172"/>
              <p:cNvSpPr>
                <a:spLocks/>
              </p:cNvSpPr>
              <p:nvPr/>
            </p:nvSpPr>
            <p:spPr bwMode="auto">
              <a:xfrm>
                <a:off x="16508413" y="1093788"/>
                <a:ext cx="134938" cy="287338"/>
              </a:xfrm>
              <a:custGeom>
                <a:avLst/>
                <a:gdLst>
                  <a:gd name="T0" fmla="*/ 0 w 85"/>
                  <a:gd name="T1" fmla="*/ 181 h 181"/>
                  <a:gd name="T2" fmla="*/ 0 w 85"/>
                  <a:gd name="T3" fmla="*/ 0 h 181"/>
                  <a:gd name="T4" fmla="*/ 82 w 85"/>
                  <a:gd name="T5" fmla="*/ 0 h 181"/>
                  <a:gd name="T6" fmla="*/ 82 w 85"/>
                  <a:gd name="T7" fmla="*/ 31 h 181"/>
                  <a:gd name="T8" fmla="*/ 35 w 85"/>
                  <a:gd name="T9" fmla="*/ 31 h 181"/>
                  <a:gd name="T10" fmla="*/ 35 w 85"/>
                  <a:gd name="T11" fmla="*/ 76 h 181"/>
                  <a:gd name="T12" fmla="*/ 80 w 85"/>
                  <a:gd name="T13" fmla="*/ 76 h 181"/>
                  <a:gd name="T14" fmla="*/ 80 w 85"/>
                  <a:gd name="T15" fmla="*/ 105 h 181"/>
                  <a:gd name="T16" fmla="*/ 35 w 85"/>
                  <a:gd name="T17" fmla="*/ 105 h 181"/>
                  <a:gd name="T18" fmla="*/ 35 w 85"/>
                  <a:gd name="T19" fmla="*/ 150 h 181"/>
                  <a:gd name="T20" fmla="*/ 85 w 85"/>
                  <a:gd name="T21" fmla="*/ 150 h 181"/>
                  <a:gd name="T22" fmla="*/ 85 w 85"/>
                  <a:gd name="T23" fmla="*/ 181 h 181"/>
                  <a:gd name="T24" fmla="*/ 0 w 85"/>
                  <a:gd name="T2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81">
                    <a:moveTo>
                      <a:pt x="0" y="181"/>
                    </a:moveTo>
                    <a:lnTo>
                      <a:pt x="0" y="0"/>
                    </a:lnTo>
                    <a:lnTo>
                      <a:pt x="82" y="0"/>
                    </a:lnTo>
                    <a:lnTo>
                      <a:pt x="82" y="31"/>
                    </a:lnTo>
                    <a:lnTo>
                      <a:pt x="35" y="31"/>
                    </a:lnTo>
                    <a:lnTo>
                      <a:pt x="35" y="76"/>
                    </a:lnTo>
                    <a:lnTo>
                      <a:pt x="80" y="76"/>
                    </a:lnTo>
                    <a:lnTo>
                      <a:pt x="80" y="105"/>
                    </a:lnTo>
                    <a:lnTo>
                      <a:pt x="35" y="105"/>
                    </a:lnTo>
                    <a:lnTo>
                      <a:pt x="35" y="150"/>
                    </a:lnTo>
                    <a:lnTo>
                      <a:pt x="85" y="150"/>
                    </a:lnTo>
                    <a:lnTo>
                      <a:pt x="85" y="181"/>
                    </a:ln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0" name="Freeform 2173"/>
              <p:cNvSpPr>
                <a:spLocks/>
              </p:cNvSpPr>
              <p:nvPr/>
            </p:nvSpPr>
            <p:spPr bwMode="auto">
              <a:xfrm>
                <a:off x="16759238" y="1093788"/>
                <a:ext cx="150813" cy="293688"/>
              </a:xfrm>
              <a:custGeom>
                <a:avLst/>
                <a:gdLst>
                  <a:gd name="T0" fmla="*/ 1 w 40"/>
                  <a:gd name="T1" fmla="*/ 74 h 78"/>
                  <a:gd name="T2" fmla="*/ 1 w 40"/>
                  <a:gd name="T3" fmla="*/ 59 h 78"/>
                  <a:gd name="T4" fmla="*/ 16 w 40"/>
                  <a:gd name="T5" fmla="*/ 66 h 78"/>
                  <a:gd name="T6" fmla="*/ 22 w 40"/>
                  <a:gd name="T7" fmla="*/ 63 h 78"/>
                  <a:gd name="T8" fmla="*/ 25 w 40"/>
                  <a:gd name="T9" fmla="*/ 57 h 78"/>
                  <a:gd name="T10" fmla="*/ 23 w 40"/>
                  <a:gd name="T11" fmla="*/ 51 h 78"/>
                  <a:gd name="T12" fmla="*/ 14 w 40"/>
                  <a:gd name="T13" fmla="*/ 45 h 78"/>
                  <a:gd name="T14" fmla="*/ 0 w 40"/>
                  <a:gd name="T15" fmla="*/ 23 h 78"/>
                  <a:gd name="T16" fmla="*/ 6 w 40"/>
                  <a:gd name="T17" fmla="*/ 7 h 78"/>
                  <a:gd name="T18" fmla="*/ 22 w 40"/>
                  <a:gd name="T19" fmla="*/ 0 h 78"/>
                  <a:gd name="T20" fmla="*/ 37 w 40"/>
                  <a:gd name="T21" fmla="*/ 3 h 78"/>
                  <a:gd name="T22" fmla="*/ 37 w 40"/>
                  <a:gd name="T23" fmla="*/ 17 h 78"/>
                  <a:gd name="T24" fmla="*/ 24 w 40"/>
                  <a:gd name="T25" fmla="*/ 13 h 78"/>
                  <a:gd name="T26" fmla="*/ 18 w 40"/>
                  <a:gd name="T27" fmla="*/ 15 h 78"/>
                  <a:gd name="T28" fmla="*/ 15 w 40"/>
                  <a:gd name="T29" fmla="*/ 21 h 78"/>
                  <a:gd name="T30" fmla="*/ 24 w 40"/>
                  <a:gd name="T31" fmla="*/ 33 h 78"/>
                  <a:gd name="T32" fmla="*/ 37 w 40"/>
                  <a:gd name="T33" fmla="*/ 44 h 78"/>
                  <a:gd name="T34" fmla="*/ 40 w 40"/>
                  <a:gd name="T35" fmla="*/ 56 h 78"/>
                  <a:gd name="T36" fmla="*/ 34 w 40"/>
                  <a:gd name="T37" fmla="*/ 72 h 78"/>
                  <a:gd name="T38" fmla="*/ 17 w 40"/>
                  <a:gd name="T39" fmla="*/ 78 h 78"/>
                  <a:gd name="T40" fmla="*/ 8 w 40"/>
                  <a:gd name="T41" fmla="*/ 77 h 78"/>
                  <a:gd name="T42" fmla="*/ 1 w 40"/>
                  <a:gd name="T4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78">
                    <a:moveTo>
                      <a:pt x="1" y="74"/>
                    </a:moveTo>
                    <a:cubicBezTo>
                      <a:pt x="1" y="59"/>
                      <a:pt x="1" y="59"/>
                      <a:pt x="1" y="59"/>
                    </a:cubicBezTo>
                    <a:cubicBezTo>
                      <a:pt x="6" y="64"/>
                      <a:pt x="11" y="66"/>
                      <a:pt x="16" y="66"/>
                    </a:cubicBezTo>
                    <a:cubicBezTo>
                      <a:pt x="19" y="66"/>
                      <a:pt x="21" y="65"/>
                      <a:pt x="22" y="63"/>
                    </a:cubicBezTo>
                    <a:cubicBezTo>
                      <a:pt x="24" y="62"/>
                      <a:pt x="25" y="60"/>
                      <a:pt x="25" y="57"/>
                    </a:cubicBezTo>
                    <a:cubicBezTo>
                      <a:pt x="25" y="55"/>
                      <a:pt x="24" y="53"/>
                      <a:pt x="23" y="51"/>
                    </a:cubicBezTo>
                    <a:cubicBezTo>
                      <a:pt x="21" y="49"/>
                      <a:pt x="18" y="47"/>
                      <a:pt x="14" y="45"/>
                    </a:cubicBezTo>
                    <a:cubicBezTo>
                      <a:pt x="5" y="39"/>
                      <a:pt x="0" y="32"/>
                      <a:pt x="0" y="23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28" y="0"/>
                      <a:pt x="33" y="1"/>
                      <a:pt x="37" y="3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3" y="14"/>
                      <a:pt x="28" y="13"/>
                      <a:pt x="24" y="13"/>
                    </a:cubicBezTo>
                    <a:cubicBezTo>
                      <a:pt x="21" y="13"/>
                      <a:pt x="19" y="14"/>
                      <a:pt x="18" y="15"/>
                    </a:cubicBezTo>
                    <a:cubicBezTo>
                      <a:pt x="16" y="17"/>
                      <a:pt x="15" y="19"/>
                      <a:pt x="15" y="21"/>
                    </a:cubicBezTo>
                    <a:cubicBezTo>
                      <a:pt x="15" y="26"/>
                      <a:pt x="18" y="30"/>
                      <a:pt x="24" y="33"/>
                    </a:cubicBezTo>
                    <a:cubicBezTo>
                      <a:pt x="30" y="37"/>
                      <a:pt x="34" y="40"/>
                      <a:pt x="37" y="44"/>
                    </a:cubicBezTo>
                    <a:cubicBezTo>
                      <a:pt x="39" y="47"/>
                      <a:pt x="40" y="52"/>
                      <a:pt x="40" y="56"/>
                    </a:cubicBezTo>
                    <a:cubicBezTo>
                      <a:pt x="40" y="63"/>
                      <a:pt x="38" y="68"/>
                      <a:pt x="34" y="72"/>
                    </a:cubicBezTo>
                    <a:cubicBezTo>
                      <a:pt x="30" y="76"/>
                      <a:pt x="24" y="78"/>
                      <a:pt x="17" y="78"/>
                    </a:cubicBezTo>
                    <a:cubicBezTo>
                      <a:pt x="14" y="78"/>
                      <a:pt x="11" y="78"/>
                      <a:pt x="8" y="77"/>
                    </a:cubicBezTo>
                    <a:cubicBezTo>
                      <a:pt x="5" y="76"/>
                      <a:pt x="2" y="75"/>
                      <a:pt x="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1" name="Freeform 2174"/>
              <p:cNvSpPr>
                <a:spLocks/>
              </p:cNvSpPr>
              <p:nvPr/>
            </p:nvSpPr>
            <p:spPr bwMode="auto">
              <a:xfrm>
                <a:off x="16943388" y="1093788"/>
                <a:ext cx="134938" cy="287338"/>
              </a:xfrm>
              <a:custGeom>
                <a:avLst/>
                <a:gdLst>
                  <a:gd name="T0" fmla="*/ 0 w 85"/>
                  <a:gd name="T1" fmla="*/ 181 h 181"/>
                  <a:gd name="T2" fmla="*/ 0 w 85"/>
                  <a:gd name="T3" fmla="*/ 0 h 181"/>
                  <a:gd name="T4" fmla="*/ 83 w 85"/>
                  <a:gd name="T5" fmla="*/ 0 h 181"/>
                  <a:gd name="T6" fmla="*/ 83 w 85"/>
                  <a:gd name="T7" fmla="*/ 31 h 181"/>
                  <a:gd name="T8" fmla="*/ 35 w 85"/>
                  <a:gd name="T9" fmla="*/ 31 h 181"/>
                  <a:gd name="T10" fmla="*/ 35 w 85"/>
                  <a:gd name="T11" fmla="*/ 76 h 181"/>
                  <a:gd name="T12" fmla="*/ 80 w 85"/>
                  <a:gd name="T13" fmla="*/ 76 h 181"/>
                  <a:gd name="T14" fmla="*/ 80 w 85"/>
                  <a:gd name="T15" fmla="*/ 105 h 181"/>
                  <a:gd name="T16" fmla="*/ 35 w 85"/>
                  <a:gd name="T17" fmla="*/ 105 h 181"/>
                  <a:gd name="T18" fmla="*/ 35 w 85"/>
                  <a:gd name="T19" fmla="*/ 150 h 181"/>
                  <a:gd name="T20" fmla="*/ 85 w 85"/>
                  <a:gd name="T21" fmla="*/ 150 h 181"/>
                  <a:gd name="T22" fmla="*/ 85 w 85"/>
                  <a:gd name="T23" fmla="*/ 181 h 181"/>
                  <a:gd name="T24" fmla="*/ 0 w 85"/>
                  <a:gd name="T2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81">
                    <a:moveTo>
                      <a:pt x="0" y="181"/>
                    </a:moveTo>
                    <a:lnTo>
                      <a:pt x="0" y="0"/>
                    </a:lnTo>
                    <a:lnTo>
                      <a:pt x="83" y="0"/>
                    </a:lnTo>
                    <a:lnTo>
                      <a:pt x="83" y="31"/>
                    </a:lnTo>
                    <a:lnTo>
                      <a:pt x="35" y="31"/>
                    </a:lnTo>
                    <a:lnTo>
                      <a:pt x="35" y="76"/>
                    </a:lnTo>
                    <a:lnTo>
                      <a:pt x="80" y="76"/>
                    </a:lnTo>
                    <a:lnTo>
                      <a:pt x="80" y="105"/>
                    </a:lnTo>
                    <a:lnTo>
                      <a:pt x="35" y="105"/>
                    </a:lnTo>
                    <a:lnTo>
                      <a:pt x="35" y="150"/>
                    </a:lnTo>
                    <a:lnTo>
                      <a:pt x="85" y="150"/>
                    </a:lnTo>
                    <a:lnTo>
                      <a:pt x="85" y="181"/>
                    </a:ln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2" name="Freeform 2175"/>
              <p:cNvSpPr>
                <a:spLocks noEditPoints="1"/>
              </p:cNvSpPr>
              <p:nvPr/>
            </p:nvSpPr>
            <p:spPr bwMode="auto">
              <a:xfrm>
                <a:off x="17111663" y="1093788"/>
                <a:ext cx="176213" cy="287338"/>
              </a:xfrm>
              <a:custGeom>
                <a:avLst/>
                <a:gdLst>
                  <a:gd name="T0" fmla="*/ 31 w 47"/>
                  <a:gd name="T1" fmla="*/ 76 h 76"/>
                  <a:gd name="T2" fmla="*/ 26 w 47"/>
                  <a:gd name="T3" fmla="*/ 57 h 76"/>
                  <a:gd name="T4" fmla="*/ 17 w 47"/>
                  <a:gd name="T5" fmla="*/ 47 h 76"/>
                  <a:gd name="T6" fmla="*/ 15 w 47"/>
                  <a:gd name="T7" fmla="*/ 47 h 76"/>
                  <a:gd name="T8" fmla="*/ 15 w 47"/>
                  <a:gd name="T9" fmla="*/ 76 h 76"/>
                  <a:gd name="T10" fmla="*/ 0 w 47"/>
                  <a:gd name="T11" fmla="*/ 76 h 76"/>
                  <a:gd name="T12" fmla="*/ 0 w 47"/>
                  <a:gd name="T13" fmla="*/ 0 h 76"/>
                  <a:gd name="T14" fmla="*/ 21 w 47"/>
                  <a:gd name="T15" fmla="*/ 0 h 76"/>
                  <a:gd name="T16" fmla="*/ 44 w 47"/>
                  <a:gd name="T17" fmla="*/ 21 h 76"/>
                  <a:gd name="T18" fmla="*/ 31 w 47"/>
                  <a:gd name="T19" fmla="*/ 41 h 76"/>
                  <a:gd name="T20" fmla="*/ 31 w 47"/>
                  <a:gd name="T21" fmla="*/ 41 h 76"/>
                  <a:gd name="T22" fmla="*/ 40 w 47"/>
                  <a:gd name="T23" fmla="*/ 55 h 76"/>
                  <a:gd name="T24" fmla="*/ 47 w 47"/>
                  <a:gd name="T25" fmla="*/ 76 h 76"/>
                  <a:gd name="T26" fmla="*/ 31 w 47"/>
                  <a:gd name="T27" fmla="*/ 76 h 76"/>
                  <a:gd name="T28" fmla="*/ 15 w 47"/>
                  <a:gd name="T29" fmla="*/ 12 h 76"/>
                  <a:gd name="T30" fmla="*/ 15 w 47"/>
                  <a:gd name="T31" fmla="*/ 34 h 76"/>
                  <a:gd name="T32" fmla="*/ 20 w 47"/>
                  <a:gd name="T33" fmla="*/ 34 h 76"/>
                  <a:gd name="T34" fmla="*/ 26 w 47"/>
                  <a:gd name="T35" fmla="*/ 31 h 76"/>
                  <a:gd name="T36" fmla="*/ 29 w 47"/>
                  <a:gd name="T37" fmla="*/ 23 h 76"/>
                  <a:gd name="T38" fmla="*/ 27 w 47"/>
                  <a:gd name="T39" fmla="*/ 15 h 76"/>
                  <a:gd name="T40" fmla="*/ 20 w 47"/>
                  <a:gd name="T41" fmla="*/ 12 h 76"/>
                  <a:gd name="T42" fmla="*/ 15 w 47"/>
                  <a:gd name="T43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76">
                    <a:moveTo>
                      <a:pt x="31" y="76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4" y="50"/>
                      <a:pt x="21" y="47"/>
                      <a:pt x="17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0"/>
                      <a:pt x="44" y="7"/>
                      <a:pt x="44" y="21"/>
                    </a:cubicBezTo>
                    <a:cubicBezTo>
                      <a:pt x="44" y="31"/>
                      <a:pt x="40" y="38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5" y="43"/>
                      <a:pt x="38" y="47"/>
                      <a:pt x="40" y="55"/>
                    </a:cubicBezTo>
                    <a:cubicBezTo>
                      <a:pt x="47" y="76"/>
                      <a:pt x="47" y="76"/>
                      <a:pt x="47" y="76"/>
                    </a:cubicBezTo>
                    <a:lnTo>
                      <a:pt x="31" y="76"/>
                    </a:lnTo>
                    <a:close/>
                    <a:moveTo>
                      <a:pt x="15" y="12"/>
                    </a:moveTo>
                    <a:cubicBezTo>
                      <a:pt x="15" y="34"/>
                      <a:pt x="15" y="34"/>
                      <a:pt x="15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2" y="34"/>
                      <a:pt x="25" y="33"/>
                      <a:pt x="26" y="31"/>
                    </a:cubicBezTo>
                    <a:cubicBezTo>
                      <a:pt x="28" y="29"/>
                      <a:pt x="29" y="26"/>
                      <a:pt x="29" y="23"/>
                    </a:cubicBezTo>
                    <a:cubicBezTo>
                      <a:pt x="29" y="20"/>
                      <a:pt x="28" y="17"/>
                      <a:pt x="27" y="15"/>
                    </a:cubicBezTo>
                    <a:cubicBezTo>
                      <a:pt x="25" y="13"/>
                      <a:pt x="23" y="12"/>
                      <a:pt x="20" y="12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3" name="Freeform 2176"/>
              <p:cNvSpPr>
                <a:spLocks/>
              </p:cNvSpPr>
              <p:nvPr/>
            </p:nvSpPr>
            <p:spPr bwMode="auto">
              <a:xfrm>
                <a:off x="17300575" y="1093788"/>
                <a:ext cx="201613" cy="287338"/>
              </a:xfrm>
              <a:custGeom>
                <a:avLst/>
                <a:gdLst>
                  <a:gd name="T0" fmla="*/ 35 w 54"/>
                  <a:gd name="T1" fmla="*/ 76 h 76"/>
                  <a:gd name="T2" fmla="*/ 19 w 54"/>
                  <a:gd name="T3" fmla="*/ 76 h 76"/>
                  <a:gd name="T4" fmla="*/ 0 w 54"/>
                  <a:gd name="T5" fmla="*/ 0 h 76"/>
                  <a:gd name="T6" fmla="*/ 15 w 54"/>
                  <a:gd name="T7" fmla="*/ 0 h 76"/>
                  <a:gd name="T8" fmla="*/ 26 w 54"/>
                  <a:gd name="T9" fmla="*/ 50 h 76"/>
                  <a:gd name="T10" fmla="*/ 27 w 54"/>
                  <a:gd name="T11" fmla="*/ 60 h 76"/>
                  <a:gd name="T12" fmla="*/ 27 w 54"/>
                  <a:gd name="T13" fmla="*/ 60 h 76"/>
                  <a:gd name="T14" fmla="*/ 28 w 54"/>
                  <a:gd name="T15" fmla="*/ 58 h 76"/>
                  <a:gd name="T16" fmla="*/ 29 w 54"/>
                  <a:gd name="T17" fmla="*/ 50 h 76"/>
                  <a:gd name="T18" fmla="*/ 39 w 54"/>
                  <a:gd name="T19" fmla="*/ 0 h 76"/>
                  <a:gd name="T20" fmla="*/ 54 w 54"/>
                  <a:gd name="T21" fmla="*/ 0 h 76"/>
                  <a:gd name="T22" fmla="*/ 35 w 54"/>
                  <a:gd name="T2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76">
                    <a:moveTo>
                      <a:pt x="35" y="76"/>
                    </a:moveTo>
                    <a:cubicBezTo>
                      <a:pt x="19" y="76"/>
                      <a:pt x="19" y="76"/>
                      <a:pt x="19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3"/>
                      <a:pt x="27" y="56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5"/>
                      <a:pt x="28" y="53"/>
                      <a:pt x="29" y="5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54" y="0"/>
                      <a:pt x="54" y="0"/>
                      <a:pt x="54" y="0"/>
                    </a:cubicBezTo>
                    <a:lnTo>
                      <a:pt x="3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4" name="Freeform 2177"/>
              <p:cNvSpPr>
                <a:spLocks/>
              </p:cNvSpPr>
              <p:nvPr/>
            </p:nvSpPr>
            <p:spPr bwMode="auto">
              <a:xfrm>
                <a:off x="17532350" y="1093788"/>
                <a:ext cx="134938" cy="287338"/>
              </a:xfrm>
              <a:custGeom>
                <a:avLst/>
                <a:gdLst>
                  <a:gd name="T0" fmla="*/ 0 w 85"/>
                  <a:gd name="T1" fmla="*/ 181 h 181"/>
                  <a:gd name="T2" fmla="*/ 0 w 85"/>
                  <a:gd name="T3" fmla="*/ 0 h 181"/>
                  <a:gd name="T4" fmla="*/ 81 w 85"/>
                  <a:gd name="T5" fmla="*/ 0 h 181"/>
                  <a:gd name="T6" fmla="*/ 81 w 85"/>
                  <a:gd name="T7" fmla="*/ 31 h 181"/>
                  <a:gd name="T8" fmla="*/ 33 w 85"/>
                  <a:gd name="T9" fmla="*/ 31 h 181"/>
                  <a:gd name="T10" fmla="*/ 33 w 85"/>
                  <a:gd name="T11" fmla="*/ 76 h 181"/>
                  <a:gd name="T12" fmla="*/ 78 w 85"/>
                  <a:gd name="T13" fmla="*/ 76 h 181"/>
                  <a:gd name="T14" fmla="*/ 78 w 85"/>
                  <a:gd name="T15" fmla="*/ 105 h 181"/>
                  <a:gd name="T16" fmla="*/ 33 w 85"/>
                  <a:gd name="T17" fmla="*/ 105 h 181"/>
                  <a:gd name="T18" fmla="*/ 33 w 85"/>
                  <a:gd name="T19" fmla="*/ 150 h 181"/>
                  <a:gd name="T20" fmla="*/ 85 w 85"/>
                  <a:gd name="T21" fmla="*/ 150 h 181"/>
                  <a:gd name="T22" fmla="*/ 85 w 85"/>
                  <a:gd name="T23" fmla="*/ 181 h 181"/>
                  <a:gd name="T24" fmla="*/ 0 w 85"/>
                  <a:gd name="T2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81">
                    <a:moveTo>
                      <a:pt x="0" y="181"/>
                    </a:moveTo>
                    <a:lnTo>
                      <a:pt x="0" y="0"/>
                    </a:lnTo>
                    <a:lnTo>
                      <a:pt x="81" y="0"/>
                    </a:lnTo>
                    <a:lnTo>
                      <a:pt x="81" y="31"/>
                    </a:lnTo>
                    <a:lnTo>
                      <a:pt x="33" y="31"/>
                    </a:lnTo>
                    <a:lnTo>
                      <a:pt x="33" y="76"/>
                    </a:lnTo>
                    <a:lnTo>
                      <a:pt x="78" y="76"/>
                    </a:lnTo>
                    <a:lnTo>
                      <a:pt x="78" y="105"/>
                    </a:lnTo>
                    <a:lnTo>
                      <a:pt x="33" y="105"/>
                    </a:lnTo>
                    <a:lnTo>
                      <a:pt x="33" y="150"/>
                    </a:lnTo>
                    <a:lnTo>
                      <a:pt x="85" y="150"/>
                    </a:lnTo>
                    <a:lnTo>
                      <a:pt x="85" y="181"/>
                    </a:lnTo>
                    <a:lnTo>
                      <a:pt x="0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5" name="Freeform 2178"/>
              <p:cNvSpPr>
                <a:spLocks noEditPoints="1"/>
              </p:cNvSpPr>
              <p:nvPr/>
            </p:nvSpPr>
            <p:spPr bwMode="auto">
              <a:xfrm>
                <a:off x="17702213" y="1093788"/>
                <a:ext cx="176213" cy="287338"/>
              </a:xfrm>
              <a:custGeom>
                <a:avLst/>
                <a:gdLst>
                  <a:gd name="T0" fmla="*/ 30 w 47"/>
                  <a:gd name="T1" fmla="*/ 76 h 76"/>
                  <a:gd name="T2" fmla="*/ 25 w 47"/>
                  <a:gd name="T3" fmla="*/ 57 h 76"/>
                  <a:gd name="T4" fmla="*/ 17 w 47"/>
                  <a:gd name="T5" fmla="*/ 47 h 76"/>
                  <a:gd name="T6" fmla="*/ 14 w 47"/>
                  <a:gd name="T7" fmla="*/ 47 h 76"/>
                  <a:gd name="T8" fmla="*/ 14 w 47"/>
                  <a:gd name="T9" fmla="*/ 76 h 76"/>
                  <a:gd name="T10" fmla="*/ 0 w 47"/>
                  <a:gd name="T11" fmla="*/ 76 h 76"/>
                  <a:gd name="T12" fmla="*/ 0 w 47"/>
                  <a:gd name="T13" fmla="*/ 0 h 76"/>
                  <a:gd name="T14" fmla="*/ 21 w 47"/>
                  <a:gd name="T15" fmla="*/ 0 h 76"/>
                  <a:gd name="T16" fmla="*/ 44 w 47"/>
                  <a:gd name="T17" fmla="*/ 21 h 76"/>
                  <a:gd name="T18" fmla="*/ 30 w 47"/>
                  <a:gd name="T19" fmla="*/ 41 h 76"/>
                  <a:gd name="T20" fmla="*/ 30 w 47"/>
                  <a:gd name="T21" fmla="*/ 41 h 76"/>
                  <a:gd name="T22" fmla="*/ 40 w 47"/>
                  <a:gd name="T23" fmla="*/ 55 h 76"/>
                  <a:gd name="T24" fmla="*/ 47 w 47"/>
                  <a:gd name="T25" fmla="*/ 76 h 76"/>
                  <a:gd name="T26" fmla="*/ 30 w 47"/>
                  <a:gd name="T27" fmla="*/ 76 h 76"/>
                  <a:gd name="T28" fmla="*/ 14 w 47"/>
                  <a:gd name="T29" fmla="*/ 12 h 76"/>
                  <a:gd name="T30" fmla="*/ 14 w 47"/>
                  <a:gd name="T31" fmla="*/ 34 h 76"/>
                  <a:gd name="T32" fmla="*/ 19 w 47"/>
                  <a:gd name="T33" fmla="*/ 34 h 76"/>
                  <a:gd name="T34" fmla="*/ 26 w 47"/>
                  <a:gd name="T35" fmla="*/ 31 h 76"/>
                  <a:gd name="T36" fmla="*/ 29 w 47"/>
                  <a:gd name="T37" fmla="*/ 23 h 76"/>
                  <a:gd name="T38" fmla="*/ 26 w 47"/>
                  <a:gd name="T39" fmla="*/ 15 h 76"/>
                  <a:gd name="T40" fmla="*/ 19 w 47"/>
                  <a:gd name="T41" fmla="*/ 12 h 76"/>
                  <a:gd name="T42" fmla="*/ 14 w 47"/>
                  <a:gd name="T43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76">
                    <a:moveTo>
                      <a:pt x="30" y="76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3" y="50"/>
                      <a:pt x="20" y="47"/>
                      <a:pt x="17" y="47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6" y="0"/>
                      <a:pt x="44" y="7"/>
                      <a:pt x="44" y="21"/>
                    </a:cubicBezTo>
                    <a:cubicBezTo>
                      <a:pt x="44" y="31"/>
                      <a:pt x="39" y="38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4" y="43"/>
                      <a:pt x="37" y="47"/>
                      <a:pt x="40" y="55"/>
                    </a:cubicBezTo>
                    <a:cubicBezTo>
                      <a:pt x="47" y="76"/>
                      <a:pt x="47" y="76"/>
                      <a:pt x="47" y="76"/>
                    </a:cubicBezTo>
                    <a:lnTo>
                      <a:pt x="30" y="76"/>
                    </a:lnTo>
                    <a:close/>
                    <a:moveTo>
                      <a:pt x="14" y="12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2" y="34"/>
                      <a:pt x="24" y="33"/>
                      <a:pt x="26" y="31"/>
                    </a:cubicBezTo>
                    <a:cubicBezTo>
                      <a:pt x="28" y="29"/>
                      <a:pt x="29" y="26"/>
                      <a:pt x="29" y="23"/>
                    </a:cubicBezTo>
                    <a:cubicBezTo>
                      <a:pt x="29" y="20"/>
                      <a:pt x="28" y="17"/>
                      <a:pt x="26" y="15"/>
                    </a:cubicBezTo>
                    <a:cubicBezTo>
                      <a:pt x="24" y="13"/>
                      <a:pt x="22" y="12"/>
                      <a:pt x="19" y="12"/>
                    </a:cubicBez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6" name="Freeform 2179"/>
              <p:cNvSpPr>
                <a:spLocks/>
              </p:cNvSpPr>
              <p:nvPr/>
            </p:nvSpPr>
            <p:spPr bwMode="auto">
              <a:xfrm>
                <a:off x="15768638" y="1433513"/>
                <a:ext cx="127000" cy="233363"/>
              </a:xfrm>
              <a:custGeom>
                <a:avLst/>
                <a:gdLst>
                  <a:gd name="T0" fmla="*/ 34 w 34"/>
                  <a:gd name="T1" fmla="*/ 59 h 62"/>
                  <a:gd name="T2" fmla="*/ 23 w 34"/>
                  <a:gd name="T3" fmla="*/ 62 h 62"/>
                  <a:gd name="T4" fmla="*/ 6 w 34"/>
                  <a:gd name="T5" fmla="*/ 54 h 62"/>
                  <a:gd name="T6" fmla="*/ 0 w 34"/>
                  <a:gd name="T7" fmla="*/ 33 h 62"/>
                  <a:gd name="T8" fmla="*/ 6 w 34"/>
                  <a:gd name="T9" fmla="*/ 9 h 62"/>
                  <a:gd name="T10" fmla="*/ 24 w 34"/>
                  <a:gd name="T11" fmla="*/ 0 h 62"/>
                  <a:gd name="T12" fmla="*/ 34 w 34"/>
                  <a:gd name="T13" fmla="*/ 2 h 62"/>
                  <a:gd name="T14" fmla="*/ 34 w 34"/>
                  <a:gd name="T15" fmla="*/ 13 h 62"/>
                  <a:gd name="T16" fmla="*/ 25 w 34"/>
                  <a:gd name="T17" fmla="*/ 10 h 62"/>
                  <a:gd name="T18" fmla="*/ 15 w 34"/>
                  <a:gd name="T19" fmla="*/ 16 h 62"/>
                  <a:gd name="T20" fmla="*/ 12 w 34"/>
                  <a:gd name="T21" fmla="*/ 31 h 62"/>
                  <a:gd name="T22" fmla="*/ 15 w 34"/>
                  <a:gd name="T23" fmla="*/ 47 h 62"/>
                  <a:gd name="T24" fmla="*/ 25 w 34"/>
                  <a:gd name="T25" fmla="*/ 52 h 62"/>
                  <a:gd name="T26" fmla="*/ 34 w 34"/>
                  <a:gd name="T27" fmla="*/ 49 h 62"/>
                  <a:gd name="T28" fmla="*/ 34 w 34"/>
                  <a:gd name="T29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62">
                    <a:moveTo>
                      <a:pt x="34" y="59"/>
                    </a:moveTo>
                    <a:cubicBezTo>
                      <a:pt x="31" y="61"/>
                      <a:pt x="27" y="62"/>
                      <a:pt x="23" y="62"/>
                    </a:cubicBezTo>
                    <a:cubicBezTo>
                      <a:pt x="16" y="62"/>
                      <a:pt x="10" y="59"/>
                      <a:pt x="6" y="54"/>
                    </a:cubicBezTo>
                    <a:cubicBezTo>
                      <a:pt x="2" y="49"/>
                      <a:pt x="0" y="42"/>
                      <a:pt x="0" y="33"/>
                    </a:cubicBezTo>
                    <a:cubicBezTo>
                      <a:pt x="0" y="22"/>
                      <a:pt x="2" y="14"/>
                      <a:pt x="6" y="9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2" y="11"/>
                      <a:pt x="28" y="10"/>
                      <a:pt x="25" y="10"/>
                    </a:cubicBezTo>
                    <a:cubicBezTo>
                      <a:pt x="21" y="10"/>
                      <a:pt x="18" y="12"/>
                      <a:pt x="15" y="16"/>
                    </a:cubicBezTo>
                    <a:cubicBezTo>
                      <a:pt x="13" y="20"/>
                      <a:pt x="12" y="25"/>
                      <a:pt x="12" y="31"/>
                    </a:cubicBezTo>
                    <a:cubicBezTo>
                      <a:pt x="12" y="38"/>
                      <a:pt x="13" y="43"/>
                      <a:pt x="15" y="47"/>
                    </a:cubicBezTo>
                    <a:cubicBezTo>
                      <a:pt x="17" y="50"/>
                      <a:pt x="21" y="52"/>
                      <a:pt x="25" y="52"/>
                    </a:cubicBezTo>
                    <a:cubicBezTo>
                      <a:pt x="28" y="52"/>
                      <a:pt x="31" y="51"/>
                      <a:pt x="34" y="49"/>
                    </a:cubicBezTo>
                    <a:lnTo>
                      <a:pt x="3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7" name="Freeform 2180"/>
              <p:cNvSpPr>
                <a:spLocks noEditPoints="1"/>
              </p:cNvSpPr>
              <p:nvPr/>
            </p:nvSpPr>
            <p:spPr bwMode="auto">
              <a:xfrm>
                <a:off x="15909925" y="1433513"/>
                <a:ext cx="161925" cy="233363"/>
              </a:xfrm>
              <a:custGeom>
                <a:avLst/>
                <a:gdLst>
                  <a:gd name="T0" fmla="*/ 22 w 43"/>
                  <a:gd name="T1" fmla="*/ 62 h 62"/>
                  <a:gd name="T2" fmla="*/ 6 w 43"/>
                  <a:gd name="T3" fmla="*/ 54 h 62"/>
                  <a:gd name="T4" fmla="*/ 0 w 43"/>
                  <a:gd name="T5" fmla="*/ 32 h 62"/>
                  <a:gd name="T6" fmla="*/ 6 w 43"/>
                  <a:gd name="T7" fmla="*/ 9 h 62"/>
                  <a:gd name="T8" fmla="*/ 22 w 43"/>
                  <a:gd name="T9" fmla="*/ 0 h 62"/>
                  <a:gd name="T10" fmla="*/ 38 w 43"/>
                  <a:gd name="T11" fmla="*/ 8 h 62"/>
                  <a:gd name="T12" fmla="*/ 43 w 43"/>
                  <a:gd name="T13" fmla="*/ 31 h 62"/>
                  <a:gd name="T14" fmla="*/ 38 w 43"/>
                  <a:gd name="T15" fmla="*/ 54 h 62"/>
                  <a:gd name="T16" fmla="*/ 22 w 43"/>
                  <a:gd name="T17" fmla="*/ 62 h 62"/>
                  <a:gd name="T18" fmla="*/ 22 w 43"/>
                  <a:gd name="T19" fmla="*/ 10 h 62"/>
                  <a:gd name="T20" fmla="*/ 12 w 43"/>
                  <a:gd name="T21" fmla="*/ 31 h 62"/>
                  <a:gd name="T22" fmla="*/ 22 w 43"/>
                  <a:gd name="T23" fmla="*/ 52 h 62"/>
                  <a:gd name="T24" fmla="*/ 29 w 43"/>
                  <a:gd name="T25" fmla="*/ 47 h 62"/>
                  <a:gd name="T26" fmla="*/ 31 w 43"/>
                  <a:gd name="T27" fmla="*/ 32 h 62"/>
                  <a:gd name="T28" fmla="*/ 22 w 43"/>
                  <a:gd name="T29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62">
                    <a:moveTo>
                      <a:pt x="22" y="62"/>
                    </a:moveTo>
                    <a:cubicBezTo>
                      <a:pt x="15" y="62"/>
                      <a:pt x="10" y="59"/>
                      <a:pt x="6" y="54"/>
                    </a:cubicBezTo>
                    <a:cubicBezTo>
                      <a:pt x="2" y="49"/>
                      <a:pt x="0" y="41"/>
                      <a:pt x="0" y="32"/>
                    </a:cubicBezTo>
                    <a:cubicBezTo>
                      <a:pt x="0" y="22"/>
                      <a:pt x="2" y="14"/>
                      <a:pt x="6" y="9"/>
                    </a:cubicBezTo>
                    <a:cubicBezTo>
                      <a:pt x="10" y="3"/>
                      <a:pt x="15" y="0"/>
                      <a:pt x="22" y="0"/>
                    </a:cubicBezTo>
                    <a:cubicBezTo>
                      <a:pt x="29" y="0"/>
                      <a:pt x="34" y="3"/>
                      <a:pt x="38" y="8"/>
                    </a:cubicBezTo>
                    <a:cubicBezTo>
                      <a:pt x="42" y="13"/>
                      <a:pt x="43" y="21"/>
                      <a:pt x="43" y="31"/>
                    </a:cubicBezTo>
                    <a:cubicBezTo>
                      <a:pt x="43" y="41"/>
                      <a:pt x="41" y="49"/>
                      <a:pt x="38" y="54"/>
                    </a:cubicBezTo>
                    <a:cubicBezTo>
                      <a:pt x="34" y="59"/>
                      <a:pt x="29" y="62"/>
                      <a:pt x="22" y="62"/>
                    </a:cubicBezTo>
                    <a:close/>
                    <a:moveTo>
                      <a:pt x="22" y="10"/>
                    </a:moveTo>
                    <a:cubicBezTo>
                      <a:pt x="16" y="10"/>
                      <a:pt x="12" y="17"/>
                      <a:pt x="12" y="31"/>
                    </a:cubicBezTo>
                    <a:cubicBezTo>
                      <a:pt x="12" y="45"/>
                      <a:pt x="16" y="52"/>
                      <a:pt x="22" y="52"/>
                    </a:cubicBezTo>
                    <a:cubicBezTo>
                      <a:pt x="25" y="52"/>
                      <a:pt x="27" y="50"/>
                      <a:pt x="29" y="47"/>
                    </a:cubicBezTo>
                    <a:cubicBezTo>
                      <a:pt x="31" y="43"/>
                      <a:pt x="31" y="38"/>
                      <a:pt x="31" y="32"/>
                    </a:cubicBezTo>
                    <a:cubicBezTo>
                      <a:pt x="31" y="17"/>
                      <a:pt x="28" y="10"/>
                      <a:pt x="2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8" name="Freeform 2181"/>
              <p:cNvSpPr>
                <a:spLocks/>
              </p:cNvSpPr>
              <p:nvPr/>
            </p:nvSpPr>
            <p:spPr bwMode="auto">
              <a:xfrm>
                <a:off x="16102013" y="1436688"/>
                <a:ext cx="192088" cy="225425"/>
              </a:xfrm>
              <a:custGeom>
                <a:avLst/>
                <a:gdLst>
                  <a:gd name="T0" fmla="*/ 42 w 51"/>
                  <a:gd name="T1" fmla="*/ 60 h 60"/>
                  <a:gd name="T2" fmla="*/ 42 w 51"/>
                  <a:gd name="T3" fmla="*/ 25 h 60"/>
                  <a:gd name="T4" fmla="*/ 42 w 51"/>
                  <a:gd name="T5" fmla="*/ 12 h 60"/>
                  <a:gd name="T6" fmla="*/ 42 w 51"/>
                  <a:gd name="T7" fmla="*/ 12 h 60"/>
                  <a:gd name="T8" fmla="*/ 40 w 51"/>
                  <a:gd name="T9" fmla="*/ 22 h 60"/>
                  <a:gd name="T10" fmla="*/ 31 w 51"/>
                  <a:gd name="T11" fmla="*/ 60 h 60"/>
                  <a:gd name="T12" fmla="*/ 21 w 51"/>
                  <a:gd name="T13" fmla="*/ 60 h 60"/>
                  <a:gd name="T14" fmla="*/ 12 w 51"/>
                  <a:gd name="T15" fmla="*/ 22 h 60"/>
                  <a:gd name="T16" fmla="*/ 10 w 51"/>
                  <a:gd name="T17" fmla="*/ 12 h 60"/>
                  <a:gd name="T18" fmla="*/ 10 w 51"/>
                  <a:gd name="T19" fmla="*/ 12 h 60"/>
                  <a:gd name="T20" fmla="*/ 10 w 51"/>
                  <a:gd name="T21" fmla="*/ 28 h 60"/>
                  <a:gd name="T22" fmla="*/ 10 w 51"/>
                  <a:gd name="T23" fmla="*/ 60 h 60"/>
                  <a:gd name="T24" fmla="*/ 0 w 51"/>
                  <a:gd name="T25" fmla="*/ 60 h 60"/>
                  <a:gd name="T26" fmla="*/ 0 w 51"/>
                  <a:gd name="T27" fmla="*/ 0 h 60"/>
                  <a:gd name="T28" fmla="*/ 17 w 51"/>
                  <a:gd name="T29" fmla="*/ 0 h 60"/>
                  <a:gd name="T30" fmla="*/ 25 w 51"/>
                  <a:gd name="T31" fmla="*/ 37 h 60"/>
                  <a:gd name="T32" fmla="*/ 26 w 51"/>
                  <a:gd name="T33" fmla="*/ 46 h 60"/>
                  <a:gd name="T34" fmla="*/ 27 w 51"/>
                  <a:gd name="T35" fmla="*/ 46 h 60"/>
                  <a:gd name="T36" fmla="*/ 27 w 51"/>
                  <a:gd name="T37" fmla="*/ 44 h 60"/>
                  <a:gd name="T38" fmla="*/ 28 w 51"/>
                  <a:gd name="T39" fmla="*/ 36 h 60"/>
                  <a:gd name="T40" fmla="*/ 36 w 51"/>
                  <a:gd name="T41" fmla="*/ 0 h 60"/>
                  <a:gd name="T42" fmla="*/ 51 w 51"/>
                  <a:gd name="T43" fmla="*/ 0 h 60"/>
                  <a:gd name="T44" fmla="*/ 51 w 51"/>
                  <a:gd name="T45" fmla="*/ 60 h 60"/>
                  <a:gd name="T46" fmla="*/ 42 w 51"/>
                  <a:gd name="T4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60">
                    <a:moveTo>
                      <a:pt x="42" y="60"/>
                    </a:move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2"/>
                      <a:pt x="42" y="18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1" y="14"/>
                      <a:pt x="41" y="18"/>
                      <a:pt x="40" y="22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7"/>
                      <a:pt x="10" y="23"/>
                      <a:pt x="10" y="28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40"/>
                      <a:pt x="26" y="43"/>
                      <a:pt x="26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0"/>
                      <a:pt x="28" y="38"/>
                      <a:pt x="28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60"/>
                      <a:pt x="51" y="60"/>
                      <a:pt x="51" y="60"/>
                    </a:cubicBezTo>
                    <a:lnTo>
                      <a:pt x="4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899" name="Freeform 2182"/>
              <p:cNvSpPr>
                <a:spLocks noEditPoints="1"/>
              </p:cNvSpPr>
              <p:nvPr/>
            </p:nvSpPr>
            <p:spPr bwMode="auto">
              <a:xfrm>
                <a:off x="16335375" y="1436688"/>
                <a:ext cx="131763" cy="225425"/>
              </a:xfrm>
              <a:custGeom>
                <a:avLst/>
                <a:gdLst>
                  <a:gd name="T0" fmla="*/ 11 w 35"/>
                  <a:gd name="T1" fmla="*/ 40 h 60"/>
                  <a:gd name="T2" fmla="*/ 11 w 35"/>
                  <a:gd name="T3" fmla="*/ 60 h 60"/>
                  <a:gd name="T4" fmla="*/ 0 w 35"/>
                  <a:gd name="T5" fmla="*/ 60 h 60"/>
                  <a:gd name="T6" fmla="*/ 0 w 35"/>
                  <a:gd name="T7" fmla="*/ 0 h 60"/>
                  <a:gd name="T8" fmla="*/ 17 w 35"/>
                  <a:gd name="T9" fmla="*/ 0 h 60"/>
                  <a:gd name="T10" fmla="*/ 30 w 35"/>
                  <a:gd name="T11" fmla="*/ 5 h 60"/>
                  <a:gd name="T12" fmla="*/ 35 w 35"/>
                  <a:gd name="T13" fmla="*/ 19 h 60"/>
                  <a:gd name="T14" fmla="*/ 30 w 35"/>
                  <a:gd name="T15" fmla="*/ 34 h 60"/>
                  <a:gd name="T16" fmla="*/ 16 w 35"/>
                  <a:gd name="T17" fmla="*/ 40 h 60"/>
                  <a:gd name="T18" fmla="*/ 11 w 35"/>
                  <a:gd name="T19" fmla="*/ 40 h 60"/>
                  <a:gd name="T20" fmla="*/ 11 w 35"/>
                  <a:gd name="T21" fmla="*/ 10 h 60"/>
                  <a:gd name="T22" fmla="*/ 11 w 35"/>
                  <a:gd name="T23" fmla="*/ 30 h 60"/>
                  <a:gd name="T24" fmla="*/ 15 w 35"/>
                  <a:gd name="T25" fmla="*/ 30 h 60"/>
                  <a:gd name="T26" fmla="*/ 23 w 35"/>
                  <a:gd name="T27" fmla="*/ 20 h 60"/>
                  <a:gd name="T28" fmla="*/ 21 w 35"/>
                  <a:gd name="T29" fmla="*/ 13 h 60"/>
                  <a:gd name="T30" fmla="*/ 15 w 35"/>
                  <a:gd name="T31" fmla="*/ 10 h 60"/>
                  <a:gd name="T32" fmla="*/ 11 w 35"/>
                  <a:gd name="T33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60">
                    <a:moveTo>
                      <a:pt x="11" y="40"/>
                    </a:moveTo>
                    <a:cubicBezTo>
                      <a:pt x="11" y="60"/>
                      <a:pt x="11" y="60"/>
                      <a:pt x="1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3" y="0"/>
                      <a:pt x="27" y="2"/>
                      <a:pt x="30" y="5"/>
                    </a:cubicBezTo>
                    <a:cubicBezTo>
                      <a:pt x="33" y="8"/>
                      <a:pt x="35" y="13"/>
                      <a:pt x="35" y="19"/>
                    </a:cubicBezTo>
                    <a:cubicBezTo>
                      <a:pt x="35" y="25"/>
                      <a:pt x="33" y="30"/>
                      <a:pt x="30" y="34"/>
                    </a:cubicBezTo>
                    <a:cubicBezTo>
                      <a:pt x="26" y="38"/>
                      <a:pt x="22" y="40"/>
                      <a:pt x="16" y="40"/>
                    </a:cubicBezTo>
                    <a:lnTo>
                      <a:pt x="11" y="40"/>
                    </a:lnTo>
                    <a:close/>
                    <a:moveTo>
                      <a:pt x="11" y="10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30"/>
                      <a:pt x="23" y="26"/>
                      <a:pt x="23" y="20"/>
                    </a:cubicBezTo>
                    <a:cubicBezTo>
                      <a:pt x="23" y="17"/>
                      <a:pt x="22" y="14"/>
                      <a:pt x="21" y="13"/>
                    </a:cubicBezTo>
                    <a:cubicBezTo>
                      <a:pt x="19" y="11"/>
                      <a:pt x="17" y="10"/>
                      <a:pt x="15" y="10"/>
                    </a:cubicBez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0" name="Freeform 2183"/>
              <p:cNvSpPr>
                <a:spLocks/>
              </p:cNvSpPr>
              <p:nvPr/>
            </p:nvSpPr>
            <p:spPr bwMode="auto">
              <a:xfrm>
                <a:off x="16492538" y="1436688"/>
                <a:ext cx="139700" cy="230188"/>
              </a:xfrm>
              <a:custGeom>
                <a:avLst/>
                <a:gdLst>
                  <a:gd name="T0" fmla="*/ 37 w 37"/>
                  <a:gd name="T1" fmla="*/ 35 h 61"/>
                  <a:gd name="T2" fmla="*/ 18 w 37"/>
                  <a:gd name="T3" fmla="*/ 61 h 61"/>
                  <a:gd name="T4" fmla="*/ 0 w 37"/>
                  <a:gd name="T5" fmla="*/ 35 h 61"/>
                  <a:gd name="T6" fmla="*/ 0 w 37"/>
                  <a:gd name="T7" fmla="*/ 0 h 61"/>
                  <a:gd name="T8" fmla="*/ 11 w 37"/>
                  <a:gd name="T9" fmla="*/ 0 h 61"/>
                  <a:gd name="T10" fmla="*/ 11 w 37"/>
                  <a:gd name="T11" fmla="*/ 37 h 61"/>
                  <a:gd name="T12" fmla="*/ 18 w 37"/>
                  <a:gd name="T13" fmla="*/ 51 h 61"/>
                  <a:gd name="T14" fmla="*/ 24 w 37"/>
                  <a:gd name="T15" fmla="*/ 48 h 61"/>
                  <a:gd name="T16" fmla="*/ 25 w 37"/>
                  <a:gd name="T17" fmla="*/ 37 h 61"/>
                  <a:gd name="T18" fmla="*/ 25 w 37"/>
                  <a:gd name="T19" fmla="*/ 0 h 61"/>
                  <a:gd name="T20" fmla="*/ 37 w 37"/>
                  <a:gd name="T21" fmla="*/ 0 h 61"/>
                  <a:gd name="T22" fmla="*/ 37 w 37"/>
                  <a:gd name="T2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61">
                    <a:moveTo>
                      <a:pt x="37" y="35"/>
                    </a:moveTo>
                    <a:cubicBezTo>
                      <a:pt x="37" y="52"/>
                      <a:pt x="31" y="61"/>
                      <a:pt x="18" y="61"/>
                    </a:cubicBezTo>
                    <a:cubicBezTo>
                      <a:pt x="6" y="61"/>
                      <a:pt x="0" y="53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46"/>
                      <a:pt x="14" y="51"/>
                      <a:pt x="18" y="51"/>
                    </a:cubicBezTo>
                    <a:cubicBezTo>
                      <a:pt x="21" y="51"/>
                      <a:pt x="23" y="50"/>
                      <a:pt x="24" y="48"/>
                    </a:cubicBezTo>
                    <a:cubicBezTo>
                      <a:pt x="25" y="45"/>
                      <a:pt x="25" y="42"/>
                      <a:pt x="25" y="37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1" name="Freeform 2184"/>
              <p:cNvSpPr>
                <a:spLocks/>
              </p:cNvSpPr>
              <p:nvPr/>
            </p:nvSpPr>
            <p:spPr bwMode="auto">
              <a:xfrm>
                <a:off x="16654463" y="1436688"/>
                <a:ext cx="134938" cy="225425"/>
              </a:xfrm>
              <a:custGeom>
                <a:avLst/>
                <a:gdLst>
                  <a:gd name="T0" fmla="*/ 54 w 85"/>
                  <a:gd name="T1" fmla="*/ 24 h 142"/>
                  <a:gd name="T2" fmla="*/ 54 w 85"/>
                  <a:gd name="T3" fmla="*/ 142 h 142"/>
                  <a:gd name="T4" fmla="*/ 28 w 85"/>
                  <a:gd name="T5" fmla="*/ 142 h 142"/>
                  <a:gd name="T6" fmla="*/ 28 w 85"/>
                  <a:gd name="T7" fmla="*/ 24 h 142"/>
                  <a:gd name="T8" fmla="*/ 0 w 85"/>
                  <a:gd name="T9" fmla="*/ 24 h 142"/>
                  <a:gd name="T10" fmla="*/ 0 w 85"/>
                  <a:gd name="T11" fmla="*/ 0 h 142"/>
                  <a:gd name="T12" fmla="*/ 85 w 85"/>
                  <a:gd name="T13" fmla="*/ 0 h 142"/>
                  <a:gd name="T14" fmla="*/ 85 w 85"/>
                  <a:gd name="T15" fmla="*/ 24 h 142"/>
                  <a:gd name="T16" fmla="*/ 54 w 85"/>
                  <a:gd name="T17" fmla="*/ 2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42">
                    <a:moveTo>
                      <a:pt x="54" y="24"/>
                    </a:moveTo>
                    <a:lnTo>
                      <a:pt x="54" y="142"/>
                    </a:lnTo>
                    <a:lnTo>
                      <a:pt x="28" y="142"/>
                    </a:lnTo>
                    <a:lnTo>
                      <a:pt x="28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24"/>
                    </a:lnTo>
                    <a:lnTo>
                      <a:pt x="5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2" name="Freeform 2185"/>
              <p:cNvSpPr>
                <a:spLocks/>
              </p:cNvSpPr>
              <p:nvPr/>
            </p:nvSpPr>
            <p:spPr bwMode="auto">
              <a:xfrm>
                <a:off x="16811625" y="1436688"/>
                <a:ext cx="109538" cy="225425"/>
              </a:xfrm>
              <a:custGeom>
                <a:avLst/>
                <a:gdLst>
                  <a:gd name="T0" fmla="*/ 0 w 69"/>
                  <a:gd name="T1" fmla="*/ 142 h 142"/>
                  <a:gd name="T2" fmla="*/ 0 w 69"/>
                  <a:gd name="T3" fmla="*/ 0 h 142"/>
                  <a:gd name="T4" fmla="*/ 66 w 69"/>
                  <a:gd name="T5" fmla="*/ 0 h 142"/>
                  <a:gd name="T6" fmla="*/ 66 w 69"/>
                  <a:gd name="T7" fmla="*/ 24 h 142"/>
                  <a:gd name="T8" fmla="*/ 28 w 69"/>
                  <a:gd name="T9" fmla="*/ 24 h 142"/>
                  <a:gd name="T10" fmla="*/ 28 w 69"/>
                  <a:gd name="T11" fmla="*/ 59 h 142"/>
                  <a:gd name="T12" fmla="*/ 64 w 69"/>
                  <a:gd name="T13" fmla="*/ 59 h 142"/>
                  <a:gd name="T14" fmla="*/ 64 w 69"/>
                  <a:gd name="T15" fmla="*/ 83 h 142"/>
                  <a:gd name="T16" fmla="*/ 28 w 69"/>
                  <a:gd name="T17" fmla="*/ 83 h 142"/>
                  <a:gd name="T18" fmla="*/ 28 w 69"/>
                  <a:gd name="T19" fmla="*/ 119 h 142"/>
                  <a:gd name="T20" fmla="*/ 69 w 69"/>
                  <a:gd name="T21" fmla="*/ 119 h 142"/>
                  <a:gd name="T22" fmla="*/ 69 w 69"/>
                  <a:gd name="T23" fmla="*/ 142 h 142"/>
                  <a:gd name="T24" fmla="*/ 0 w 69"/>
                  <a:gd name="T2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42">
                    <a:moveTo>
                      <a:pt x="0" y="142"/>
                    </a:moveTo>
                    <a:lnTo>
                      <a:pt x="0" y="0"/>
                    </a:lnTo>
                    <a:lnTo>
                      <a:pt x="66" y="0"/>
                    </a:lnTo>
                    <a:lnTo>
                      <a:pt x="66" y="24"/>
                    </a:lnTo>
                    <a:lnTo>
                      <a:pt x="28" y="24"/>
                    </a:lnTo>
                    <a:lnTo>
                      <a:pt x="28" y="59"/>
                    </a:lnTo>
                    <a:lnTo>
                      <a:pt x="64" y="59"/>
                    </a:lnTo>
                    <a:lnTo>
                      <a:pt x="64" y="83"/>
                    </a:lnTo>
                    <a:lnTo>
                      <a:pt x="28" y="83"/>
                    </a:lnTo>
                    <a:lnTo>
                      <a:pt x="28" y="119"/>
                    </a:lnTo>
                    <a:lnTo>
                      <a:pt x="69" y="119"/>
                    </a:lnTo>
                    <a:lnTo>
                      <a:pt x="69" y="142"/>
                    </a:lnTo>
                    <a:lnTo>
                      <a:pt x="0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3" name="Freeform 2186"/>
              <p:cNvSpPr>
                <a:spLocks noEditPoints="1"/>
              </p:cNvSpPr>
              <p:nvPr/>
            </p:nvSpPr>
            <p:spPr bwMode="auto">
              <a:xfrm>
                <a:off x="17018000" y="1436688"/>
                <a:ext cx="134938" cy="225425"/>
              </a:xfrm>
              <a:custGeom>
                <a:avLst/>
                <a:gdLst>
                  <a:gd name="T0" fmla="*/ 12 w 36"/>
                  <a:gd name="T1" fmla="*/ 40 h 60"/>
                  <a:gd name="T2" fmla="*/ 12 w 36"/>
                  <a:gd name="T3" fmla="*/ 60 h 60"/>
                  <a:gd name="T4" fmla="*/ 0 w 36"/>
                  <a:gd name="T5" fmla="*/ 60 h 60"/>
                  <a:gd name="T6" fmla="*/ 0 w 36"/>
                  <a:gd name="T7" fmla="*/ 0 h 60"/>
                  <a:gd name="T8" fmla="*/ 18 w 36"/>
                  <a:gd name="T9" fmla="*/ 0 h 60"/>
                  <a:gd name="T10" fmla="*/ 31 w 36"/>
                  <a:gd name="T11" fmla="*/ 5 h 60"/>
                  <a:gd name="T12" fmla="*/ 36 w 36"/>
                  <a:gd name="T13" fmla="*/ 19 h 60"/>
                  <a:gd name="T14" fmla="*/ 31 w 36"/>
                  <a:gd name="T15" fmla="*/ 34 h 60"/>
                  <a:gd name="T16" fmla="*/ 17 w 36"/>
                  <a:gd name="T17" fmla="*/ 40 h 60"/>
                  <a:gd name="T18" fmla="*/ 12 w 36"/>
                  <a:gd name="T19" fmla="*/ 40 h 60"/>
                  <a:gd name="T20" fmla="*/ 12 w 36"/>
                  <a:gd name="T21" fmla="*/ 10 h 60"/>
                  <a:gd name="T22" fmla="*/ 12 w 36"/>
                  <a:gd name="T23" fmla="*/ 30 h 60"/>
                  <a:gd name="T24" fmla="*/ 16 w 36"/>
                  <a:gd name="T25" fmla="*/ 30 h 60"/>
                  <a:gd name="T26" fmla="*/ 24 w 36"/>
                  <a:gd name="T27" fmla="*/ 20 h 60"/>
                  <a:gd name="T28" fmla="*/ 22 w 36"/>
                  <a:gd name="T29" fmla="*/ 13 h 60"/>
                  <a:gd name="T30" fmla="*/ 16 w 36"/>
                  <a:gd name="T31" fmla="*/ 10 h 60"/>
                  <a:gd name="T32" fmla="*/ 12 w 36"/>
                  <a:gd name="T33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60">
                    <a:moveTo>
                      <a:pt x="12" y="4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2"/>
                      <a:pt x="31" y="5"/>
                    </a:cubicBezTo>
                    <a:cubicBezTo>
                      <a:pt x="34" y="8"/>
                      <a:pt x="36" y="13"/>
                      <a:pt x="36" y="19"/>
                    </a:cubicBezTo>
                    <a:cubicBezTo>
                      <a:pt x="36" y="25"/>
                      <a:pt x="34" y="30"/>
                      <a:pt x="31" y="34"/>
                    </a:cubicBezTo>
                    <a:cubicBezTo>
                      <a:pt x="27" y="38"/>
                      <a:pt x="22" y="40"/>
                      <a:pt x="17" y="40"/>
                    </a:cubicBezTo>
                    <a:lnTo>
                      <a:pt x="12" y="40"/>
                    </a:lnTo>
                    <a:close/>
                    <a:moveTo>
                      <a:pt x="12" y="10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1" y="30"/>
                      <a:pt x="24" y="26"/>
                      <a:pt x="24" y="20"/>
                    </a:cubicBezTo>
                    <a:cubicBezTo>
                      <a:pt x="24" y="17"/>
                      <a:pt x="23" y="14"/>
                      <a:pt x="22" y="13"/>
                    </a:cubicBezTo>
                    <a:cubicBezTo>
                      <a:pt x="20" y="11"/>
                      <a:pt x="18" y="10"/>
                      <a:pt x="16" y="10"/>
                    </a:cubicBez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4" name="Freeform 2187"/>
              <p:cNvSpPr>
                <a:spLocks noEditPoints="1"/>
              </p:cNvSpPr>
              <p:nvPr/>
            </p:nvSpPr>
            <p:spPr bwMode="auto">
              <a:xfrm>
                <a:off x="17171988" y="1433513"/>
                <a:ext cx="161925" cy="233363"/>
              </a:xfrm>
              <a:custGeom>
                <a:avLst/>
                <a:gdLst>
                  <a:gd name="T0" fmla="*/ 21 w 43"/>
                  <a:gd name="T1" fmla="*/ 62 h 62"/>
                  <a:gd name="T2" fmla="*/ 5 w 43"/>
                  <a:gd name="T3" fmla="*/ 54 h 62"/>
                  <a:gd name="T4" fmla="*/ 0 w 43"/>
                  <a:gd name="T5" fmla="*/ 32 h 62"/>
                  <a:gd name="T6" fmla="*/ 6 w 43"/>
                  <a:gd name="T7" fmla="*/ 9 h 62"/>
                  <a:gd name="T8" fmla="*/ 22 w 43"/>
                  <a:gd name="T9" fmla="*/ 0 h 62"/>
                  <a:gd name="T10" fmla="*/ 37 w 43"/>
                  <a:gd name="T11" fmla="*/ 8 h 62"/>
                  <a:gd name="T12" fmla="*/ 43 w 43"/>
                  <a:gd name="T13" fmla="*/ 31 h 62"/>
                  <a:gd name="T14" fmla="*/ 37 w 43"/>
                  <a:gd name="T15" fmla="*/ 54 h 62"/>
                  <a:gd name="T16" fmla="*/ 21 w 43"/>
                  <a:gd name="T17" fmla="*/ 62 h 62"/>
                  <a:gd name="T18" fmla="*/ 22 w 43"/>
                  <a:gd name="T19" fmla="*/ 10 h 62"/>
                  <a:gd name="T20" fmla="*/ 12 w 43"/>
                  <a:gd name="T21" fmla="*/ 31 h 62"/>
                  <a:gd name="T22" fmla="*/ 21 w 43"/>
                  <a:gd name="T23" fmla="*/ 52 h 62"/>
                  <a:gd name="T24" fmla="*/ 28 w 43"/>
                  <a:gd name="T25" fmla="*/ 47 h 62"/>
                  <a:gd name="T26" fmla="*/ 31 w 43"/>
                  <a:gd name="T27" fmla="*/ 32 h 62"/>
                  <a:gd name="T28" fmla="*/ 22 w 43"/>
                  <a:gd name="T29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62">
                    <a:moveTo>
                      <a:pt x="21" y="62"/>
                    </a:moveTo>
                    <a:cubicBezTo>
                      <a:pt x="14" y="62"/>
                      <a:pt x="9" y="59"/>
                      <a:pt x="5" y="54"/>
                    </a:cubicBezTo>
                    <a:cubicBezTo>
                      <a:pt x="2" y="49"/>
                      <a:pt x="0" y="41"/>
                      <a:pt x="0" y="32"/>
                    </a:cubicBezTo>
                    <a:cubicBezTo>
                      <a:pt x="0" y="22"/>
                      <a:pt x="2" y="14"/>
                      <a:pt x="6" y="9"/>
                    </a:cubicBezTo>
                    <a:cubicBezTo>
                      <a:pt x="9" y="3"/>
                      <a:pt x="15" y="0"/>
                      <a:pt x="22" y="0"/>
                    </a:cubicBezTo>
                    <a:cubicBezTo>
                      <a:pt x="29" y="0"/>
                      <a:pt x="34" y="3"/>
                      <a:pt x="37" y="8"/>
                    </a:cubicBezTo>
                    <a:cubicBezTo>
                      <a:pt x="41" y="13"/>
                      <a:pt x="43" y="21"/>
                      <a:pt x="43" y="31"/>
                    </a:cubicBezTo>
                    <a:cubicBezTo>
                      <a:pt x="43" y="41"/>
                      <a:pt x="41" y="49"/>
                      <a:pt x="37" y="54"/>
                    </a:cubicBezTo>
                    <a:cubicBezTo>
                      <a:pt x="33" y="59"/>
                      <a:pt x="28" y="62"/>
                      <a:pt x="21" y="62"/>
                    </a:cubicBezTo>
                    <a:close/>
                    <a:moveTo>
                      <a:pt x="22" y="10"/>
                    </a:moveTo>
                    <a:cubicBezTo>
                      <a:pt x="15" y="10"/>
                      <a:pt x="12" y="17"/>
                      <a:pt x="12" y="31"/>
                    </a:cubicBezTo>
                    <a:cubicBezTo>
                      <a:pt x="12" y="45"/>
                      <a:pt x="15" y="52"/>
                      <a:pt x="21" y="52"/>
                    </a:cubicBezTo>
                    <a:cubicBezTo>
                      <a:pt x="24" y="52"/>
                      <a:pt x="27" y="50"/>
                      <a:pt x="28" y="47"/>
                    </a:cubicBezTo>
                    <a:cubicBezTo>
                      <a:pt x="30" y="43"/>
                      <a:pt x="31" y="38"/>
                      <a:pt x="31" y="32"/>
                    </a:cubicBezTo>
                    <a:cubicBezTo>
                      <a:pt x="31" y="17"/>
                      <a:pt x="28" y="10"/>
                      <a:pt x="2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5" name="Freeform 2188"/>
              <p:cNvSpPr>
                <a:spLocks/>
              </p:cNvSpPr>
              <p:nvPr/>
            </p:nvSpPr>
            <p:spPr bwMode="auto">
              <a:xfrm>
                <a:off x="17345025" y="1436688"/>
                <a:ext cx="244475" cy="225425"/>
              </a:xfrm>
              <a:custGeom>
                <a:avLst/>
                <a:gdLst>
                  <a:gd name="T0" fmla="*/ 52 w 65"/>
                  <a:gd name="T1" fmla="*/ 60 h 60"/>
                  <a:gd name="T2" fmla="*/ 39 w 65"/>
                  <a:gd name="T3" fmla="*/ 60 h 60"/>
                  <a:gd name="T4" fmla="*/ 33 w 65"/>
                  <a:gd name="T5" fmla="*/ 22 h 60"/>
                  <a:gd name="T6" fmla="*/ 32 w 65"/>
                  <a:gd name="T7" fmla="*/ 14 h 60"/>
                  <a:gd name="T8" fmla="*/ 32 w 65"/>
                  <a:gd name="T9" fmla="*/ 14 h 60"/>
                  <a:gd name="T10" fmla="*/ 32 w 65"/>
                  <a:gd name="T11" fmla="*/ 20 h 60"/>
                  <a:gd name="T12" fmla="*/ 31 w 65"/>
                  <a:gd name="T13" fmla="*/ 21 h 60"/>
                  <a:gd name="T14" fmla="*/ 25 w 65"/>
                  <a:gd name="T15" fmla="*/ 60 h 60"/>
                  <a:gd name="T16" fmla="*/ 12 w 65"/>
                  <a:gd name="T17" fmla="*/ 60 h 60"/>
                  <a:gd name="T18" fmla="*/ 0 w 65"/>
                  <a:gd name="T19" fmla="*/ 0 h 60"/>
                  <a:gd name="T20" fmla="*/ 13 w 65"/>
                  <a:gd name="T21" fmla="*/ 0 h 60"/>
                  <a:gd name="T22" fmla="*/ 19 w 65"/>
                  <a:gd name="T23" fmla="*/ 39 h 60"/>
                  <a:gd name="T24" fmla="*/ 20 w 65"/>
                  <a:gd name="T25" fmla="*/ 46 h 60"/>
                  <a:gd name="T26" fmla="*/ 20 w 65"/>
                  <a:gd name="T27" fmla="*/ 46 h 60"/>
                  <a:gd name="T28" fmla="*/ 21 w 65"/>
                  <a:gd name="T29" fmla="*/ 39 h 60"/>
                  <a:gd name="T30" fmla="*/ 27 w 65"/>
                  <a:gd name="T31" fmla="*/ 0 h 60"/>
                  <a:gd name="T32" fmla="*/ 39 w 65"/>
                  <a:gd name="T33" fmla="*/ 0 h 60"/>
                  <a:gd name="T34" fmla="*/ 45 w 65"/>
                  <a:gd name="T35" fmla="*/ 39 h 60"/>
                  <a:gd name="T36" fmla="*/ 46 w 65"/>
                  <a:gd name="T37" fmla="*/ 46 h 60"/>
                  <a:gd name="T38" fmla="*/ 46 w 65"/>
                  <a:gd name="T39" fmla="*/ 46 h 60"/>
                  <a:gd name="T40" fmla="*/ 47 w 65"/>
                  <a:gd name="T41" fmla="*/ 39 h 60"/>
                  <a:gd name="T42" fmla="*/ 54 w 65"/>
                  <a:gd name="T43" fmla="*/ 0 h 60"/>
                  <a:gd name="T44" fmla="*/ 65 w 65"/>
                  <a:gd name="T45" fmla="*/ 0 h 60"/>
                  <a:gd name="T46" fmla="*/ 52 w 65"/>
                  <a:gd name="T4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60">
                    <a:moveTo>
                      <a:pt x="52" y="60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19"/>
                      <a:pt x="33" y="16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6"/>
                      <a:pt x="32" y="18"/>
                      <a:pt x="32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2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4"/>
                      <a:pt x="21" y="41"/>
                      <a:pt x="21" y="39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44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7" y="43"/>
                      <a:pt x="47" y="41"/>
                      <a:pt x="47" y="39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6" name="Freeform 2189"/>
              <p:cNvSpPr>
                <a:spLocks/>
              </p:cNvSpPr>
              <p:nvPr/>
            </p:nvSpPr>
            <p:spPr bwMode="auto">
              <a:xfrm>
                <a:off x="17573704" y="1436687"/>
                <a:ext cx="109538" cy="225425"/>
              </a:xfrm>
              <a:custGeom>
                <a:avLst/>
                <a:gdLst>
                  <a:gd name="T0" fmla="*/ 0 w 69"/>
                  <a:gd name="T1" fmla="*/ 142 h 142"/>
                  <a:gd name="T2" fmla="*/ 0 w 69"/>
                  <a:gd name="T3" fmla="*/ 0 h 142"/>
                  <a:gd name="T4" fmla="*/ 67 w 69"/>
                  <a:gd name="T5" fmla="*/ 0 h 142"/>
                  <a:gd name="T6" fmla="*/ 67 w 69"/>
                  <a:gd name="T7" fmla="*/ 24 h 142"/>
                  <a:gd name="T8" fmla="*/ 29 w 69"/>
                  <a:gd name="T9" fmla="*/ 24 h 142"/>
                  <a:gd name="T10" fmla="*/ 29 w 69"/>
                  <a:gd name="T11" fmla="*/ 59 h 142"/>
                  <a:gd name="T12" fmla="*/ 64 w 69"/>
                  <a:gd name="T13" fmla="*/ 59 h 142"/>
                  <a:gd name="T14" fmla="*/ 64 w 69"/>
                  <a:gd name="T15" fmla="*/ 83 h 142"/>
                  <a:gd name="T16" fmla="*/ 29 w 69"/>
                  <a:gd name="T17" fmla="*/ 83 h 142"/>
                  <a:gd name="T18" fmla="*/ 29 w 69"/>
                  <a:gd name="T19" fmla="*/ 119 h 142"/>
                  <a:gd name="T20" fmla="*/ 69 w 69"/>
                  <a:gd name="T21" fmla="*/ 119 h 142"/>
                  <a:gd name="T22" fmla="*/ 69 w 69"/>
                  <a:gd name="T23" fmla="*/ 142 h 142"/>
                  <a:gd name="T24" fmla="*/ 0 w 69"/>
                  <a:gd name="T2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42">
                    <a:moveTo>
                      <a:pt x="0" y="142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24"/>
                    </a:lnTo>
                    <a:lnTo>
                      <a:pt x="29" y="24"/>
                    </a:lnTo>
                    <a:lnTo>
                      <a:pt x="29" y="59"/>
                    </a:lnTo>
                    <a:lnTo>
                      <a:pt x="64" y="59"/>
                    </a:lnTo>
                    <a:lnTo>
                      <a:pt x="64" y="83"/>
                    </a:lnTo>
                    <a:lnTo>
                      <a:pt x="29" y="83"/>
                    </a:lnTo>
                    <a:lnTo>
                      <a:pt x="29" y="119"/>
                    </a:lnTo>
                    <a:lnTo>
                      <a:pt x="69" y="119"/>
                    </a:lnTo>
                    <a:lnTo>
                      <a:pt x="69" y="142"/>
                    </a:lnTo>
                    <a:lnTo>
                      <a:pt x="0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7" name="Freeform 2190"/>
              <p:cNvSpPr>
                <a:spLocks noEditPoints="1"/>
              </p:cNvSpPr>
              <p:nvPr/>
            </p:nvSpPr>
            <p:spPr bwMode="auto">
              <a:xfrm>
                <a:off x="17743488" y="1436688"/>
                <a:ext cx="138113" cy="225425"/>
              </a:xfrm>
              <a:custGeom>
                <a:avLst/>
                <a:gdLst>
                  <a:gd name="T0" fmla="*/ 24 w 37"/>
                  <a:gd name="T1" fmla="*/ 60 h 60"/>
                  <a:gd name="T2" fmla="*/ 20 w 37"/>
                  <a:gd name="T3" fmla="*/ 45 h 60"/>
                  <a:gd name="T4" fmla="*/ 13 w 37"/>
                  <a:gd name="T5" fmla="*/ 37 h 60"/>
                  <a:gd name="T6" fmla="*/ 12 w 37"/>
                  <a:gd name="T7" fmla="*/ 37 h 60"/>
                  <a:gd name="T8" fmla="*/ 12 w 37"/>
                  <a:gd name="T9" fmla="*/ 60 h 60"/>
                  <a:gd name="T10" fmla="*/ 0 w 37"/>
                  <a:gd name="T11" fmla="*/ 60 h 60"/>
                  <a:gd name="T12" fmla="*/ 0 w 37"/>
                  <a:gd name="T13" fmla="*/ 0 h 60"/>
                  <a:gd name="T14" fmla="*/ 17 w 37"/>
                  <a:gd name="T15" fmla="*/ 0 h 60"/>
                  <a:gd name="T16" fmla="*/ 35 w 37"/>
                  <a:gd name="T17" fmla="*/ 16 h 60"/>
                  <a:gd name="T18" fmla="*/ 24 w 37"/>
                  <a:gd name="T19" fmla="*/ 32 h 60"/>
                  <a:gd name="T20" fmla="*/ 24 w 37"/>
                  <a:gd name="T21" fmla="*/ 33 h 60"/>
                  <a:gd name="T22" fmla="*/ 32 w 37"/>
                  <a:gd name="T23" fmla="*/ 43 h 60"/>
                  <a:gd name="T24" fmla="*/ 37 w 37"/>
                  <a:gd name="T25" fmla="*/ 60 h 60"/>
                  <a:gd name="T26" fmla="*/ 24 w 37"/>
                  <a:gd name="T27" fmla="*/ 60 h 60"/>
                  <a:gd name="T28" fmla="*/ 12 w 37"/>
                  <a:gd name="T29" fmla="*/ 10 h 60"/>
                  <a:gd name="T30" fmla="*/ 12 w 37"/>
                  <a:gd name="T31" fmla="*/ 27 h 60"/>
                  <a:gd name="T32" fmla="*/ 15 w 37"/>
                  <a:gd name="T33" fmla="*/ 27 h 60"/>
                  <a:gd name="T34" fmla="*/ 21 w 37"/>
                  <a:gd name="T35" fmla="*/ 25 h 60"/>
                  <a:gd name="T36" fmla="*/ 23 w 37"/>
                  <a:gd name="T37" fmla="*/ 18 h 60"/>
                  <a:gd name="T38" fmla="*/ 21 w 37"/>
                  <a:gd name="T39" fmla="*/ 12 h 60"/>
                  <a:gd name="T40" fmla="*/ 15 w 37"/>
                  <a:gd name="T41" fmla="*/ 10 h 60"/>
                  <a:gd name="T42" fmla="*/ 12 w 37"/>
                  <a:gd name="T43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60">
                    <a:moveTo>
                      <a:pt x="24" y="60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9" y="40"/>
                      <a:pt x="16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9" y="0"/>
                      <a:pt x="35" y="6"/>
                      <a:pt x="35" y="16"/>
                    </a:cubicBezTo>
                    <a:cubicBezTo>
                      <a:pt x="35" y="25"/>
                      <a:pt x="31" y="30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7" y="34"/>
                      <a:pt x="30" y="37"/>
                      <a:pt x="32" y="43"/>
                    </a:cubicBezTo>
                    <a:cubicBezTo>
                      <a:pt x="37" y="60"/>
                      <a:pt x="37" y="60"/>
                      <a:pt x="37" y="60"/>
                    </a:cubicBezTo>
                    <a:lnTo>
                      <a:pt x="24" y="60"/>
                    </a:lnTo>
                    <a:close/>
                    <a:moveTo>
                      <a:pt x="12" y="10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8" y="27"/>
                      <a:pt x="19" y="26"/>
                      <a:pt x="21" y="25"/>
                    </a:cubicBezTo>
                    <a:cubicBezTo>
                      <a:pt x="22" y="23"/>
                      <a:pt x="23" y="21"/>
                      <a:pt x="23" y="18"/>
                    </a:cubicBezTo>
                    <a:cubicBezTo>
                      <a:pt x="23" y="16"/>
                      <a:pt x="22" y="14"/>
                      <a:pt x="21" y="12"/>
                    </a:cubicBezTo>
                    <a:cubicBezTo>
                      <a:pt x="20" y="11"/>
                      <a:pt x="18" y="10"/>
                      <a:pt x="15" y="10"/>
                    </a:cubicBez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8" name="Freeform 2191"/>
              <p:cNvSpPr>
                <a:spLocks/>
              </p:cNvSpPr>
              <p:nvPr/>
            </p:nvSpPr>
            <p:spPr bwMode="auto">
              <a:xfrm>
                <a:off x="15760700" y="1719263"/>
                <a:ext cx="131763" cy="214313"/>
              </a:xfrm>
              <a:custGeom>
                <a:avLst/>
                <a:gdLst>
                  <a:gd name="T0" fmla="*/ 54 w 83"/>
                  <a:gd name="T1" fmla="*/ 21 h 135"/>
                  <a:gd name="T2" fmla="*/ 54 w 83"/>
                  <a:gd name="T3" fmla="*/ 135 h 135"/>
                  <a:gd name="T4" fmla="*/ 28 w 83"/>
                  <a:gd name="T5" fmla="*/ 135 h 135"/>
                  <a:gd name="T6" fmla="*/ 28 w 83"/>
                  <a:gd name="T7" fmla="*/ 21 h 135"/>
                  <a:gd name="T8" fmla="*/ 0 w 83"/>
                  <a:gd name="T9" fmla="*/ 21 h 135"/>
                  <a:gd name="T10" fmla="*/ 0 w 83"/>
                  <a:gd name="T11" fmla="*/ 0 h 135"/>
                  <a:gd name="T12" fmla="*/ 83 w 83"/>
                  <a:gd name="T13" fmla="*/ 0 h 135"/>
                  <a:gd name="T14" fmla="*/ 83 w 83"/>
                  <a:gd name="T15" fmla="*/ 21 h 135"/>
                  <a:gd name="T16" fmla="*/ 54 w 83"/>
                  <a:gd name="T17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35">
                    <a:moveTo>
                      <a:pt x="54" y="21"/>
                    </a:moveTo>
                    <a:lnTo>
                      <a:pt x="54" y="135"/>
                    </a:lnTo>
                    <a:lnTo>
                      <a:pt x="28" y="135"/>
                    </a:lnTo>
                    <a:lnTo>
                      <a:pt x="28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5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9" name="Freeform 2192"/>
              <p:cNvSpPr>
                <a:spLocks/>
              </p:cNvSpPr>
              <p:nvPr/>
            </p:nvSpPr>
            <p:spPr bwMode="auto">
              <a:xfrm>
                <a:off x="15914688" y="1719263"/>
                <a:ext cx="138113" cy="214313"/>
              </a:xfrm>
              <a:custGeom>
                <a:avLst/>
                <a:gdLst>
                  <a:gd name="T0" fmla="*/ 61 w 87"/>
                  <a:gd name="T1" fmla="*/ 135 h 135"/>
                  <a:gd name="T2" fmla="*/ 61 w 87"/>
                  <a:gd name="T3" fmla="*/ 81 h 135"/>
                  <a:gd name="T4" fmla="*/ 26 w 87"/>
                  <a:gd name="T5" fmla="*/ 81 h 135"/>
                  <a:gd name="T6" fmla="*/ 26 w 87"/>
                  <a:gd name="T7" fmla="*/ 135 h 135"/>
                  <a:gd name="T8" fmla="*/ 0 w 87"/>
                  <a:gd name="T9" fmla="*/ 135 h 135"/>
                  <a:gd name="T10" fmla="*/ 0 w 87"/>
                  <a:gd name="T11" fmla="*/ 0 h 135"/>
                  <a:gd name="T12" fmla="*/ 26 w 87"/>
                  <a:gd name="T13" fmla="*/ 0 h 135"/>
                  <a:gd name="T14" fmla="*/ 26 w 87"/>
                  <a:gd name="T15" fmla="*/ 55 h 135"/>
                  <a:gd name="T16" fmla="*/ 61 w 87"/>
                  <a:gd name="T17" fmla="*/ 55 h 135"/>
                  <a:gd name="T18" fmla="*/ 61 w 87"/>
                  <a:gd name="T19" fmla="*/ 0 h 135"/>
                  <a:gd name="T20" fmla="*/ 87 w 87"/>
                  <a:gd name="T21" fmla="*/ 0 h 135"/>
                  <a:gd name="T22" fmla="*/ 87 w 87"/>
                  <a:gd name="T23" fmla="*/ 135 h 135"/>
                  <a:gd name="T24" fmla="*/ 61 w 87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135">
                    <a:moveTo>
                      <a:pt x="61" y="135"/>
                    </a:moveTo>
                    <a:lnTo>
                      <a:pt x="61" y="81"/>
                    </a:lnTo>
                    <a:lnTo>
                      <a:pt x="26" y="81"/>
                    </a:lnTo>
                    <a:lnTo>
                      <a:pt x="26" y="135"/>
                    </a:lnTo>
                    <a:lnTo>
                      <a:pt x="0" y="135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55"/>
                    </a:lnTo>
                    <a:lnTo>
                      <a:pt x="61" y="55"/>
                    </a:lnTo>
                    <a:lnTo>
                      <a:pt x="61" y="0"/>
                    </a:lnTo>
                    <a:lnTo>
                      <a:pt x="87" y="0"/>
                    </a:lnTo>
                    <a:lnTo>
                      <a:pt x="87" y="135"/>
                    </a:lnTo>
                    <a:lnTo>
                      <a:pt x="61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0" name="Freeform 2193"/>
              <p:cNvSpPr>
                <a:spLocks noEditPoints="1"/>
              </p:cNvSpPr>
              <p:nvPr/>
            </p:nvSpPr>
            <p:spPr bwMode="auto">
              <a:xfrm>
                <a:off x="16071850" y="1719263"/>
                <a:ext cx="165100" cy="214313"/>
              </a:xfrm>
              <a:custGeom>
                <a:avLst/>
                <a:gdLst>
                  <a:gd name="T0" fmla="*/ 32 w 44"/>
                  <a:gd name="T1" fmla="*/ 57 h 57"/>
                  <a:gd name="T2" fmla="*/ 29 w 44"/>
                  <a:gd name="T3" fmla="*/ 43 h 57"/>
                  <a:gd name="T4" fmla="*/ 15 w 44"/>
                  <a:gd name="T5" fmla="*/ 43 h 57"/>
                  <a:gd name="T6" fmla="*/ 12 w 44"/>
                  <a:gd name="T7" fmla="*/ 57 h 57"/>
                  <a:gd name="T8" fmla="*/ 0 w 44"/>
                  <a:gd name="T9" fmla="*/ 57 h 57"/>
                  <a:gd name="T10" fmla="*/ 16 w 44"/>
                  <a:gd name="T11" fmla="*/ 0 h 57"/>
                  <a:gd name="T12" fmla="*/ 29 w 44"/>
                  <a:gd name="T13" fmla="*/ 0 h 57"/>
                  <a:gd name="T14" fmla="*/ 44 w 44"/>
                  <a:gd name="T15" fmla="*/ 57 h 57"/>
                  <a:gd name="T16" fmla="*/ 32 w 44"/>
                  <a:gd name="T17" fmla="*/ 57 h 57"/>
                  <a:gd name="T18" fmla="*/ 23 w 44"/>
                  <a:gd name="T19" fmla="*/ 16 h 57"/>
                  <a:gd name="T20" fmla="*/ 22 w 44"/>
                  <a:gd name="T21" fmla="*/ 10 h 57"/>
                  <a:gd name="T22" fmla="*/ 22 w 44"/>
                  <a:gd name="T23" fmla="*/ 9 h 57"/>
                  <a:gd name="T24" fmla="*/ 22 w 44"/>
                  <a:gd name="T25" fmla="*/ 9 h 57"/>
                  <a:gd name="T26" fmla="*/ 21 w 44"/>
                  <a:gd name="T27" fmla="*/ 16 h 57"/>
                  <a:gd name="T28" fmla="*/ 16 w 44"/>
                  <a:gd name="T29" fmla="*/ 35 h 57"/>
                  <a:gd name="T30" fmla="*/ 27 w 44"/>
                  <a:gd name="T31" fmla="*/ 35 h 57"/>
                  <a:gd name="T32" fmla="*/ 23 w 44"/>
                  <a:gd name="T33" fmla="*/ 1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" h="57">
                    <a:moveTo>
                      <a:pt x="32" y="57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4" y="57"/>
                      <a:pt x="44" y="57"/>
                      <a:pt x="44" y="57"/>
                    </a:cubicBezTo>
                    <a:lnTo>
                      <a:pt x="32" y="57"/>
                    </a:lnTo>
                    <a:close/>
                    <a:moveTo>
                      <a:pt x="23" y="16"/>
                    </a:moveTo>
                    <a:cubicBezTo>
                      <a:pt x="23" y="15"/>
                      <a:pt x="23" y="13"/>
                      <a:pt x="22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12"/>
                      <a:pt x="21" y="15"/>
                      <a:pt x="21" y="16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27" y="35"/>
                      <a:pt x="27" y="35"/>
                      <a:pt x="27" y="35"/>
                    </a:cubicBezTo>
                    <a:lnTo>
                      <a:pt x="2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1" name="Freeform 2194"/>
              <p:cNvSpPr>
                <a:spLocks/>
              </p:cNvSpPr>
              <p:nvPr/>
            </p:nvSpPr>
            <p:spPr bwMode="auto">
              <a:xfrm>
                <a:off x="16259175" y="1719263"/>
                <a:ext cx="139700" cy="214313"/>
              </a:xfrm>
              <a:custGeom>
                <a:avLst/>
                <a:gdLst>
                  <a:gd name="T0" fmla="*/ 24 w 37"/>
                  <a:gd name="T1" fmla="*/ 57 h 57"/>
                  <a:gd name="T2" fmla="*/ 11 w 37"/>
                  <a:gd name="T3" fmla="*/ 25 h 57"/>
                  <a:gd name="T4" fmla="*/ 9 w 37"/>
                  <a:gd name="T5" fmla="*/ 18 h 57"/>
                  <a:gd name="T6" fmla="*/ 9 w 37"/>
                  <a:gd name="T7" fmla="*/ 16 h 57"/>
                  <a:gd name="T8" fmla="*/ 9 w 37"/>
                  <a:gd name="T9" fmla="*/ 16 h 57"/>
                  <a:gd name="T10" fmla="*/ 9 w 37"/>
                  <a:gd name="T11" fmla="*/ 28 h 57"/>
                  <a:gd name="T12" fmla="*/ 9 w 37"/>
                  <a:gd name="T13" fmla="*/ 57 h 57"/>
                  <a:gd name="T14" fmla="*/ 0 w 37"/>
                  <a:gd name="T15" fmla="*/ 57 h 57"/>
                  <a:gd name="T16" fmla="*/ 0 w 37"/>
                  <a:gd name="T17" fmla="*/ 0 h 57"/>
                  <a:gd name="T18" fmla="*/ 12 w 37"/>
                  <a:gd name="T19" fmla="*/ 0 h 57"/>
                  <a:gd name="T20" fmla="*/ 25 w 37"/>
                  <a:gd name="T21" fmla="*/ 34 h 57"/>
                  <a:gd name="T22" fmla="*/ 27 w 37"/>
                  <a:gd name="T23" fmla="*/ 42 h 57"/>
                  <a:gd name="T24" fmla="*/ 27 w 37"/>
                  <a:gd name="T25" fmla="*/ 42 h 57"/>
                  <a:gd name="T26" fmla="*/ 27 w 37"/>
                  <a:gd name="T27" fmla="*/ 32 h 57"/>
                  <a:gd name="T28" fmla="*/ 27 w 37"/>
                  <a:gd name="T29" fmla="*/ 0 h 57"/>
                  <a:gd name="T30" fmla="*/ 37 w 37"/>
                  <a:gd name="T31" fmla="*/ 0 h 57"/>
                  <a:gd name="T32" fmla="*/ 37 w 37"/>
                  <a:gd name="T33" fmla="*/ 57 h 57"/>
                  <a:gd name="T34" fmla="*/ 24 w 37"/>
                  <a:gd name="T3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57">
                    <a:moveTo>
                      <a:pt x="24" y="57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3"/>
                      <a:pt x="10" y="21"/>
                      <a:pt x="9" y="18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21"/>
                      <a:pt x="9" y="25"/>
                      <a:pt x="9" y="2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5"/>
                      <a:pt x="26" y="37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7"/>
                      <a:pt x="37" y="57"/>
                      <a:pt x="37" y="57"/>
                    </a:cubicBezTo>
                    <a:lnTo>
                      <a:pt x="24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2" name="Freeform 2195"/>
              <p:cNvSpPr>
                <a:spLocks/>
              </p:cNvSpPr>
              <p:nvPr/>
            </p:nvSpPr>
            <p:spPr bwMode="auto">
              <a:xfrm>
                <a:off x="16492538" y="1719263"/>
                <a:ext cx="127000" cy="214313"/>
              </a:xfrm>
              <a:custGeom>
                <a:avLst/>
                <a:gdLst>
                  <a:gd name="T0" fmla="*/ 52 w 80"/>
                  <a:gd name="T1" fmla="*/ 21 h 135"/>
                  <a:gd name="T2" fmla="*/ 52 w 80"/>
                  <a:gd name="T3" fmla="*/ 135 h 135"/>
                  <a:gd name="T4" fmla="*/ 26 w 80"/>
                  <a:gd name="T5" fmla="*/ 135 h 135"/>
                  <a:gd name="T6" fmla="*/ 26 w 80"/>
                  <a:gd name="T7" fmla="*/ 21 h 135"/>
                  <a:gd name="T8" fmla="*/ 0 w 80"/>
                  <a:gd name="T9" fmla="*/ 21 h 135"/>
                  <a:gd name="T10" fmla="*/ 0 w 80"/>
                  <a:gd name="T11" fmla="*/ 0 h 135"/>
                  <a:gd name="T12" fmla="*/ 80 w 80"/>
                  <a:gd name="T13" fmla="*/ 0 h 135"/>
                  <a:gd name="T14" fmla="*/ 80 w 80"/>
                  <a:gd name="T15" fmla="*/ 21 h 135"/>
                  <a:gd name="T16" fmla="*/ 52 w 80"/>
                  <a:gd name="T17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135">
                    <a:moveTo>
                      <a:pt x="52" y="21"/>
                    </a:moveTo>
                    <a:lnTo>
                      <a:pt x="52" y="135"/>
                    </a:lnTo>
                    <a:lnTo>
                      <a:pt x="26" y="135"/>
                    </a:lnTo>
                    <a:lnTo>
                      <a:pt x="26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80" y="0"/>
                    </a:lnTo>
                    <a:lnTo>
                      <a:pt x="80" y="21"/>
                    </a:lnTo>
                    <a:lnTo>
                      <a:pt x="5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3" name="Freeform 2196"/>
              <p:cNvSpPr>
                <a:spLocks/>
              </p:cNvSpPr>
              <p:nvPr/>
            </p:nvSpPr>
            <p:spPr bwMode="auto">
              <a:xfrm>
                <a:off x="16643350" y="1719263"/>
                <a:ext cx="138113" cy="214313"/>
              </a:xfrm>
              <a:custGeom>
                <a:avLst/>
                <a:gdLst>
                  <a:gd name="T0" fmla="*/ 61 w 87"/>
                  <a:gd name="T1" fmla="*/ 135 h 135"/>
                  <a:gd name="T2" fmla="*/ 61 w 87"/>
                  <a:gd name="T3" fmla="*/ 81 h 135"/>
                  <a:gd name="T4" fmla="*/ 26 w 87"/>
                  <a:gd name="T5" fmla="*/ 81 h 135"/>
                  <a:gd name="T6" fmla="*/ 26 w 87"/>
                  <a:gd name="T7" fmla="*/ 135 h 135"/>
                  <a:gd name="T8" fmla="*/ 0 w 87"/>
                  <a:gd name="T9" fmla="*/ 135 h 135"/>
                  <a:gd name="T10" fmla="*/ 0 w 87"/>
                  <a:gd name="T11" fmla="*/ 0 h 135"/>
                  <a:gd name="T12" fmla="*/ 26 w 87"/>
                  <a:gd name="T13" fmla="*/ 0 h 135"/>
                  <a:gd name="T14" fmla="*/ 26 w 87"/>
                  <a:gd name="T15" fmla="*/ 55 h 135"/>
                  <a:gd name="T16" fmla="*/ 61 w 87"/>
                  <a:gd name="T17" fmla="*/ 55 h 135"/>
                  <a:gd name="T18" fmla="*/ 61 w 87"/>
                  <a:gd name="T19" fmla="*/ 0 h 135"/>
                  <a:gd name="T20" fmla="*/ 87 w 87"/>
                  <a:gd name="T21" fmla="*/ 0 h 135"/>
                  <a:gd name="T22" fmla="*/ 87 w 87"/>
                  <a:gd name="T23" fmla="*/ 135 h 135"/>
                  <a:gd name="T24" fmla="*/ 61 w 87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135">
                    <a:moveTo>
                      <a:pt x="61" y="135"/>
                    </a:moveTo>
                    <a:lnTo>
                      <a:pt x="61" y="81"/>
                    </a:lnTo>
                    <a:lnTo>
                      <a:pt x="26" y="81"/>
                    </a:lnTo>
                    <a:lnTo>
                      <a:pt x="26" y="135"/>
                    </a:lnTo>
                    <a:lnTo>
                      <a:pt x="0" y="135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55"/>
                    </a:lnTo>
                    <a:lnTo>
                      <a:pt x="61" y="55"/>
                    </a:lnTo>
                    <a:lnTo>
                      <a:pt x="61" y="0"/>
                    </a:lnTo>
                    <a:lnTo>
                      <a:pt x="87" y="0"/>
                    </a:lnTo>
                    <a:lnTo>
                      <a:pt x="87" y="135"/>
                    </a:lnTo>
                    <a:lnTo>
                      <a:pt x="61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4" name="Freeform 2197"/>
              <p:cNvSpPr>
                <a:spLocks/>
              </p:cNvSpPr>
              <p:nvPr/>
            </p:nvSpPr>
            <p:spPr bwMode="auto">
              <a:xfrm>
                <a:off x="16819563" y="1719263"/>
                <a:ext cx="101600" cy="214313"/>
              </a:xfrm>
              <a:custGeom>
                <a:avLst/>
                <a:gdLst>
                  <a:gd name="T0" fmla="*/ 0 w 64"/>
                  <a:gd name="T1" fmla="*/ 135 h 135"/>
                  <a:gd name="T2" fmla="*/ 0 w 64"/>
                  <a:gd name="T3" fmla="*/ 0 h 135"/>
                  <a:gd name="T4" fmla="*/ 61 w 64"/>
                  <a:gd name="T5" fmla="*/ 0 h 135"/>
                  <a:gd name="T6" fmla="*/ 61 w 64"/>
                  <a:gd name="T7" fmla="*/ 21 h 135"/>
                  <a:gd name="T8" fmla="*/ 26 w 64"/>
                  <a:gd name="T9" fmla="*/ 21 h 135"/>
                  <a:gd name="T10" fmla="*/ 26 w 64"/>
                  <a:gd name="T11" fmla="*/ 57 h 135"/>
                  <a:gd name="T12" fmla="*/ 59 w 64"/>
                  <a:gd name="T13" fmla="*/ 57 h 135"/>
                  <a:gd name="T14" fmla="*/ 59 w 64"/>
                  <a:gd name="T15" fmla="*/ 78 h 135"/>
                  <a:gd name="T16" fmla="*/ 26 w 64"/>
                  <a:gd name="T17" fmla="*/ 78 h 135"/>
                  <a:gd name="T18" fmla="*/ 26 w 64"/>
                  <a:gd name="T19" fmla="*/ 114 h 135"/>
                  <a:gd name="T20" fmla="*/ 64 w 64"/>
                  <a:gd name="T21" fmla="*/ 114 h 135"/>
                  <a:gd name="T22" fmla="*/ 64 w 64"/>
                  <a:gd name="T23" fmla="*/ 135 h 135"/>
                  <a:gd name="T24" fmla="*/ 0 w 64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35">
                    <a:moveTo>
                      <a:pt x="0" y="135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21"/>
                    </a:lnTo>
                    <a:lnTo>
                      <a:pt x="26" y="21"/>
                    </a:lnTo>
                    <a:lnTo>
                      <a:pt x="26" y="57"/>
                    </a:lnTo>
                    <a:lnTo>
                      <a:pt x="59" y="57"/>
                    </a:lnTo>
                    <a:lnTo>
                      <a:pt x="59" y="78"/>
                    </a:lnTo>
                    <a:lnTo>
                      <a:pt x="26" y="78"/>
                    </a:lnTo>
                    <a:lnTo>
                      <a:pt x="26" y="114"/>
                    </a:lnTo>
                    <a:lnTo>
                      <a:pt x="64" y="114"/>
                    </a:lnTo>
                    <a:lnTo>
                      <a:pt x="64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5" name="Freeform 2198"/>
              <p:cNvSpPr>
                <a:spLocks noEditPoints="1"/>
              </p:cNvSpPr>
              <p:nvPr/>
            </p:nvSpPr>
            <p:spPr bwMode="auto">
              <a:xfrm>
                <a:off x="17018000" y="1719263"/>
                <a:ext cx="128588" cy="214313"/>
              </a:xfrm>
              <a:custGeom>
                <a:avLst/>
                <a:gdLst>
                  <a:gd name="T0" fmla="*/ 11 w 34"/>
                  <a:gd name="T1" fmla="*/ 38 h 57"/>
                  <a:gd name="T2" fmla="*/ 11 w 34"/>
                  <a:gd name="T3" fmla="*/ 57 h 57"/>
                  <a:gd name="T4" fmla="*/ 0 w 34"/>
                  <a:gd name="T5" fmla="*/ 57 h 57"/>
                  <a:gd name="T6" fmla="*/ 0 w 34"/>
                  <a:gd name="T7" fmla="*/ 0 h 57"/>
                  <a:gd name="T8" fmla="*/ 17 w 34"/>
                  <a:gd name="T9" fmla="*/ 0 h 57"/>
                  <a:gd name="T10" fmla="*/ 30 w 34"/>
                  <a:gd name="T11" fmla="*/ 5 h 57"/>
                  <a:gd name="T12" fmla="*/ 34 w 34"/>
                  <a:gd name="T13" fmla="*/ 18 h 57"/>
                  <a:gd name="T14" fmla="*/ 29 w 34"/>
                  <a:gd name="T15" fmla="*/ 32 h 57"/>
                  <a:gd name="T16" fmla="*/ 16 w 34"/>
                  <a:gd name="T17" fmla="*/ 38 h 57"/>
                  <a:gd name="T18" fmla="*/ 11 w 34"/>
                  <a:gd name="T19" fmla="*/ 38 h 57"/>
                  <a:gd name="T20" fmla="*/ 11 w 34"/>
                  <a:gd name="T21" fmla="*/ 9 h 57"/>
                  <a:gd name="T22" fmla="*/ 11 w 34"/>
                  <a:gd name="T23" fmla="*/ 28 h 57"/>
                  <a:gd name="T24" fmla="*/ 15 w 34"/>
                  <a:gd name="T25" fmla="*/ 28 h 57"/>
                  <a:gd name="T26" fmla="*/ 23 w 34"/>
                  <a:gd name="T27" fmla="*/ 19 h 57"/>
                  <a:gd name="T28" fmla="*/ 21 w 34"/>
                  <a:gd name="T29" fmla="*/ 12 h 57"/>
                  <a:gd name="T30" fmla="*/ 15 w 34"/>
                  <a:gd name="T31" fmla="*/ 9 h 57"/>
                  <a:gd name="T32" fmla="*/ 11 w 34"/>
                  <a:gd name="T33" fmla="*/ 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57">
                    <a:moveTo>
                      <a:pt x="11" y="38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7" y="1"/>
                      <a:pt x="30" y="5"/>
                    </a:cubicBezTo>
                    <a:cubicBezTo>
                      <a:pt x="33" y="8"/>
                      <a:pt x="34" y="12"/>
                      <a:pt x="34" y="18"/>
                    </a:cubicBezTo>
                    <a:cubicBezTo>
                      <a:pt x="34" y="24"/>
                      <a:pt x="32" y="29"/>
                      <a:pt x="29" y="32"/>
                    </a:cubicBezTo>
                    <a:cubicBezTo>
                      <a:pt x="26" y="36"/>
                      <a:pt x="21" y="38"/>
                      <a:pt x="16" y="38"/>
                    </a:cubicBezTo>
                    <a:lnTo>
                      <a:pt x="11" y="38"/>
                    </a:lnTo>
                    <a:close/>
                    <a:moveTo>
                      <a:pt x="11" y="9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0" y="28"/>
                      <a:pt x="23" y="25"/>
                      <a:pt x="23" y="19"/>
                    </a:cubicBezTo>
                    <a:cubicBezTo>
                      <a:pt x="23" y="16"/>
                      <a:pt x="22" y="13"/>
                      <a:pt x="21" y="12"/>
                    </a:cubicBezTo>
                    <a:cubicBezTo>
                      <a:pt x="19" y="10"/>
                      <a:pt x="17" y="9"/>
                      <a:pt x="15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6" name="Freeform 2199"/>
              <p:cNvSpPr>
                <a:spLocks/>
              </p:cNvSpPr>
              <p:nvPr/>
            </p:nvSpPr>
            <p:spPr bwMode="auto">
              <a:xfrm>
                <a:off x="17171988" y="1719263"/>
                <a:ext cx="101600" cy="214313"/>
              </a:xfrm>
              <a:custGeom>
                <a:avLst/>
                <a:gdLst>
                  <a:gd name="T0" fmla="*/ 0 w 64"/>
                  <a:gd name="T1" fmla="*/ 135 h 135"/>
                  <a:gd name="T2" fmla="*/ 0 w 64"/>
                  <a:gd name="T3" fmla="*/ 0 h 135"/>
                  <a:gd name="T4" fmla="*/ 26 w 64"/>
                  <a:gd name="T5" fmla="*/ 0 h 135"/>
                  <a:gd name="T6" fmla="*/ 26 w 64"/>
                  <a:gd name="T7" fmla="*/ 114 h 135"/>
                  <a:gd name="T8" fmla="*/ 64 w 64"/>
                  <a:gd name="T9" fmla="*/ 114 h 135"/>
                  <a:gd name="T10" fmla="*/ 64 w 64"/>
                  <a:gd name="T11" fmla="*/ 135 h 135"/>
                  <a:gd name="T12" fmla="*/ 0 w 64"/>
                  <a:gd name="T1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35">
                    <a:moveTo>
                      <a:pt x="0" y="135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6" y="114"/>
                    </a:lnTo>
                    <a:lnTo>
                      <a:pt x="64" y="114"/>
                    </a:lnTo>
                    <a:lnTo>
                      <a:pt x="64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7" name="Freeform 2200"/>
              <p:cNvSpPr>
                <a:spLocks noEditPoints="1"/>
              </p:cNvSpPr>
              <p:nvPr/>
            </p:nvSpPr>
            <p:spPr bwMode="auto">
              <a:xfrm>
                <a:off x="17287875" y="1719263"/>
                <a:ext cx="166688" cy="214313"/>
              </a:xfrm>
              <a:custGeom>
                <a:avLst/>
                <a:gdLst>
                  <a:gd name="T0" fmla="*/ 32 w 44"/>
                  <a:gd name="T1" fmla="*/ 57 h 57"/>
                  <a:gd name="T2" fmla="*/ 29 w 44"/>
                  <a:gd name="T3" fmla="*/ 43 h 57"/>
                  <a:gd name="T4" fmla="*/ 15 w 44"/>
                  <a:gd name="T5" fmla="*/ 43 h 57"/>
                  <a:gd name="T6" fmla="*/ 11 w 44"/>
                  <a:gd name="T7" fmla="*/ 57 h 57"/>
                  <a:gd name="T8" fmla="*/ 0 w 44"/>
                  <a:gd name="T9" fmla="*/ 57 h 57"/>
                  <a:gd name="T10" fmla="*/ 16 w 44"/>
                  <a:gd name="T11" fmla="*/ 0 h 57"/>
                  <a:gd name="T12" fmla="*/ 29 w 44"/>
                  <a:gd name="T13" fmla="*/ 0 h 57"/>
                  <a:gd name="T14" fmla="*/ 44 w 44"/>
                  <a:gd name="T15" fmla="*/ 57 h 57"/>
                  <a:gd name="T16" fmla="*/ 32 w 44"/>
                  <a:gd name="T17" fmla="*/ 57 h 57"/>
                  <a:gd name="T18" fmla="*/ 23 w 44"/>
                  <a:gd name="T19" fmla="*/ 16 h 57"/>
                  <a:gd name="T20" fmla="*/ 22 w 44"/>
                  <a:gd name="T21" fmla="*/ 10 h 57"/>
                  <a:gd name="T22" fmla="*/ 22 w 44"/>
                  <a:gd name="T23" fmla="*/ 9 h 57"/>
                  <a:gd name="T24" fmla="*/ 22 w 44"/>
                  <a:gd name="T25" fmla="*/ 9 h 57"/>
                  <a:gd name="T26" fmla="*/ 21 w 44"/>
                  <a:gd name="T27" fmla="*/ 16 h 57"/>
                  <a:gd name="T28" fmla="*/ 16 w 44"/>
                  <a:gd name="T29" fmla="*/ 35 h 57"/>
                  <a:gd name="T30" fmla="*/ 27 w 44"/>
                  <a:gd name="T31" fmla="*/ 35 h 57"/>
                  <a:gd name="T32" fmla="*/ 23 w 44"/>
                  <a:gd name="T33" fmla="*/ 1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" h="57">
                    <a:moveTo>
                      <a:pt x="32" y="57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4" y="57"/>
                      <a:pt x="44" y="57"/>
                      <a:pt x="44" y="57"/>
                    </a:cubicBezTo>
                    <a:lnTo>
                      <a:pt x="32" y="57"/>
                    </a:lnTo>
                    <a:close/>
                    <a:moveTo>
                      <a:pt x="23" y="16"/>
                    </a:moveTo>
                    <a:cubicBezTo>
                      <a:pt x="23" y="15"/>
                      <a:pt x="23" y="13"/>
                      <a:pt x="22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12"/>
                      <a:pt x="21" y="15"/>
                      <a:pt x="21" y="16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27" y="35"/>
                      <a:pt x="27" y="35"/>
                      <a:pt x="27" y="35"/>
                    </a:cubicBezTo>
                    <a:lnTo>
                      <a:pt x="2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8" name="Freeform 2201"/>
              <p:cNvSpPr>
                <a:spLocks/>
              </p:cNvSpPr>
              <p:nvPr/>
            </p:nvSpPr>
            <p:spPr bwMode="auto">
              <a:xfrm>
                <a:off x="17472025" y="1719263"/>
                <a:ext cx="139700" cy="214313"/>
              </a:xfrm>
              <a:custGeom>
                <a:avLst/>
                <a:gdLst>
                  <a:gd name="T0" fmla="*/ 25 w 37"/>
                  <a:gd name="T1" fmla="*/ 57 h 57"/>
                  <a:gd name="T2" fmla="*/ 12 w 37"/>
                  <a:gd name="T3" fmla="*/ 25 h 57"/>
                  <a:gd name="T4" fmla="*/ 10 w 37"/>
                  <a:gd name="T5" fmla="*/ 18 h 57"/>
                  <a:gd name="T6" fmla="*/ 10 w 37"/>
                  <a:gd name="T7" fmla="*/ 16 h 57"/>
                  <a:gd name="T8" fmla="*/ 9 w 37"/>
                  <a:gd name="T9" fmla="*/ 16 h 57"/>
                  <a:gd name="T10" fmla="*/ 10 w 37"/>
                  <a:gd name="T11" fmla="*/ 28 h 57"/>
                  <a:gd name="T12" fmla="*/ 10 w 37"/>
                  <a:gd name="T13" fmla="*/ 57 h 57"/>
                  <a:gd name="T14" fmla="*/ 0 w 37"/>
                  <a:gd name="T15" fmla="*/ 57 h 57"/>
                  <a:gd name="T16" fmla="*/ 0 w 37"/>
                  <a:gd name="T17" fmla="*/ 0 h 57"/>
                  <a:gd name="T18" fmla="*/ 13 w 37"/>
                  <a:gd name="T19" fmla="*/ 0 h 57"/>
                  <a:gd name="T20" fmla="*/ 26 w 37"/>
                  <a:gd name="T21" fmla="*/ 34 h 57"/>
                  <a:gd name="T22" fmla="*/ 28 w 37"/>
                  <a:gd name="T23" fmla="*/ 42 h 57"/>
                  <a:gd name="T24" fmla="*/ 28 w 37"/>
                  <a:gd name="T25" fmla="*/ 42 h 57"/>
                  <a:gd name="T26" fmla="*/ 28 w 37"/>
                  <a:gd name="T27" fmla="*/ 32 h 57"/>
                  <a:gd name="T28" fmla="*/ 28 w 37"/>
                  <a:gd name="T29" fmla="*/ 0 h 57"/>
                  <a:gd name="T30" fmla="*/ 37 w 37"/>
                  <a:gd name="T31" fmla="*/ 0 h 57"/>
                  <a:gd name="T32" fmla="*/ 37 w 37"/>
                  <a:gd name="T33" fmla="*/ 57 h 57"/>
                  <a:gd name="T34" fmla="*/ 25 w 37"/>
                  <a:gd name="T3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57">
                    <a:moveTo>
                      <a:pt x="25" y="57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3"/>
                      <a:pt x="11" y="21"/>
                      <a:pt x="10" y="18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21"/>
                      <a:pt x="10" y="25"/>
                      <a:pt x="10" y="28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5"/>
                      <a:pt x="27" y="37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57"/>
                      <a:pt x="37" y="57"/>
                      <a:pt x="37" y="57"/>
                    </a:cubicBezTo>
                    <a:lnTo>
                      <a:pt x="25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19" name="Freeform 2202"/>
              <p:cNvSpPr>
                <a:spLocks/>
              </p:cNvSpPr>
              <p:nvPr/>
            </p:nvSpPr>
            <p:spPr bwMode="auto">
              <a:xfrm>
                <a:off x="17648238" y="1719263"/>
                <a:ext cx="106363" cy="214313"/>
              </a:xfrm>
              <a:custGeom>
                <a:avLst/>
                <a:gdLst>
                  <a:gd name="T0" fmla="*/ 0 w 67"/>
                  <a:gd name="T1" fmla="*/ 135 h 135"/>
                  <a:gd name="T2" fmla="*/ 0 w 67"/>
                  <a:gd name="T3" fmla="*/ 0 h 135"/>
                  <a:gd name="T4" fmla="*/ 64 w 67"/>
                  <a:gd name="T5" fmla="*/ 0 h 135"/>
                  <a:gd name="T6" fmla="*/ 64 w 67"/>
                  <a:gd name="T7" fmla="*/ 21 h 135"/>
                  <a:gd name="T8" fmla="*/ 27 w 67"/>
                  <a:gd name="T9" fmla="*/ 21 h 135"/>
                  <a:gd name="T10" fmla="*/ 27 w 67"/>
                  <a:gd name="T11" fmla="*/ 57 h 135"/>
                  <a:gd name="T12" fmla="*/ 62 w 67"/>
                  <a:gd name="T13" fmla="*/ 57 h 135"/>
                  <a:gd name="T14" fmla="*/ 62 w 67"/>
                  <a:gd name="T15" fmla="*/ 78 h 135"/>
                  <a:gd name="T16" fmla="*/ 27 w 67"/>
                  <a:gd name="T17" fmla="*/ 78 h 135"/>
                  <a:gd name="T18" fmla="*/ 27 w 67"/>
                  <a:gd name="T19" fmla="*/ 114 h 135"/>
                  <a:gd name="T20" fmla="*/ 67 w 67"/>
                  <a:gd name="T21" fmla="*/ 114 h 135"/>
                  <a:gd name="T22" fmla="*/ 67 w 67"/>
                  <a:gd name="T23" fmla="*/ 135 h 135"/>
                  <a:gd name="T24" fmla="*/ 0 w 67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135">
                    <a:moveTo>
                      <a:pt x="0" y="135"/>
                    </a:moveTo>
                    <a:lnTo>
                      <a:pt x="0" y="0"/>
                    </a:lnTo>
                    <a:lnTo>
                      <a:pt x="64" y="0"/>
                    </a:lnTo>
                    <a:lnTo>
                      <a:pt x="64" y="21"/>
                    </a:lnTo>
                    <a:lnTo>
                      <a:pt x="27" y="21"/>
                    </a:lnTo>
                    <a:lnTo>
                      <a:pt x="27" y="57"/>
                    </a:lnTo>
                    <a:lnTo>
                      <a:pt x="62" y="57"/>
                    </a:lnTo>
                    <a:lnTo>
                      <a:pt x="62" y="78"/>
                    </a:lnTo>
                    <a:lnTo>
                      <a:pt x="27" y="78"/>
                    </a:lnTo>
                    <a:lnTo>
                      <a:pt x="27" y="114"/>
                    </a:lnTo>
                    <a:lnTo>
                      <a:pt x="67" y="114"/>
                    </a:lnTo>
                    <a:lnTo>
                      <a:pt x="67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0" name="Freeform 2203"/>
              <p:cNvSpPr>
                <a:spLocks/>
              </p:cNvSpPr>
              <p:nvPr/>
            </p:nvSpPr>
            <p:spPr bwMode="auto">
              <a:xfrm>
                <a:off x="17765713" y="1719263"/>
                <a:ext cx="131763" cy="214313"/>
              </a:xfrm>
              <a:custGeom>
                <a:avLst/>
                <a:gdLst>
                  <a:gd name="T0" fmla="*/ 54 w 83"/>
                  <a:gd name="T1" fmla="*/ 21 h 135"/>
                  <a:gd name="T2" fmla="*/ 54 w 83"/>
                  <a:gd name="T3" fmla="*/ 135 h 135"/>
                  <a:gd name="T4" fmla="*/ 28 w 83"/>
                  <a:gd name="T5" fmla="*/ 135 h 135"/>
                  <a:gd name="T6" fmla="*/ 28 w 83"/>
                  <a:gd name="T7" fmla="*/ 21 h 135"/>
                  <a:gd name="T8" fmla="*/ 0 w 83"/>
                  <a:gd name="T9" fmla="*/ 21 h 135"/>
                  <a:gd name="T10" fmla="*/ 0 w 83"/>
                  <a:gd name="T11" fmla="*/ 0 h 135"/>
                  <a:gd name="T12" fmla="*/ 83 w 83"/>
                  <a:gd name="T13" fmla="*/ 0 h 135"/>
                  <a:gd name="T14" fmla="*/ 83 w 83"/>
                  <a:gd name="T15" fmla="*/ 21 h 135"/>
                  <a:gd name="T16" fmla="*/ 54 w 83"/>
                  <a:gd name="T17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35">
                    <a:moveTo>
                      <a:pt x="54" y="21"/>
                    </a:moveTo>
                    <a:lnTo>
                      <a:pt x="54" y="135"/>
                    </a:lnTo>
                    <a:lnTo>
                      <a:pt x="28" y="135"/>
                    </a:lnTo>
                    <a:lnTo>
                      <a:pt x="28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21"/>
                    </a:lnTo>
                    <a:lnTo>
                      <a:pt x="5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1" name="Freeform 2204"/>
              <p:cNvSpPr>
                <a:spLocks/>
              </p:cNvSpPr>
              <p:nvPr/>
            </p:nvSpPr>
            <p:spPr bwMode="auto">
              <a:xfrm>
                <a:off x="15779750" y="1990725"/>
                <a:ext cx="184150" cy="304800"/>
              </a:xfrm>
              <a:custGeom>
                <a:avLst/>
                <a:gdLst>
                  <a:gd name="T0" fmla="*/ 49 w 49"/>
                  <a:gd name="T1" fmla="*/ 46 h 81"/>
                  <a:gd name="T2" fmla="*/ 25 w 49"/>
                  <a:gd name="T3" fmla="*/ 81 h 81"/>
                  <a:gd name="T4" fmla="*/ 0 w 49"/>
                  <a:gd name="T5" fmla="*/ 46 h 81"/>
                  <a:gd name="T6" fmla="*/ 0 w 49"/>
                  <a:gd name="T7" fmla="*/ 0 h 81"/>
                  <a:gd name="T8" fmla="*/ 15 w 49"/>
                  <a:gd name="T9" fmla="*/ 0 h 81"/>
                  <a:gd name="T10" fmla="*/ 15 w 49"/>
                  <a:gd name="T11" fmla="*/ 48 h 81"/>
                  <a:gd name="T12" fmla="*/ 25 w 49"/>
                  <a:gd name="T13" fmla="*/ 67 h 81"/>
                  <a:gd name="T14" fmla="*/ 32 w 49"/>
                  <a:gd name="T15" fmla="*/ 63 h 81"/>
                  <a:gd name="T16" fmla="*/ 34 w 49"/>
                  <a:gd name="T17" fmla="*/ 49 h 81"/>
                  <a:gd name="T18" fmla="*/ 34 w 49"/>
                  <a:gd name="T19" fmla="*/ 0 h 81"/>
                  <a:gd name="T20" fmla="*/ 49 w 49"/>
                  <a:gd name="T21" fmla="*/ 0 h 81"/>
                  <a:gd name="T22" fmla="*/ 49 w 49"/>
                  <a:gd name="T23" fmla="*/ 4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81">
                    <a:moveTo>
                      <a:pt x="49" y="46"/>
                    </a:moveTo>
                    <a:cubicBezTo>
                      <a:pt x="49" y="69"/>
                      <a:pt x="41" y="81"/>
                      <a:pt x="25" y="81"/>
                    </a:cubicBezTo>
                    <a:cubicBezTo>
                      <a:pt x="8" y="81"/>
                      <a:pt x="0" y="69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61"/>
                      <a:pt x="18" y="67"/>
                      <a:pt x="25" y="67"/>
                    </a:cubicBezTo>
                    <a:cubicBezTo>
                      <a:pt x="28" y="67"/>
                      <a:pt x="31" y="66"/>
                      <a:pt x="32" y="63"/>
                    </a:cubicBezTo>
                    <a:cubicBezTo>
                      <a:pt x="33" y="60"/>
                      <a:pt x="34" y="55"/>
                      <a:pt x="34" y="4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2" name="Freeform 2205"/>
              <p:cNvSpPr>
                <a:spLocks/>
              </p:cNvSpPr>
              <p:nvPr/>
            </p:nvSpPr>
            <p:spPr bwMode="auto">
              <a:xfrm>
                <a:off x="16000413" y="1985963"/>
                <a:ext cx="158750" cy="309563"/>
              </a:xfrm>
              <a:custGeom>
                <a:avLst/>
                <a:gdLst>
                  <a:gd name="T0" fmla="*/ 1 w 42"/>
                  <a:gd name="T1" fmla="*/ 77 h 82"/>
                  <a:gd name="T2" fmla="*/ 1 w 42"/>
                  <a:gd name="T3" fmla="*/ 62 h 82"/>
                  <a:gd name="T4" fmla="*/ 17 w 42"/>
                  <a:gd name="T5" fmla="*/ 68 h 82"/>
                  <a:gd name="T6" fmla="*/ 24 w 42"/>
                  <a:gd name="T7" fmla="*/ 66 h 82"/>
                  <a:gd name="T8" fmla="*/ 26 w 42"/>
                  <a:gd name="T9" fmla="*/ 59 h 82"/>
                  <a:gd name="T10" fmla="*/ 24 w 42"/>
                  <a:gd name="T11" fmla="*/ 53 h 82"/>
                  <a:gd name="T12" fmla="*/ 15 w 42"/>
                  <a:gd name="T13" fmla="*/ 46 h 82"/>
                  <a:gd name="T14" fmla="*/ 0 w 42"/>
                  <a:gd name="T15" fmla="*/ 23 h 82"/>
                  <a:gd name="T16" fmla="*/ 7 w 42"/>
                  <a:gd name="T17" fmla="*/ 6 h 82"/>
                  <a:gd name="T18" fmla="*/ 23 w 42"/>
                  <a:gd name="T19" fmla="*/ 0 h 82"/>
                  <a:gd name="T20" fmla="*/ 39 w 42"/>
                  <a:gd name="T21" fmla="*/ 3 h 82"/>
                  <a:gd name="T22" fmla="*/ 39 w 42"/>
                  <a:gd name="T23" fmla="*/ 17 h 82"/>
                  <a:gd name="T24" fmla="*/ 25 w 42"/>
                  <a:gd name="T25" fmla="*/ 13 h 82"/>
                  <a:gd name="T26" fmla="*/ 19 w 42"/>
                  <a:gd name="T27" fmla="*/ 15 h 82"/>
                  <a:gd name="T28" fmla="*/ 16 w 42"/>
                  <a:gd name="T29" fmla="*/ 22 h 82"/>
                  <a:gd name="T30" fmla="*/ 26 w 42"/>
                  <a:gd name="T31" fmla="*/ 34 h 82"/>
                  <a:gd name="T32" fmla="*/ 38 w 42"/>
                  <a:gd name="T33" fmla="*/ 45 h 82"/>
                  <a:gd name="T34" fmla="*/ 42 w 42"/>
                  <a:gd name="T35" fmla="*/ 58 h 82"/>
                  <a:gd name="T36" fmla="*/ 36 w 42"/>
                  <a:gd name="T37" fmla="*/ 75 h 82"/>
                  <a:gd name="T38" fmla="*/ 18 w 42"/>
                  <a:gd name="T39" fmla="*/ 82 h 82"/>
                  <a:gd name="T40" fmla="*/ 8 w 42"/>
                  <a:gd name="T41" fmla="*/ 80 h 82"/>
                  <a:gd name="T42" fmla="*/ 1 w 42"/>
                  <a:gd name="T43" fmla="*/ 7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82">
                    <a:moveTo>
                      <a:pt x="1" y="77"/>
                    </a:moveTo>
                    <a:cubicBezTo>
                      <a:pt x="1" y="62"/>
                      <a:pt x="1" y="62"/>
                      <a:pt x="1" y="62"/>
                    </a:cubicBezTo>
                    <a:cubicBezTo>
                      <a:pt x="7" y="66"/>
                      <a:pt x="12" y="68"/>
                      <a:pt x="17" y="68"/>
                    </a:cubicBezTo>
                    <a:cubicBezTo>
                      <a:pt x="20" y="68"/>
                      <a:pt x="22" y="67"/>
                      <a:pt x="24" y="66"/>
                    </a:cubicBezTo>
                    <a:cubicBezTo>
                      <a:pt x="25" y="64"/>
                      <a:pt x="26" y="62"/>
                      <a:pt x="26" y="59"/>
                    </a:cubicBezTo>
                    <a:cubicBezTo>
                      <a:pt x="26" y="57"/>
                      <a:pt x="25" y="55"/>
                      <a:pt x="24" y="53"/>
                    </a:cubicBezTo>
                    <a:cubicBezTo>
                      <a:pt x="22" y="51"/>
                      <a:pt x="19" y="49"/>
                      <a:pt x="15" y="46"/>
                    </a:cubicBezTo>
                    <a:cubicBezTo>
                      <a:pt x="5" y="41"/>
                      <a:pt x="0" y="33"/>
                      <a:pt x="0" y="23"/>
                    </a:cubicBezTo>
                    <a:cubicBezTo>
                      <a:pt x="0" y="16"/>
                      <a:pt x="2" y="10"/>
                      <a:pt x="7" y="6"/>
                    </a:cubicBezTo>
                    <a:cubicBezTo>
                      <a:pt x="11" y="2"/>
                      <a:pt x="16" y="0"/>
                      <a:pt x="23" y="0"/>
                    </a:cubicBezTo>
                    <a:cubicBezTo>
                      <a:pt x="29" y="0"/>
                      <a:pt x="34" y="1"/>
                      <a:pt x="39" y="3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4" y="14"/>
                      <a:pt x="30" y="13"/>
                      <a:pt x="25" y="13"/>
                    </a:cubicBezTo>
                    <a:cubicBezTo>
                      <a:pt x="22" y="13"/>
                      <a:pt x="20" y="14"/>
                      <a:pt x="19" y="15"/>
                    </a:cubicBezTo>
                    <a:cubicBezTo>
                      <a:pt x="17" y="17"/>
                      <a:pt x="16" y="19"/>
                      <a:pt x="16" y="22"/>
                    </a:cubicBezTo>
                    <a:cubicBezTo>
                      <a:pt x="16" y="26"/>
                      <a:pt x="19" y="31"/>
                      <a:pt x="26" y="34"/>
                    </a:cubicBezTo>
                    <a:cubicBezTo>
                      <a:pt x="32" y="38"/>
                      <a:pt x="36" y="41"/>
                      <a:pt x="38" y="45"/>
                    </a:cubicBezTo>
                    <a:cubicBezTo>
                      <a:pt x="41" y="49"/>
                      <a:pt x="42" y="53"/>
                      <a:pt x="42" y="58"/>
                    </a:cubicBezTo>
                    <a:cubicBezTo>
                      <a:pt x="42" y="65"/>
                      <a:pt x="40" y="71"/>
                      <a:pt x="36" y="75"/>
                    </a:cubicBezTo>
                    <a:cubicBezTo>
                      <a:pt x="32" y="79"/>
                      <a:pt x="26" y="82"/>
                      <a:pt x="18" y="82"/>
                    </a:cubicBezTo>
                    <a:cubicBezTo>
                      <a:pt x="15" y="82"/>
                      <a:pt x="12" y="81"/>
                      <a:pt x="8" y="80"/>
                    </a:cubicBezTo>
                    <a:cubicBezTo>
                      <a:pt x="5" y="79"/>
                      <a:pt x="2" y="78"/>
                      <a:pt x="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3" name="Freeform 2206"/>
              <p:cNvSpPr>
                <a:spLocks/>
              </p:cNvSpPr>
              <p:nvPr/>
            </p:nvSpPr>
            <p:spPr bwMode="auto">
              <a:xfrm>
                <a:off x="16195675" y="1990725"/>
                <a:ext cx="142875" cy="296863"/>
              </a:xfrm>
              <a:custGeom>
                <a:avLst/>
                <a:gdLst>
                  <a:gd name="T0" fmla="*/ 0 w 90"/>
                  <a:gd name="T1" fmla="*/ 187 h 187"/>
                  <a:gd name="T2" fmla="*/ 0 w 90"/>
                  <a:gd name="T3" fmla="*/ 0 h 187"/>
                  <a:gd name="T4" fmla="*/ 85 w 90"/>
                  <a:gd name="T5" fmla="*/ 0 h 187"/>
                  <a:gd name="T6" fmla="*/ 85 w 90"/>
                  <a:gd name="T7" fmla="*/ 31 h 187"/>
                  <a:gd name="T8" fmla="*/ 36 w 90"/>
                  <a:gd name="T9" fmla="*/ 31 h 187"/>
                  <a:gd name="T10" fmla="*/ 36 w 90"/>
                  <a:gd name="T11" fmla="*/ 78 h 187"/>
                  <a:gd name="T12" fmla="*/ 83 w 90"/>
                  <a:gd name="T13" fmla="*/ 78 h 187"/>
                  <a:gd name="T14" fmla="*/ 83 w 90"/>
                  <a:gd name="T15" fmla="*/ 109 h 187"/>
                  <a:gd name="T16" fmla="*/ 36 w 90"/>
                  <a:gd name="T17" fmla="*/ 109 h 187"/>
                  <a:gd name="T18" fmla="*/ 36 w 90"/>
                  <a:gd name="T19" fmla="*/ 156 h 187"/>
                  <a:gd name="T20" fmla="*/ 90 w 90"/>
                  <a:gd name="T21" fmla="*/ 156 h 187"/>
                  <a:gd name="T22" fmla="*/ 90 w 90"/>
                  <a:gd name="T23" fmla="*/ 187 h 187"/>
                  <a:gd name="T24" fmla="*/ 0 w 90"/>
                  <a:gd name="T2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187">
                    <a:moveTo>
                      <a:pt x="0" y="187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85" y="31"/>
                    </a:lnTo>
                    <a:lnTo>
                      <a:pt x="36" y="31"/>
                    </a:lnTo>
                    <a:lnTo>
                      <a:pt x="36" y="78"/>
                    </a:lnTo>
                    <a:lnTo>
                      <a:pt x="83" y="78"/>
                    </a:lnTo>
                    <a:lnTo>
                      <a:pt x="83" y="109"/>
                    </a:lnTo>
                    <a:lnTo>
                      <a:pt x="36" y="109"/>
                    </a:lnTo>
                    <a:lnTo>
                      <a:pt x="36" y="156"/>
                    </a:lnTo>
                    <a:lnTo>
                      <a:pt x="90" y="156"/>
                    </a:lnTo>
                    <a:lnTo>
                      <a:pt x="90" y="18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4" name="Freeform 2207"/>
              <p:cNvSpPr>
                <a:spLocks noEditPoints="1"/>
              </p:cNvSpPr>
              <p:nvPr/>
            </p:nvSpPr>
            <p:spPr bwMode="auto">
              <a:xfrm>
                <a:off x="16371888" y="1990725"/>
                <a:ext cx="203200" cy="296863"/>
              </a:xfrm>
              <a:custGeom>
                <a:avLst/>
                <a:gdLst>
                  <a:gd name="T0" fmla="*/ 0 w 54"/>
                  <a:gd name="T1" fmla="*/ 79 h 79"/>
                  <a:gd name="T2" fmla="*/ 0 w 54"/>
                  <a:gd name="T3" fmla="*/ 0 h 79"/>
                  <a:gd name="T4" fmla="*/ 21 w 54"/>
                  <a:gd name="T5" fmla="*/ 0 h 79"/>
                  <a:gd name="T6" fmla="*/ 54 w 54"/>
                  <a:gd name="T7" fmla="*/ 39 h 79"/>
                  <a:gd name="T8" fmla="*/ 46 w 54"/>
                  <a:gd name="T9" fmla="*/ 68 h 79"/>
                  <a:gd name="T10" fmla="*/ 21 w 54"/>
                  <a:gd name="T11" fmla="*/ 79 h 79"/>
                  <a:gd name="T12" fmla="*/ 0 w 54"/>
                  <a:gd name="T13" fmla="*/ 79 h 79"/>
                  <a:gd name="T14" fmla="*/ 15 w 54"/>
                  <a:gd name="T15" fmla="*/ 13 h 79"/>
                  <a:gd name="T16" fmla="*/ 15 w 54"/>
                  <a:gd name="T17" fmla="*/ 66 h 79"/>
                  <a:gd name="T18" fmla="*/ 22 w 54"/>
                  <a:gd name="T19" fmla="*/ 66 h 79"/>
                  <a:gd name="T20" fmla="*/ 34 w 54"/>
                  <a:gd name="T21" fmla="*/ 59 h 79"/>
                  <a:gd name="T22" fmla="*/ 38 w 54"/>
                  <a:gd name="T23" fmla="*/ 39 h 79"/>
                  <a:gd name="T24" fmla="*/ 34 w 54"/>
                  <a:gd name="T25" fmla="*/ 20 h 79"/>
                  <a:gd name="T26" fmla="*/ 21 w 54"/>
                  <a:gd name="T27" fmla="*/ 13 h 79"/>
                  <a:gd name="T28" fmla="*/ 15 w 54"/>
                  <a:gd name="T29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79">
                    <a:moveTo>
                      <a:pt x="0" y="7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3" y="0"/>
                      <a:pt x="54" y="13"/>
                      <a:pt x="54" y="39"/>
                    </a:cubicBezTo>
                    <a:cubicBezTo>
                      <a:pt x="54" y="51"/>
                      <a:pt x="51" y="61"/>
                      <a:pt x="46" y="68"/>
                    </a:cubicBezTo>
                    <a:cubicBezTo>
                      <a:pt x="40" y="76"/>
                      <a:pt x="32" y="79"/>
                      <a:pt x="21" y="79"/>
                    </a:cubicBezTo>
                    <a:lnTo>
                      <a:pt x="0" y="79"/>
                    </a:lnTo>
                    <a:close/>
                    <a:moveTo>
                      <a:pt x="15" y="13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7" y="66"/>
                      <a:pt x="31" y="64"/>
                      <a:pt x="34" y="59"/>
                    </a:cubicBezTo>
                    <a:cubicBezTo>
                      <a:pt x="37" y="54"/>
                      <a:pt x="38" y="47"/>
                      <a:pt x="38" y="39"/>
                    </a:cubicBezTo>
                    <a:cubicBezTo>
                      <a:pt x="38" y="31"/>
                      <a:pt x="37" y="24"/>
                      <a:pt x="34" y="20"/>
                    </a:cubicBezTo>
                    <a:cubicBezTo>
                      <a:pt x="31" y="15"/>
                      <a:pt x="27" y="13"/>
                      <a:pt x="21" y="13"/>
                    </a:cubicBezTo>
                    <a:lnTo>
                      <a:pt x="1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5" name="Rectangle 2208"/>
              <p:cNvSpPr>
                <a:spLocks noChangeArrowheads="1"/>
              </p:cNvSpPr>
              <p:nvPr/>
            </p:nvSpPr>
            <p:spPr bwMode="auto">
              <a:xfrm>
                <a:off x="16714788" y="1990725"/>
                <a:ext cx="55563" cy="296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6" name="Freeform 2209"/>
              <p:cNvSpPr>
                <a:spLocks/>
              </p:cNvSpPr>
              <p:nvPr/>
            </p:nvSpPr>
            <p:spPr bwMode="auto">
              <a:xfrm>
                <a:off x="16822738" y="1990725"/>
                <a:ext cx="187325" cy="296863"/>
              </a:xfrm>
              <a:custGeom>
                <a:avLst/>
                <a:gdLst>
                  <a:gd name="T0" fmla="*/ 33 w 50"/>
                  <a:gd name="T1" fmla="*/ 79 h 79"/>
                  <a:gd name="T2" fmla="*/ 16 w 50"/>
                  <a:gd name="T3" fmla="*/ 34 h 79"/>
                  <a:gd name="T4" fmla="*/ 13 w 50"/>
                  <a:gd name="T5" fmla="*/ 25 h 79"/>
                  <a:gd name="T6" fmla="*/ 12 w 50"/>
                  <a:gd name="T7" fmla="*/ 22 h 79"/>
                  <a:gd name="T8" fmla="*/ 12 w 50"/>
                  <a:gd name="T9" fmla="*/ 22 h 79"/>
                  <a:gd name="T10" fmla="*/ 12 w 50"/>
                  <a:gd name="T11" fmla="*/ 39 h 79"/>
                  <a:gd name="T12" fmla="*/ 12 w 50"/>
                  <a:gd name="T13" fmla="*/ 79 h 79"/>
                  <a:gd name="T14" fmla="*/ 0 w 50"/>
                  <a:gd name="T15" fmla="*/ 79 h 79"/>
                  <a:gd name="T16" fmla="*/ 0 w 50"/>
                  <a:gd name="T17" fmla="*/ 0 h 79"/>
                  <a:gd name="T18" fmla="*/ 17 w 50"/>
                  <a:gd name="T19" fmla="*/ 0 h 79"/>
                  <a:gd name="T20" fmla="*/ 34 w 50"/>
                  <a:gd name="T21" fmla="*/ 46 h 79"/>
                  <a:gd name="T22" fmla="*/ 38 w 50"/>
                  <a:gd name="T23" fmla="*/ 58 h 79"/>
                  <a:gd name="T24" fmla="*/ 38 w 50"/>
                  <a:gd name="T25" fmla="*/ 58 h 79"/>
                  <a:gd name="T26" fmla="*/ 38 w 50"/>
                  <a:gd name="T27" fmla="*/ 45 h 79"/>
                  <a:gd name="T28" fmla="*/ 38 w 50"/>
                  <a:gd name="T29" fmla="*/ 0 h 79"/>
                  <a:gd name="T30" fmla="*/ 50 w 50"/>
                  <a:gd name="T31" fmla="*/ 0 h 79"/>
                  <a:gd name="T32" fmla="*/ 50 w 50"/>
                  <a:gd name="T33" fmla="*/ 79 h 79"/>
                  <a:gd name="T34" fmla="*/ 33 w 50"/>
                  <a:gd name="T3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79">
                    <a:moveTo>
                      <a:pt x="33" y="79"/>
                    </a:moveTo>
                    <a:cubicBezTo>
                      <a:pt x="16" y="34"/>
                      <a:pt x="16" y="34"/>
                      <a:pt x="16" y="34"/>
                    </a:cubicBezTo>
                    <a:cubicBezTo>
                      <a:pt x="15" y="32"/>
                      <a:pt x="14" y="29"/>
                      <a:pt x="13" y="25"/>
                    </a:cubicBezTo>
                    <a:cubicBezTo>
                      <a:pt x="13" y="24"/>
                      <a:pt x="12" y="23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9"/>
                      <a:pt x="12" y="34"/>
                      <a:pt x="12" y="3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5" y="48"/>
                      <a:pt x="36" y="51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79"/>
                      <a:pt x="50" y="79"/>
                      <a:pt x="50" y="79"/>
                    </a:cubicBezTo>
                    <a:lnTo>
                      <a:pt x="33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7" name="Freeform 2210"/>
              <p:cNvSpPr>
                <a:spLocks/>
              </p:cNvSpPr>
              <p:nvPr/>
            </p:nvSpPr>
            <p:spPr bwMode="auto">
              <a:xfrm>
                <a:off x="17160875" y="1982788"/>
                <a:ext cx="146050" cy="304800"/>
              </a:xfrm>
              <a:custGeom>
                <a:avLst/>
                <a:gdLst>
                  <a:gd name="T0" fmla="*/ 0 w 92"/>
                  <a:gd name="T1" fmla="*/ 192 h 192"/>
                  <a:gd name="T2" fmla="*/ 0 w 92"/>
                  <a:gd name="T3" fmla="*/ 166 h 192"/>
                  <a:gd name="T4" fmla="*/ 31 w 92"/>
                  <a:gd name="T5" fmla="*/ 166 h 192"/>
                  <a:gd name="T6" fmla="*/ 31 w 92"/>
                  <a:gd name="T7" fmla="*/ 36 h 192"/>
                  <a:gd name="T8" fmla="*/ 0 w 92"/>
                  <a:gd name="T9" fmla="*/ 45 h 192"/>
                  <a:gd name="T10" fmla="*/ 0 w 92"/>
                  <a:gd name="T11" fmla="*/ 17 h 192"/>
                  <a:gd name="T12" fmla="*/ 64 w 92"/>
                  <a:gd name="T13" fmla="*/ 0 h 192"/>
                  <a:gd name="T14" fmla="*/ 64 w 92"/>
                  <a:gd name="T15" fmla="*/ 166 h 192"/>
                  <a:gd name="T16" fmla="*/ 92 w 92"/>
                  <a:gd name="T17" fmla="*/ 166 h 192"/>
                  <a:gd name="T18" fmla="*/ 92 w 92"/>
                  <a:gd name="T19" fmla="*/ 192 h 192"/>
                  <a:gd name="T20" fmla="*/ 0 w 92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2">
                    <a:moveTo>
                      <a:pt x="0" y="192"/>
                    </a:moveTo>
                    <a:lnTo>
                      <a:pt x="0" y="166"/>
                    </a:lnTo>
                    <a:lnTo>
                      <a:pt x="31" y="166"/>
                    </a:lnTo>
                    <a:lnTo>
                      <a:pt x="31" y="36"/>
                    </a:lnTo>
                    <a:lnTo>
                      <a:pt x="0" y="45"/>
                    </a:lnTo>
                    <a:lnTo>
                      <a:pt x="0" y="17"/>
                    </a:lnTo>
                    <a:lnTo>
                      <a:pt x="64" y="0"/>
                    </a:lnTo>
                    <a:lnTo>
                      <a:pt x="64" y="166"/>
                    </a:lnTo>
                    <a:lnTo>
                      <a:pt x="92" y="166"/>
                    </a:lnTo>
                    <a:lnTo>
                      <a:pt x="92" y="19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8" name="Freeform 2211"/>
              <p:cNvSpPr>
                <a:spLocks noEditPoints="1"/>
              </p:cNvSpPr>
              <p:nvPr/>
            </p:nvSpPr>
            <p:spPr bwMode="auto">
              <a:xfrm>
                <a:off x="17337088" y="1985963"/>
                <a:ext cx="165100" cy="304800"/>
              </a:xfrm>
              <a:custGeom>
                <a:avLst/>
                <a:gdLst>
                  <a:gd name="T0" fmla="*/ 4 w 44"/>
                  <a:gd name="T1" fmla="*/ 79 h 81"/>
                  <a:gd name="T2" fmla="*/ 4 w 44"/>
                  <a:gd name="T3" fmla="*/ 66 h 81"/>
                  <a:gd name="T4" fmla="*/ 15 w 44"/>
                  <a:gd name="T5" fmla="*/ 70 h 81"/>
                  <a:gd name="T6" fmla="*/ 30 w 44"/>
                  <a:gd name="T7" fmla="*/ 44 h 81"/>
                  <a:gd name="T8" fmla="*/ 30 w 44"/>
                  <a:gd name="T9" fmla="*/ 44 h 81"/>
                  <a:gd name="T10" fmla="*/ 17 w 44"/>
                  <a:gd name="T11" fmla="*/ 52 h 81"/>
                  <a:gd name="T12" fmla="*/ 4 w 44"/>
                  <a:gd name="T13" fmla="*/ 46 h 81"/>
                  <a:gd name="T14" fmla="*/ 0 w 44"/>
                  <a:gd name="T15" fmla="*/ 29 h 81"/>
                  <a:gd name="T16" fmla="*/ 6 w 44"/>
                  <a:gd name="T17" fmla="*/ 8 h 81"/>
                  <a:gd name="T18" fmla="*/ 22 w 44"/>
                  <a:gd name="T19" fmla="*/ 0 h 81"/>
                  <a:gd name="T20" fmla="*/ 38 w 44"/>
                  <a:gd name="T21" fmla="*/ 9 h 81"/>
                  <a:gd name="T22" fmla="*/ 44 w 44"/>
                  <a:gd name="T23" fmla="*/ 37 h 81"/>
                  <a:gd name="T24" fmla="*/ 37 w 44"/>
                  <a:gd name="T25" fmla="*/ 70 h 81"/>
                  <a:gd name="T26" fmla="*/ 17 w 44"/>
                  <a:gd name="T27" fmla="*/ 81 h 81"/>
                  <a:gd name="T28" fmla="*/ 4 w 44"/>
                  <a:gd name="T29" fmla="*/ 79 h 81"/>
                  <a:gd name="T30" fmla="*/ 21 w 44"/>
                  <a:gd name="T31" fmla="*/ 11 h 81"/>
                  <a:gd name="T32" fmla="*/ 16 w 44"/>
                  <a:gd name="T33" fmla="*/ 15 h 81"/>
                  <a:gd name="T34" fmla="*/ 14 w 44"/>
                  <a:gd name="T35" fmla="*/ 26 h 81"/>
                  <a:gd name="T36" fmla="*/ 16 w 44"/>
                  <a:gd name="T37" fmla="*/ 37 h 81"/>
                  <a:gd name="T38" fmla="*/ 21 w 44"/>
                  <a:gd name="T39" fmla="*/ 40 h 81"/>
                  <a:gd name="T40" fmla="*/ 27 w 44"/>
                  <a:gd name="T41" fmla="*/ 37 h 81"/>
                  <a:gd name="T42" fmla="*/ 29 w 44"/>
                  <a:gd name="T43" fmla="*/ 27 h 81"/>
                  <a:gd name="T44" fmla="*/ 27 w 44"/>
                  <a:gd name="T45" fmla="*/ 16 h 81"/>
                  <a:gd name="T46" fmla="*/ 21 w 44"/>
                  <a:gd name="T47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81">
                    <a:moveTo>
                      <a:pt x="4" y="79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7" y="68"/>
                      <a:pt x="11" y="70"/>
                      <a:pt x="15" y="70"/>
                    </a:cubicBezTo>
                    <a:cubicBezTo>
                      <a:pt x="25" y="70"/>
                      <a:pt x="30" y="61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7" y="50"/>
                      <a:pt x="23" y="52"/>
                      <a:pt x="17" y="52"/>
                    </a:cubicBezTo>
                    <a:cubicBezTo>
                      <a:pt x="12" y="52"/>
                      <a:pt x="8" y="50"/>
                      <a:pt x="4" y="46"/>
                    </a:cubicBezTo>
                    <a:cubicBezTo>
                      <a:pt x="1" y="42"/>
                      <a:pt x="0" y="36"/>
                      <a:pt x="0" y="29"/>
                    </a:cubicBezTo>
                    <a:cubicBezTo>
                      <a:pt x="0" y="20"/>
                      <a:pt x="2" y="13"/>
                      <a:pt x="6" y="8"/>
                    </a:cubicBezTo>
                    <a:cubicBezTo>
                      <a:pt x="10" y="2"/>
                      <a:pt x="15" y="0"/>
                      <a:pt x="22" y="0"/>
                    </a:cubicBezTo>
                    <a:cubicBezTo>
                      <a:pt x="29" y="0"/>
                      <a:pt x="34" y="3"/>
                      <a:pt x="38" y="9"/>
                    </a:cubicBezTo>
                    <a:cubicBezTo>
                      <a:pt x="42" y="15"/>
                      <a:pt x="44" y="24"/>
                      <a:pt x="44" y="37"/>
                    </a:cubicBezTo>
                    <a:cubicBezTo>
                      <a:pt x="44" y="52"/>
                      <a:pt x="42" y="63"/>
                      <a:pt x="37" y="70"/>
                    </a:cubicBezTo>
                    <a:cubicBezTo>
                      <a:pt x="32" y="78"/>
                      <a:pt x="26" y="81"/>
                      <a:pt x="17" y="81"/>
                    </a:cubicBezTo>
                    <a:cubicBezTo>
                      <a:pt x="12" y="81"/>
                      <a:pt x="8" y="81"/>
                      <a:pt x="4" y="79"/>
                    </a:cubicBezTo>
                    <a:close/>
                    <a:moveTo>
                      <a:pt x="21" y="11"/>
                    </a:moveTo>
                    <a:cubicBezTo>
                      <a:pt x="19" y="11"/>
                      <a:pt x="17" y="13"/>
                      <a:pt x="16" y="15"/>
                    </a:cubicBezTo>
                    <a:cubicBezTo>
                      <a:pt x="15" y="18"/>
                      <a:pt x="14" y="21"/>
                      <a:pt x="14" y="26"/>
                    </a:cubicBezTo>
                    <a:cubicBezTo>
                      <a:pt x="14" y="31"/>
                      <a:pt x="15" y="34"/>
                      <a:pt x="16" y="37"/>
                    </a:cubicBezTo>
                    <a:cubicBezTo>
                      <a:pt x="18" y="39"/>
                      <a:pt x="19" y="40"/>
                      <a:pt x="21" y="40"/>
                    </a:cubicBezTo>
                    <a:cubicBezTo>
                      <a:pt x="24" y="40"/>
                      <a:pt x="25" y="39"/>
                      <a:pt x="27" y="37"/>
                    </a:cubicBezTo>
                    <a:cubicBezTo>
                      <a:pt x="28" y="34"/>
                      <a:pt x="29" y="31"/>
                      <a:pt x="29" y="27"/>
                    </a:cubicBezTo>
                    <a:cubicBezTo>
                      <a:pt x="29" y="22"/>
                      <a:pt x="28" y="19"/>
                      <a:pt x="27" y="16"/>
                    </a:cubicBezTo>
                    <a:cubicBezTo>
                      <a:pt x="25" y="13"/>
                      <a:pt x="24" y="11"/>
                      <a:pt x="2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29" name="Freeform 2212"/>
              <p:cNvSpPr>
                <a:spLocks noEditPoints="1"/>
              </p:cNvSpPr>
              <p:nvPr/>
            </p:nvSpPr>
            <p:spPr bwMode="auto">
              <a:xfrm>
                <a:off x="17524413" y="1985963"/>
                <a:ext cx="169863" cy="304800"/>
              </a:xfrm>
              <a:custGeom>
                <a:avLst/>
                <a:gdLst>
                  <a:gd name="T0" fmla="*/ 4 w 45"/>
                  <a:gd name="T1" fmla="*/ 79 h 81"/>
                  <a:gd name="T2" fmla="*/ 4 w 45"/>
                  <a:gd name="T3" fmla="*/ 66 h 81"/>
                  <a:gd name="T4" fmla="*/ 16 w 45"/>
                  <a:gd name="T5" fmla="*/ 70 h 81"/>
                  <a:gd name="T6" fmla="*/ 31 w 45"/>
                  <a:gd name="T7" fmla="*/ 44 h 81"/>
                  <a:gd name="T8" fmla="*/ 31 w 45"/>
                  <a:gd name="T9" fmla="*/ 44 h 81"/>
                  <a:gd name="T10" fmla="*/ 18 w 45"/>
                  <a:gd name="T11" fmla="*/ 52 h 81"/>
                  <a:gd name="T12" fmla="*/ 5 w 45"/>
                  <a:gd name="T13" fmla="*/ 46 h 81"/>
                  <a:gd name="T14" fmla="*/ 0 w 45"/>
                  <a:gd name="T15" fmla="*/ 29 h 81"/>
                  <a:gd name="T16" fmla="*/ 6 w 45"/>
                  <a:gd name="T17" fmla="*/ 8 h 81"/>
                  <a:gd name="T18" fmla="*/ 23 w 45"/>
                  <a:gd name="T19" fmla="*/ 0 h 81"/>
                  <a:gd name="T20" fmla="*/ 39 w 45"/>
                  <a:gd name="T21" fmla="*/ 9 h 81"/>
                  <a:gd name="T22" fmla="*/ 45 w 45"/>
                  <a:gd name="T23" fmla="*/ 37 h 81"/>
                  <a:gd name="T24" fmla="*/ 38 w 45"/>
                  <a:gd name="T25" fmla="*/ 70 h 81"/>
                  <a:gd name="T26" fmla="*/ 17 w 45"/>
                  <a:gd name="T27" fmla="*/ 81 h 81"/>
                  <a:gd name="T28" fmla="*/ 4 w 45"/>
                  <a:gd name="T29" fmla="*/ 79 h 81"/>
                  <a:gd name="T30" fmla="*/ 22 w 45"/>
                  <a:gd name="T31" fmla="*/ 11 h 81"/>
                  <a:gd name="T32" fmla="*/ 17 w 45"/>
                  <a:gd name="T33" fmla="*/ 15 h 81"/>
                  <a:gd name="T34" fmla="*/ 15 w 45"/>
                  <a:gd name="T35" fmla="*/ 26 h 81"/>
                  <a:gd name="T36" fmla="*/ 17 w 45"/>
                  <a:gd name="T37" fmla="*/ 37 h 81"/>
                  <a:gd name="T38" fmla="*/ 22 w 45"/>
                  <a:gd name="T39" fmla="*/ 40 h 81"/>
                  <a:gd name="T40" fmla="*/ 28 w 45"/>
                  <a:gd name="T41" fmla="*/ 37 h 81"/>
                  <a:gd name="T42" fmla="*/ 30 w 45"/>
                  <a:gd name="T43" fmla="*/ 27 h 81"/>
                  <a:gd name="T44" fmla="*/ 28 w 45"/>
                  <a:gd name="T45" fmla="*/ 16 h 81"/>
                  <a:gd name="T46" fmla="*/ 22 w 45"/>
                  <a:gd name="T47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81">
                    <a:moveTo>
                      <a:pt x="4" y="79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8" y="68"/>
                      <a:pt x="11" y="70"/>
                      <a:pt x="16" y="70"/>
                    </a:cubicBezTo>
                    <a:cubicBezTo>
                      <a:pt x="25" y="70"/>
                      <a:pt x="31" y="61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28" y="50"/>
                      <a:pt x="23" y="52"/>
                      <a:pt x="18" y="52"/>
                    </a:cubicBezTo>
                    <a:cubicBezTo>
                      <a:pt x="13" y="52"/>
                      <a:pt x="9" y="50"/>
                      <a:pt x="5" y="46"/>
                    </a:cubicBezTo>
                    <a:cubicBezTo>
                      <a:pt x="2" y="42"/>
                      <a:pt x="0" y="36"/>
                      <a:pt x="0" y="29"/>
                    </a:cubicBezTo>
                    <a:cubicBezTo>
                      <a:pt x="0" y="20"/>
                      <a:pt x="2" y="13"/>
                      <a:pt x="6" y="8"/>
                    </a:cubicBezTo>
                    <a:cubicBezTo>
                      <a:pt x="10" y="2"/>
                      <a:pt x="16" y="0"/>
                      <a:pt x="23" y="0"/>
                    </a:cubicBezTo>
                    <a:cubicBezTo>
                      <a:pt x="30" y="0"/>
                      <a:pt x="35" y="3"/>
                      <a:pt x="39" y="9"/>
                    </a:cubicBezTo>
                    <a:cubicBezTo>
                      <a:pt x="43" y="15"/>
                      <a:pt x="45" y="24"/>
                      <a:pt x="45" y="37"/>
                    </a:cubicBezTo>
                    <a:cubicBezTo>
                      <a:pt x="45" y="52"/>
                      <a:pt x="43" y="63"/>
                      <a:pt x="38" y="70"/>
                    </a:cubicBezTo>
                    <a:cubicBezTo>
                      <a:pt x="33" y="78"/>
                      <a:pt x="26" y="81"/>
                      <a:pt x="17" y="81"/>
                    </a:cubicBezTo>
                    <a:cubicBezTo>
                      <a:pt x="13" y="81"/>
                      <a:pt x="8" y="81"/>
                      <a:pt x="4" y="79"/>
                    </a:cubicBezTo>
                    <a:close/>
                    <a:moveTo>
                      <a:pt x="22" y="11"/>
                    </a:moveTo>
                    <a:cubicBezTo>
                      <a:pt x="20" y="11"/>
                      <a:pt x="18" y="13"/>
                      <a:pt x="17" y="15"/>
                    </a:cubicBezTo>
                    <a:cubicBezTo>
                      <a:pt x="16" y="18"/>
                      <a:pt x="15" y="21"/>
                      <a:pt x="15" y="26"/>
                    </a:cubicBezTo>
                    <a:cubicBezTo>
                      <a:pt x="15" y="31"/>
                      <a:pt x="16" y="34"/>
                      <a:pt x="17" y="37"/>
                    </a:cubicBezTo>
                    <a:cubicBezTo>
                      <a:pt x="18" y="39"/>
                      <a:pt x="20" y="40"/>
                      <a:pt x="22" y="40"/>
                    </a:cubicBezTo>
                    <a:cubicBezTo>
                      <a:pt x="24" y="40"/>
                      <a:pt x="26" y="39"/>
                      <a:pt x="28" y="37"/>
                    </a:cubicBezTo>
                    <a:cubicBezTo>
                      <a:pt x="29" y="34"/>
                      <a:pt x="30" y="31"/>
                      <a:pt x="30" y="27"/>
                    </a:cubicBezTo>
                    <a:cubicBezTo>
                      <a:pt x="30" y="22"/>
                      <a:pt x="29" y="19"/>
                      <a:pt x="28" y="16"/>
                    </a:cubicBezTo>
                    <a:cubicBezTo>
                      <a:pt x="26" y="13"/>
                      <a:pt x="24" y="11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  <p:sp>
            <p:nvSpPr>
              <p:cNvPr id="1930" name="Freeform 2213"/>
              <p:cNvSpPr>
                <a:spLocks noEditPoints="1"/>
              </p:cNvSpPr>
              <p:nvPr/>
            </p:nvSpPr>
            <p:spPr bwMode="auto">
              <a:xfrm>
                <a:off x="17716500" y="1985963"/>
                <a:ext cx="168275" cy="304800"/>
              </a:xfrm>
              <a:custGeom>
                <a:avLst/>
                <a:gdLst>
                  <a:gd name="T0" fmla="*/ 4 w 45"/>
                  <a:gd name="T1" fmla="*/ 79 h 81"/>
                  <a:gd name="T2" fmla="*/ 4 w 45"/>
                  <a:gd name="T3" fmla="*/ 66 h 81"/>
                  <a:gd name="T4" fmla="*/ 15 w 45"/>
                  <a:gd name="T5" fmla="*/ 70 h 81"/>
                  <a:gd name="T6" fmla="*/ 31 w 45"/>
                  <a:gd name="T7" fmla="*/ 44 h 81"/>
                  <a:gd name="T8" fmla="*/ 30 w 45"/>
                  <a:gd name="T9" fmla="*/ 44 h 81"/>
                  <a:gd name="T10" fmla="*/ 17 w 45"/>
                  <a:gd name="T11" fmla="*/ 52 h 81"/>
                  <a:gd name="T12" fmla="*/ 5 w 45"/>
                  <a:gd name="T13" fmla="*/ 46 h 81"/>
                  <a:gd name="T14" fmla="*/ 0 w 45"/>
                  <a:gd name="T15" fmla="*/ 29 h 81"/>
                  <a:gd name="T16" fmla="*/ 6 w 45"/>
                  <a:gd name="T17" fmla="*/ 8 h 81"/>
                  <a:gd name="T18" fmla="*/ 22 w 45"/>
                  <a:gd name="T19" fmla="*/ 0 h 81"/>
                  <a:gd name="T20" fmla="*/ 39 w 45"/>
                  <a:gd name="T21" fmla="*/ 9 h 81"/>
                  <a:gd name="T22" fmla="*/ 45 w 45"/>
                  <a:gd name="T23" fmla="*/ 37 h 81"/>
                  <a:gd name="T24" fmla="*/ 38 w 45"/>
                  <a:gd name="T25" fmla="*/ 70 h 81"/>
                  <a:gd name="T26" fmla="*/ 17 w 45"/>
                  <a:gd name="T27" fmla="*/ 81 h 81"/>
                  <a:gd name="T28" fmla="*/ 4 w 45"/>
                  <a:gd name="T29" fmla="*/ 79 h 81"/>
                  <a:gd name="T30" fmla="*/ 22 w 45"/>
                  <a:gd name="T31" fmla="*/ 11 h 81"/>
                  <a:gd name="T32" fmla="*/ 17 w 45"/>
                  <a:gd name="T33" fmla="*/ 15 h 81"/>
                  <a:gd name="T34" fmla="*/ 15 w 45"/>
                  <a:gd name="T35" fmla="*/ 26 h 81"/>
                  <a:gd name="T36" fmla="*/ 17 w 45"/>
                  <a:gd name="T37" fmla="*/ 37 h 81"/>
                  <a:gd name="T38" fmla="*/ 22 w 45"/>
                  <a:gd name="T39" fmla="*/ 40 h 81"/>
                  <a:gd name="T40" fmla="*/ 27 w 45"/>
                  <a:gd name="T41" fmla="*/ 37 h 81"/>
                  <a:gd name="T42" fmla="*/ 29 w 45"/>
                  <a:gd name="T43" fmla="*/ 27 h 81"/>
                  <a:gd name="T44" fmla="*/ 27 w 45"/>
                  <a:gd name="T45" fmla="*/ 16 h 81"/>
                  <a:gd name="T46" fmla="*/ 22 w 45"/>
                  <a:gd name="T47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81">
                    <a:moveTo>
                      <a:pt x="4" y="79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7" y="68"/>
                      <a:pt x="11" y="70"/>
                      <a:pt x="15" y="70"/>
                    </a:cubicBezTo>
                    <a:cubicBezTo>
                      <a:pt x="25" y="70"/>
                      <a:pt x="30" y="61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8" y="50"/>
                      <a:pt x="23" y="52"/>
                      <a:pt x="17" y="52"/>
                    </a:cubicBezTo>
                    <a:cubicBezTo>
                      <a:pt x="12" y="52"/>
                      <a:pt x="8" y="50"/>
                      <a:pt x="5" y="46"/>
                    </a:cubicBezTo>
                    <a:cubicBezTo>
                      <a:pt x="2" y="42"/>
                      <a:pt x="0" y="36"/>
                      <a:pt x="0" y="29"/>
                    </a:cubicBezTo>
                    <a:cubicBezTo>
                      <a:pt x="0" y="20"/>
                      <a:pt x="2" y="13"/>
                      <a:pt x="6" y="8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29" y="0"/>
                      <a:pt x="35" y="3"/>
                      <a:pt x="39" y="9"/>
                    </a:cubicBezTo>
                    <a:cubicBezTo>
                      <a:pt x="43" y="15"/>
                      <a:pt x="45" y="24"/>
                      <a:pt x="45" y="37"/>
                    </a:cubicBezTo>
                    <a:cubicBezTo>
                      <a:pt x="45" y="52"/>
                      <a:pt x="42" y="63"/>
                      <a:pt x="38" y="70"/>
                    </a:cubicBezTo>
                    <a:cubicBezTo>
                      <a:pt x="33" y="78"/>
                      <a:pt x="26" y="81"/>
                      <a:pt x="17" y="81"/>
                    </a:cubicBezTo>
                    <a:cubicBezTo>
                      <a:pt x="13" y="81"/>
                      <a:pt x="8" y="81"/>
                      <a:pt x="4" y="79"/>
                    </a:cubicBezTo>
                    <a:close/>
                    <a:moveTo>
                      <a:pt x="22" y="11"/>
                    </a:moveTo>
                    <a:cubicBezTo>
                      <a:pt x="20" y="11"/>
                      <a:pt x="18" y="13"/>
                      <a:pt x="17" y="15"/>
                    </a:cubicBezTo>
                    <a:cubicBezTo>
                      <a:pt x="15" y="18"/>
                      <a:pt x="15" y="21"/>
                      <a:pt x="15" y="26"/>
                    </a:cubicBezTo>
                    <a:cubicBezTo>
                      <a:pt x="15" y="31"/>
                      <a:pt x="15" y="34"/>
                      <a:pt x="17" y="37"/>
                    </a:cubicBezTo>
                    <a:cubicBezTo>
                      <a:pt x="18" y="39"/>
                      <a:pt x="20" y="40"/>
                      <a:pt x="22" y="40"/>
                    </a:cubicBezTo>
                    <a:cubicBezTo>
                      <a:pt x="24" y="40"/>
                      <a:pt x="26" y="39"/>
                      <a:pt x="27" y="37"/>
                    </a:cubicBezTo>
                    <a:cubicBezTo>
                      <a:pt x="29" y="34"/>
                      <a:pt x="29" y="31"/>
                      <a:pt x="29" y="27"/>
                    </a:cubicBezTo>
                    <a:cubicBezTo>
                      <a:pt x="29" y="22"/>
                      <a:pt x="29" y="19"/>
                      <a:pt x="27" y="16"/>
                    </a:cubicBezTo>
                    <a:cubicBezTo>
                      <a:pt x="26" y="13"/>
                      <a:pt x="24" y="11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7717" tIns="38858" rIns="77717" bIns="388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3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1991" name="Rectangle 1990"/>
          <p:cNvSpPr/>
          <p:nvPr/>
        </p:nvSpPr>
        <p:spPr>
          <a:xfrm>
            <a:off x="5886487" y="604992"/>
            <a:ext cx="6139639" cy="1776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bg1"/>
            </a:bgClr>
          </a:pattFill>
          <a:ln w="9525" cap="flat" cmpd="sng" algn="ctr">
            <a:noFill/>
            <a:prstDash val="sysDash"/>
          </a:ln>
          <a:effectLst/>
        </p:spPr>
        <p:txBody>
          <a:bodyPr lIns="221961" tIns="77717" rIns="110981" bIns="77717" rtlCol="0" anchor="b" anchorCtr="0"/>
          <a:lstStyle/>
          <a:p>
            <a:pPr algn="r" defTabSz="1479384"/>
            <a:endParaRPr lang="en-US" sz="1530" dirty="0">
              <a:solidFill>
                <a:srgbClr val="50505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92" name="Straight Connector 1991"/>
          <p:cNvCxnSpPr/>
          <p:nvPr/>
        </p:nvCxnSpPr>
        <p:spPr>
          <a:xfrm>
            <a:off x="5886487" y="473894"/>
            <a:ext cx="613963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</a:ln>
          <a:effectLst/>
        </p:spPr>
      </p:cxnSp>
      <p:cxnSp>
        <p:nvCxnSpPr>
          <p:cNvPr id="1993" name="Straight Connector 1992"/>
          <p:cNvCxnSpPr/>
          <p:nvPr/>
        </p:nvCxnSpPr>
        <p:spPr>
          <a:xfrm>
            <a:off x="5868481" y="3497859"/>
            <a:ext cx="6217356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</a:ln>
          <a:effectLst/>
        </p:spPr>
      </p:cxnSp>
      <p:sp>
        <p:nvSpPr>
          <p:cNvPr id="1994" name="TextBox 1993"/>
          <p:cNvSpPr txBox="1"/>
          <p:nvPr/>
        </p:nvSpPr>
        <p:spPr>
          <a:xfrm>
            <a:off x="1345131" y="4458341"/>
            <a:ext cx="910699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spc="-50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Jan 2014</a:t>
            </a:r>
          </a:p>
        </p:txBody>
      </p:sp>
      <p:sp>
        <p:nvSpPr>
          <p:cNvPr id="1995" name="TextBox 1994"/>
          <p:cNvSpPr txBox="1"/>
          <p:nvPr/>
        </p:nvSpPr>
        <p:spPr>
          <a:xfrm>
            <a:off x="4481597" y="5069777"/>
            <a:ext cx="118526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MX" b="1" spc="-50" dirty="0" smtClean="0">
                <a:solidFill>
                  <a:srgbClr val="8CC600"/>
                </a:solidFill>
              </a:rPr>
              <a:t>300,000</a:t>
            </a:r>
            <a:endParaRPr lang="en-US" b="1" spc="-50" dirty="0" smtClean="0">
              <a:solidFill>
                <a:srgbClr val="8CC600"/>
              </a:solidFill>
            </a:endParaRPr>
          </a:p>
        </p:txBody>
      </p:sp>
      <p:sp>
        <p:nvSpPr>
          <p:cNvPr id="1996" name="TextBox 1995"/>
          <p:cNvSpPr txBox="1"/>
          <p:nvPr/>
        </p:nvSpPr>
        <p:spPr>
          <a:xfrm>
            <a:off x="-91549" y="5987839"/>
            <a:ext cx="5960030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 smtClean="0">
                <a:solidFill>
                  <a:srgbClr val="505050"/>
                </a:solidFill>
              </a:rPr>
              <a:t>Используется </a:t>
            </a:r>
            <a:r>
              <a:rPr lang="en-US" sz="2000" dirty="0" smtClean="0">
                <a:solidFill>
                  <a:srgbClr val="505050"/>
                </a:solidFill>
              </a:rPr>
              <a:t>55% </a:t>
            </a:r>
            <a:r>
              <a:rPr lang="en-US" sz="2000" dirty="0">
                <a:solidFill>
                  <a:srgbClr val="505050"/>
                </a:solidFill>
              </a:rPr>
              <a:t> </a:t>
            </a:r>
            <a:r>
              <a:rPr lang="ru-RU" sz="2000" dirty="0" smtClean="0">
                <a:solidFill>
                  <a:srgbClr val="505050"/>
                </a:solidFill>
              </a:rPr>
              <a:t>компаний из списка</a:t>
            </a:r>
            <a:r>
              <a:rPr lang="en-US" sz="2000" dirty="0" smtClean="0">
                <a:solidFill>
                  <a:srgbClr val="505050"/>
                </a:solidFill>
              </a:rPr>
              <a:t> Fortune</a:t>
            </a:r>
            <a:r>
              <a:rPr lang="ru-RU" sz="2000" dirty="0" smtClean="0">
                <a:solidFill>
                  <a:srgbClr val="505050"/>
                </a:solidFill>
              </a:rPr>
              <a:t> </a:t>
            </a:r>
            <a:r>
              <a:rPr lang="en-US" sz="2000" dirty="0" smtClean="0">
                <a:solidFill>
                  <a:srgbClr val="505050"/>
                </a:solidFill>
              </a:rPr>
              <a:t>500</a:t>
            </a:r>
            <a:endParaRPr lang="en-US" sz="2000" spc="-50" dirty="0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  <p:pic>
        <p:nvPicPr>
          <p:cNvPr id="1997" name="Picture 19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" y="1050686"/>
            <a:ext cx="5535440" cy="12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nahs\Dropbox\Critical Resources\Helveticons Basic\Png\512x512\Cloud 512x51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72" y="2184794"/>
            <a:ext cx="4346877" cy="4346877"/>
          </a:xfrm>
          <a:prstGeom prst="rect">
            <a:avLst/>
          </a:prstGeom>
          <a:noFill/>
          <a:extLst/>
        </p:spPr>
      </p:pic>
      <p:pic>
        <p:nvPicPr>
          <p:cNvPr id="35" name="Picture 3" descr="C:\Users\Jonahs\Dropbox\Critical Resources\Helveticons Basic\Png\512x512\Cloud 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0" y="4117555"/>
            <a:ext cx="1803380" cy="1803380"/>
          </a:xfrm>
          <a:prstGeom prst="rect">
            <a:avLst/>
          </a:prstGeom>
          <a:noFill/>
          <a:extLst/>
        </p:spPr>
      </p:pic>
      <p:sp>
        <p:nvSpPr>
          <p:cNvPr id="124" name="Rectangle 123"/>
          <p:cNvSpPr/>
          <p:nvPr/>
        </p:nvSpPr>
        <p:spPr>
          <a:xfrm>
            <a:off x="1703106" y="742317"/>
            <a:ext cx="1617662" cy="6399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218602" fontAlgn="base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Your Datacenter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682760" y="3746321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Virtualization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682760" y="3291566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O/S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682760" y="4201073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682760" y="2836811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r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Network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682760" y="1910319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682760" y="1455564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Applications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682758" y="2382057"/>
            <a:ext cx="1638009" cy="380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Firewall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9419337" y="1428037"/>
            <a:ext cx="1638008" cy="6399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218602" fontAlgn="base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Web </a:t>
            </a:r>
            <a:b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</a:b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Sites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9419336" y="2141285"/>
            <a:ext cx="1638008" cy="380946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Applications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9419336" y="2596039"/>
            <a:ext cx="1638008" cy="380946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63133" y="1428037"/>
            <a:ext cx="1638008" cy="6399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218602" fontAlgn="base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Cloud Services</a:t>
            </a:r>
            <a:endParaRPr lang="en-US" b="1" dirty="0">
              <a:solidFill>
                <a:srgbClr val="FFFFFF"/>
              </a:solidFill>
              <a:ea typeface="Kozuka Gothic Pro R" pitchFamily="34" charset="-128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863132" y="2141288"/>
            <a:ext cx="1638008" cy="38094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Applications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63132" y="3073660"/>
            <a:ext cx="1638008" cy="38094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</a:ln>
          <a:effectLst/>
        </p:spPr>
        <p:txBody>
          <a:bodyPr lIns="0" rIns="0"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Firewall Rules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863132" y="2596042"/>
            <a:ext cx="1638008" cy="38094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863132" y="3540650"/>
            <a:ext cx="1638008" cy="38094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</a:ln>
          <a:effectLst/>
        </p:spPr>
        <p:txBody>
          <a:bodyPr lIns="0" rIns="0"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Virtual Network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313910" y="1428037"/>
            <a:ext cx="1638009" cy="6399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218602" fontAlgn="base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Virtual Machines</a:t>
            </a:r>
            <a:endParaRPr lang="en-US" b="1" dirty="0">
              <a:solidFill>
                <a:srgbClr val="FFFFFF"/>
              </a:solidFill>
              <a:ea typeface="Kozuka Gothic Pro R" pitchFamily="34" charset="-128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313910" y="3522531"/>
            <a:ext cx="1638009" cy="38094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lIns="0" r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Virtual Network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313910" y="2596042"/>
            <a:ext cx="1638009" cy="38094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313910" y="2141289"/>
            <a:ext cx="1638009" cy="38094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313910" y="3067778"/>
            <a:ext cx="1638009" cy="38094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Firewall Rules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313910" y="3977286"/>
            <a:ext cx="1638009" cy="38094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1218702"/>
            <a:r>
              <a: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O/S</a:t>
            </a:r>
          </a:p>
        </p:txBody>
      </p:sp>
      <p:sp>
        <p:nvSpPr>
          <p:cNvPr id="41" name="Pentagon 40"/>
          <p:cNvSpPr/>
          <p:nvPr/>
        </p:nvSpPr>
        <p:spPr bwMode="auto">
          <a:xfrm>
            <a:off x="597953" y="5773868"/>
            <a:ext cx="10857251" cy="675836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Фокус на приложении</a:t>
            </a:r>
            <a:endParaRPr lang="en-US" sz="28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Jonahs\Dropbox\Critical Resources\Helveticons Basic\Png\512x512\Company 512x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3" y="4586808"/>
            <a:ext cx="1025477" cy="1025477"/>
          </a:xfrm>
          <a:prstGeom prst="rect">
            <a:avLst/>
          </a:prstGeom>
          <a:noFill/>
          <a:extLst/>
        </p:spPr>
      </p:pic>
      <p:cxnSp>
        <p:nvCxnSpPr>
          <p:cNvPr id="4" name="Straight Connector 3"/>
          <p:cNvCxnSpPr/>
          <p:nvPr/>
        </p:nvCxnSpPr>
        <p:spPr>
          <a:xfrm>
            <a:off x="3626881" y="742316"/>
            <a:ext cx="0" cy="47720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/>
          <p:cNvSpPr/>
          <p:nvPr/>
        </p:nvSpPr>
        <p:spPr>
          <a:xfrm rot="5400000">
            <a:off x="7396556" y="-1447571"/>
            <a:ext cx="444930" cy="523864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02321" y="450795"/>
            <a:ext cx="2646922" cy="6399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218602" fontAlgn="base"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ea typeface="Kozuka Gothic Pro R" pitchFamily="34" charset="-128"/>
              </a:rPr>
              <a:t>Microsoft Azure</a:t>
            </a:r>
          </a:p>
        </p:txBody>
      </p:sp>
      <p:pic>
        <p:nvPicPr>
          <p:cNvPr id="34" name="Picture 3" descr="C:\Users\Jonahs\Dropbox\Critical Resources\Helveticons Basic\Png\512x512\Cloud 512x51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60" y="3310257"/>
            <a:ext cx="2853730" cy="285373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3696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8" grpId="0" animBg="1"/>
      <p:bldP spid="129" grpId="0" animBg="1"/>
      <p:bldP spid="130" grpId="0" animBg="1"/>
      <p:bldP spid="133" grpId="0" animBg="1"/>
      <p:bldP spid="134" grpId="0" animBg="1"/>
      <p:bldP spid="135" grpId="0" animBg="1"/>
      <p:bldP spid="136" grpId="0" animBg="1"/>
      <p:bldP spid="170" grpId="0"/>
      <p:bldP spid="180" grpId="0" animBg="1"/>
      <p:bldP spid="182" grpId="0" animBg="1"/>
      <p:bldP spid="154" grpId="0"/>
      <p:bldP spid="166" grpId="0" animBg="1"/>
      <p:bldP spid="167" grpId="0" animBg="1"/>
      <p:bldP spid="168" grpId="0" animBg="1"/>
      <p:bldP spid="77" grpId="0" animBg="1"/>
      <p:bldP spid="138" grpId="0"/>
      <p:bldP spid="149" grpId="0" animBg="1"/>
      <p:bldP spid="150" grpId="0" animBg="1"/>
      <p:bldP spid="151" grpId="0" animBg="1"/>
      <p:bldP spid="152" grpId="0" animBg="1"/>
      <p:bldP spid="71" grpId="0" animBg="1"/>
      <p:bldP spid="41" grpId="0" animBg="1"/>
      <p:bldP spid="3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2" y="1880162"/>
            <a:ext cx="7707123" cy="4409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028" y="1761638"/>
            <a:ext cx="372701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        10</a:t>
            </a:r>
            <a:r>
              <a:rPr lang="ru-RU" sz="2700" i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датацентров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- 4 поколение на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ITPAC</a:t>
            </a: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площадь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~ 28 100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кв </a:t>
            </a:r>
          </a:p>
          <a:p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мощность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~ 16 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МВт</a:t>
            </a:r>
          </a:p>
          <a:p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PUE ~ 1.05-1.22</a:t>
            </a:r>
          </a:p>
          <a:p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- 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стоимость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~ 500</a:t>
            </a:r>
            <a:r>
              <a:rPr lang="ru-RU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М </a:t>
            </a:r>
            <a:r>
              <a:rPr lang="en-US" sz="2700" i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$</a:t>
            </a:r>
            <a:endParaRPr lang="ru-RU" sz="2700" i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117"/>
          <p:cNvGrpSpPr/>
          <p:nvPr/>
        </p:nvGrpSpPr>
        <p:grpSpPr>
          <a:xfrm>
            <a:off x="1618654" y="2974994"/>
            <a:ext cx="600562" cy="381512"/>
            <a:chOff x="1933575" y="510402"/>
            <a:chExt cx="590550" cy="394473"/>
          </a:xfrm>
        </p:grpSpPr>
        <p:sp>
          <p:nvSpPr>
            <p:cNvPr id="10" name="Oval 9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12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" name="Group 109"/>
          <p:cNvGrpSpPr/>
          <p:nvPr/>
        </p:nvGrpSpPr>
        <p:grpSpPr>
          <a:xfrm>
            <a:off x="1098165" y="3107351"/>
            <a:ext cx="600562" cy="381512"/>
            <a:chOff x="1933575" y="510402"/>
            <a:chExt cx="590550" cy="394473"/>
          </a:xfrm>
        </p:grpSpPr>
        <p:sp>
          <p:nvSpPr>
            <p:cNvPr id="15" name="Oval 14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6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17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9" name="Straight Connector 18"/>
          <p:cNvCxnSpPr>
            <a:stCxn id="15" idx="3"/>
          </p:cNvCxnSpPr>
          <p:nvPr/>
        </p:nvCxnSpPr>
        <p:spPr>
          <a:xfrm flipH="1">
            <a:off x="859702" y="3456485"/>
            <a:ext cx="326413" cy="25807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24"/>
          <p:cNvGrpSpPr/>
          <p:nvPr/>
        </p:nvGrpSpPr>
        <p:grpSpPr>
          <a:xfrm>
            <a:off x="3864925" y="2427281"/>
            <a:ext cx="618106" cy="431153"/>
            <a:chOff x="1933575" y="510402"/>
            <a:chExt cx="590550" cy="394473"/>
          </a:xfrm>
        </p:grpSpPr>
        <p:sp>
          <p:nvSpPr>
            <p:cNvPr id="21" name="Oval 2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23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5" name="Straight Connector 24"/>
          <p:cNvCxnSpPr/>
          <p:nvPr/>
        </p:nvCxnSpPr>
        <p:spPr>
          <a:xfrm flipV="1">
            <a:off x="3943079" y="1829024"/>
            <a:ext cx="433620" cy="66174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2021624" y="3551449"/>
            <a:ext cx="1758791" cy="35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North Central US</a:t>
            </a: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4949237" y="4289798"/>
            <a:ext cx="1730053" cy="584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South East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Asia/ Singapore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745318" y="3842438"/>
            <a:ext cx="540907" cy="50324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5430082" y="2146469"/>
            <a:ext cx="1343418" cy="584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East </a:t>
            </a:r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Asia /Hong Kong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cxnSp>
        <p:nvCxnSpPr>
          <p:cNvPr id="30" name="Straight Connector 29"/>
          <p:cNvCxnSpPr>
            <a:stCxn id="69" idx="3"/>
          </p:cNvCxnSpPr>
          <p:nvPr/>
        </p:nvCxnSpPr>
        <p:spPr>
          <a:xfrm flipV="1">
            <a:off x="7390308" y="2056720"/>
            <a:ext cx="385104" cy="84516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3825963" y="1643854"/>
            <a:ext cx="2202641" cy="35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North Europe</a:t>
            </a:r>
            <a:r>
              <a:rPr lang="ru-RU" sz="1500" dirty="0">
                <a:solidFill>
                  <a:srgbClr val="525051"/>
                </a:solidFill>
                <a:latin typeface="Segoe UI Semibold" pitchFamily="34" charset="0"/>
              </a:rPr>
              <a:t> </a:t>
            </a:r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Dublin</a:t>
            </a:r>
          </a:p>
        </p:txBody>
      </p: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4548584" y="3139551"/>
            <a:ext cx="1480019" cy="584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West Europe  Amsterdam</a:t>
            </a:r>
          </a:p>
        </p:txBody>
      </p:sp>
      <p:cxnSp>
        <p:nvCxnSpPr>
          <p:cNvPr id="33" name="Straight Connector 32"/>
          <p:cNvCxnSpPr>
            <a:stCxn id="10" idx="5"/>
          </p:cNvCxnSpPr>
          <p:nvPr/>
        </p:nvCxnSpPr>
        <p:spPr>
          <a:xfrm>
            <a:off x="2131266" y="3324128"/>
            <a:ext cx="569869" cy="214035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3"/>
          <p:cNvSpPr txBox="1">
            <a:spLocks noChangeArrowheads="1"/>
          </p:cNvSpPr>
          <p:nvPr/>
        </p:nvSpPr>
        <p:spPr bwMode="auto">
          <a:xfrm>
            <a:off x="59007" y="3740250"/>
            <a:ext cx="1771313" cy="35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South Central US</a:t>
            </a:r>
          </a:p>
        </p:txBody>
      </p:sp>
      <p:grpSp>
        <p:nvGrpSpPr>
          <p:cNvPr id="35" name="Group 148"/>
          <p:cNvGrpSpPr/>
          <p:nvPr/>
        </p:nvGrpSpPr>
        <p:grpSpPr>
          <a:xfrm>
            <a:off x="6262654" y="3551449"/>
            <a:ext cx="600562" cy="381512"/>
            <a:chOff x="1933575" y="510402"/>
            <a:chExt cx="590550" cy="394473"/>
          </a:xfrm>
        </p:grpSpPr>
        <p:sp>
          <p:nvSpPr>
            <p:cNvPr id="36" name="Oval 3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38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" name="Group 142"/>
          <p:cNvGrpSpPr/>
          <p:nvPr/>
        </p:nvGrpSpPr>
        <p:grpSpPr>
          <a:xfrm>
            <a:off x="6473865" y="3259102"/>
            <a:ext cx="600562" cy="381512"/>
            <a:chOff x="1933575" y="510402"/>
            <a:chExt cx="590550" cy="394473"/>
          </a:xfrm>
        </p:grpSpPr>
        <p:sp>
          <p:nvSpPr>
            <p:cNvPr id="41" name="Oval 4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43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" name="Group 129"/>
          <p:cNvGrpSpPr/>
          <p:nvPr/>
        </p:nvGrpSpPr>
        <p:grpSpPr>
          <a:xfrm>
            <a:off x="3432209" y="2342977"/>
            <a:ext cx="600562" cy="381512"/>
            <a:chOff x="1933575" y="510402"/>
            <a:chExt cx="590550" cy="394473"/>
          </a:xfrm>
        </p:grpSpPr>
        <p:sp>
          <p:nvSpPr>
            <p:cNvPr id="46" name="Oval 4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48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0" name="Group 117"/>
          <p:cNvGrpSpPr/>
          <p:nvPr/>
        </p:nvGrpSpPr>
        <p:grpSpPr>
          <a:xfrm>
            <a:off x="1918935" y="2698012"/>
            <a:ext cx="600562" cy="381512"/>
            <a:chOff x="1933575" y="510402"/>
            <a:chExt cx="590550" cy="394473"/>
          </a:xfrm>
        </p:grpSpPr>
        <p:sp>
          <p:nvSpPr>
            <p:cNvPr id="51" name="Oval 5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53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2209432" y="1505739"/>
            <a:ext cx="931291" cy="35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East</a:t>
            </a:r>
            <a:r>
              <a:rPr lang="ru-RU" sz="1500" dirty="0">
                <a:solidFill>
                  <a:srgbClr val="525051"/>
                </a:solidFill>
                <a:latin typeface="Segoe UI Semibold" pitchFamily="34" charset="0"/>
              </a:rPr>
              <a:t> </a:t>
            </a:r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US</a:t>
            </a:r>
          </a:p>
        </p:txBody>
      </p:sp>
      <p:cxnSp>
        <p:nvCxnSpPr>
          <p:cNvPr id="56" name="Straight Connector 55"/>
          <p:cNvCxnSpPr>
            <a:stCxn id="54" idx="0"/>
          </p:cNvCxnSpPr>
          <p:nvPr/>
        </p:nvCxnSpPr>
        <p:spPr>
          <a:xfrm flipV="1">
            <a:off x="2335571" y="2065984"/>
            <a:ext cx="183922" cy="736609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109"/>
          <p:cNvGrpSpPr/>
          <p:nvPr/>
        </p:nvGrpSpPr>
        <p:grpSpPr>
          <a:xfrm>
            <a:off x="1008762" y="2721947"/>
            <a:ext cx="600562" cy="381512"/>
            <a:chOff x="1933575" y="510402"/>
            <a:chExt cx="590550" cy="394473"/>
          </a:xfrm>
        </p:grpSpPr>
        <p:sp>
          <p:nvSpPr>
            <p:cNvPr id="58" name="Oval 57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9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60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2" name="TextBox 13"/>
          <p:cNvSpPr txBox="1">
            <a:spLocks noChangeArrowheads="1"/>
          </p:cNvSpPr>
          <p:nvPr/>
        </p:nvSpPr>
        <p:spPr bwMode="auto">
          <a:xfrm>
            <a:off x="276184" y="1849330"/>
            <a:ext cx="1032859" cy="35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>
                <a:solidFill>
                  <a:srgbClr val="525051"/>
                </a:solidFill>
                <a:latin typeface="Segoe UI Semibold" pitchFamily="34" charset="0"/>
              </a:rPr>
              <a:t>West US</a:t>
            </a:r>
          </a:p>
        </p:txBody>
      </p:sp>
      <p:cxnSp>
        <p:nvCxnSpPr>
          <p:cNvPr id="63" name="Straight Connector 62"/>
          <p:cNvCxnSpPr>
            <a:stCxn id="62" idx="2"/>
            <a:endCxn id="58" idx="1"/>
          </p:cNvCxnSpPr>
          <p:nvPr/>
        </p:nvCxnSpPr>
        <p:spPr>
          <a:xfrm>
            <a:off x="792614" y="2202788"/>
            <a:ext cx="304098" cy="711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29206" y="2872289"/>
            <a:ext cx="418990" cy="267258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142"/>
          <p:cNvGrpSpPr/>
          <p:nvPr/>
        </p:nvGrpSpPr>
        <p:grpSpPr>
          <a:xfrm>
            <a:off x="6859460" y="2682730"/>
            <a:ext cx="600562" cy="381512"/>
            <a:chOff x="1933575" y="510402"/>
            <a:chExt cx="590550" cy="394473"/>
          </a:xfrm>
        </p:grpSpPr>
        <p:sp>
          <p:nvSpPr>
            <p:cNvPr id="66" name="Oval 65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7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68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0" name="Group 142"/>
          <p:cNvGrpSpPr/>
          <p:nvPr/>
        </p:nvGrpSpPr>
        <p:grpSpPr>
          <a:xfrm>
            <a:off x="6943734" y="3071134"/>
            <a:ext cx="600562" cy="381512"/>
            <a:chOff x="1933575" y="510402"/>
            <a:chExt cx="590550" cy="394473"/>
          </a:xfrm>
        </p:grpSpPr>
        <p:sp>
          <p:nvSpPr>
            <p:cNvPr id="71" name="Oval 70"/>
            <p:cNvSpPr/>
            <p:nvPr/>
          </p:nvSpPr>
          <p:spPr bwMode="auto">
            <a:xfrm>
              <a:off x="1933575" y="676274"/>
              <a:ext cx="590550" cy="228601"/>
            </a:xfrm>
            <a:prstGeom prst="ellipse">
              <a:avLst/>
            </a:prstGeom>
            <a:solidFill>
              <a:schemeClr val="lt1">
                <a:alpha val="31000"/>
              </a:schemeClr>
            </a:solidFill>
            <a:ln w="6350">
              <a:solidFill>
                <a:srgbClr val="52505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4150"/>
              <a:endParaRPr lang="en-US" sz="2300" spc="-68" dirty="0">
                <a:ln>
                  <a:solidFill>
                    <a:srgbClr val="525051"/>
                  </a:solidFill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72" name="Group 110"/>
            <p:cNvGrpSpPr/>
            <p:nvPr/>
          </p:nvGrpSpPr>
          <p:grpSpPr>
            <a:xfrm>
              <a:off x="2048154" y="510402"/>
              <a:ext cx="407419" cy="345058"/>
              <a:chOff x="-2293085" y="806266"/>
              <a:chExt cx="319677" cy="345058"/>
            </a:xfrm>
          </p:grpSpPr>
          <p:pic>
            <p:nvPicPr>
              <p:cNvPr id="73" name="Picture 29" descr="Server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-2293085" y="806266"/>
                <a:ext cx="170059" cy="3366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Picture 9" descr="D:\Aeshen\TechNet 2006\12-December\Msft-longhorn-papers\TDM Deck\Windows Illustration Icons\Interne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 bwMode="auto">
              <a:xfrm>
                <a:off x="-2149651" y="914400"/>
                <a:ext cx="176243" cy="236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0" name="TextBox 13"/>
          <p:cNvSpPr txBox="1">
            <a:spLocks noChangeArrowheads="1"/>
          </p:cNvSpPr>
          <p:nvPr/>
        </p:nvSpPr>
        <p:spPr bwMode="auto">
          <a:xfrm>
            <a:off x="7380440" y="1585095"/>
            <a:ext cx="1232451" cy="584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Japan East / Saitama </a:t>
            </a:r>
            <a:endParaRPr lang="en-US" sz="1500" dirty="0">
              <a:solidFill>
                <a:srgbClr val="525051"/>
              </a:solidFill>
              <a:latin typeface="Segoe UI Semibold" pitchFamily="34" charset="0"/>
            </a:endParaRPr>
          </a:p>
        </p:txBody>
      </p:sp>
      <p:sp>
        <p:nvSpPr>
          <p:cNvPr id="82" name="TextBox 13"/>
          <p:cNvSpPr txBox="1">
            <a:spLocks noChangeArrowheads="1"/>
          </p:cNvSpPr>
          <p:nvPr/>
        </p:nvSpPr>
        <p:spPr bwMode="auto">
          <a:xfrm>
            <a:off x="7503825" y="3701169"/>
            <a:ext cx="1232451" cy="584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121435" tIns="60720" rIns="121435" bIns="60720">
            <a:spAutoFit/>
          </a:bodyPr>
          <a:lstStyle/>
          <a:p>
            <a:pPr defTabSz="1217756"/>
            <a:r>
              <a:rPr lang="en-US" sz="1500" dirty="0" smtClean="0">
                <a:solidFill>
                  <a:srgbClr val="525051"/>
                </a:solidFill>
                <a:latin typeface="Segoe UI Semibold" pitchFamily="34" charset="0"/>
              </a:rPr>
              <a:t>Japan West / Osaka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6599586" y="2727490"/>
            <a:ext cx="75789" cy="52351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1" idx="5"/>
          </p:cNvCxnSpPr>
          <p:nvPr/>
        </p:nvCxnSpPr>
        <p:spPr>
          <a:xfrm>
            <a:off x="7456346" y="3420268"/>
            <a:ext cx="598507" cy="280901"/>
          </a:xfrm>
          <a:prstGeom prst="line">
            <a:avLst/>
          </a:prstGeom>
          <a:ln w="6350">
            <a:solidFill>
              <a:srgbClr val="525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8031" y="3515787"/>
            <a:ext cx="5089174" cy="214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1" y="1230805"/>
            <a:ext cx="5639154" cy="219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31" y="1230805"/>
            <a:ext cx="3291315" cy="220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4" y="3515787"/>
            <a:ext cx="4534207" cy="255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09246" y="810391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Azure - </a:t>
            </a:r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инфраструктура</a:t>
            </a:r>
            <a:b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756" y="5543734"/>
            <a:ext cx="11610244" cy="1046418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ru-RU" sz="3200" dirty="0">
                <a:latin typeface="Segoe UI Light" pitchFamily="34" charset="0"/>
              </a:rPr>
              <a:t>Подробнее о </a:t>
            </a:r>
            <a:r>
              <a:rPr lang="ru-RU" sz="3200" dirty="0" smtClean="0">
                <a:latin typeface="Segoe UI Light" pitchFamily="34" charset="0"/>
              </a:rPr>
              <a:t>датацентрах </a:t>
            </a:r>
            <a:r>
              <a:rPr lang="en-US" sz="3200" dirty="0" smtClean="0">
                <a:latin typeface="Segoe UI Light" pitchFamily="34" charset="0"/>
              </a:rPr>
              <a:t>Azure:  </a:t>
            </a:r>
            <a:r>
              <a:rPr lang="en-US" sz="6000" dirty="0" smtClean="0">
                <a:latin typeface="Segoe UI Light" pitchFamily="34" charset="0"/>
                <a:hlinkClick r:id="rId6"/>
              </a:rPr>
              <a:t>bit.ly/1d3vUAF</a:t>
            </a:r>
            <a:endParaRPr lang="en-US" sz="40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6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5214093" y="933708"/>
            <a:ext cx="10654409" cy="653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Azure – Dublin datacenter</a:t>
            </a:r>
            <a: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ru-RU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756" y="5656884"/>
            <a:ext cx="11430244" cy="1661971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3200" dirty="0" smtClean="0">
                <a:latin typeface="Segoe UI Light" pitchFamily="34" charset="0"/>
              </a:rPr>
              <a:t>Global Foundation Services video : </a:t>
            </a:r>
            <a:r>
              <a:rPr lang="en-US" sz="1400" dirty="0">
                <a:latin typeface="Segoe UI Light" pitchFamily="34" charset="0"/>
              </a:rPr>
              <a:t> </a:t>
            </a:r>
            <a:r>
              <a:rPr lang="en-US" sz="6000" b="1" dirty="0" smtClean="0">
                <a:latin typeface="Segoe UI Light" pitchFamily="34" charset="0"/>
                <a:hlinkClick r:id="rId2"/>
              </a:rPr>
              <a:t>bit.ly/1f1Crh0</a:t>
            </a:r>
            <a:r>
              <a:rPr lang="en-US" sz="3200" dirty="0" smtClean="0">
                <a:latin typeface="Segoe UI Light" pitchFamily="34" charset="0"/>
              </a:rPr>
              <a:t> </a:t>
            </a:r>
          </a:p>
          <a:p>
            <a:endParaRPr lang="en-US" sz="4000" b="1" dirty="0">
              <a:latin typeface="Segoe UI Light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3" y="639117"/>
            <a:ext cx="4762500" cy="2695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1561861"/>
            <a:ext cx="6096000" cy="4076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5" y="3353015"/>
            <a:ext cx="4468785" cy="2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496" y="521493"/>
            <a:ext cx="1547728" cy="1467327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54839" y="751130"/>
            <a:ext cx="10654409" cy="65377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Доступность инфраструктуры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79229"/>
              </p:ext>
            </p:extLst>
          </p:nvPr>
        </p:nvGraphicFramePr>
        <p:xfrm>
          <a:off x="186214" y="1814760"/>
          <a:ext cx="10415993" cy="4860001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{7DF18680-E054-41AD-8BC1-D1AEF772440D}</a:tableStyleId>
              </a:tblPr>
              <a:tblGrid>
                <a:gridCol w="1487999"/>
                <a:gridCol w="1487999"/>
                <a:gridCol w="1487999"/>
                <a:gridCol w="1487999"/>
                <a:gridCol w="1487999"/>
                <a:gridCol w="1487999"/>
                <a:gridCol w="1487999"/>
              </a:tblGrid>
              <a:tr h="745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From\To (</a:t>
                      </a:r>
                      <a:r>
                        <a:rPr lang="en-US" sz="1400" dirty="0" err="1">
                          <a:latin typeface="+mj-lt"/>
                        </a:rPr>
                        <a:t>ms</a:t>
                      </a:r>
                      <a:r>
                        <a:rPr lang="en-US" sz="1400" dirty="0">
                          <a:latin typeface="+mj-lt"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North-central US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South-central US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North Europe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West Europe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East Asia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South-East Asia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</a:tr>
              <a:tr h="6979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North-central US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4.2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35.3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97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103.6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190.9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219.7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</a:tr>
              <a:tr h="81214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South-central US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37.8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2.3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111.2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117.5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190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218.6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</a:tr>
              <a:tr h="6534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North Europe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99.8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111.8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20.9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283.3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312.3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</a:tr>
              <a:tr h="6534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West Europe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107.5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118.6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21.1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2.3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291.8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320.8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</a:tr>
              <a:tr h="61390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East Asia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194.5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190.8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284.2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291.7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1.6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32.6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</a:tr>
              <a:tr h="68323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South-East Asia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223.1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219.2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312.9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320.1</a:t>
                      </a:r>
                      <a:endParaRPr lang="en-US" sz="14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32.2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1.9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101" marR="16101" marT="21462" marB="21462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544" y="1404901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Azure cross datacenter latencies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75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1171</Words>
  <Application>Microsoft Office PowerPoint</Application>
  <PresentationFormat>Widescreen</PresentationFormat>
  <Paragraphs>273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Kozuka Gothic Pro R</vt:lpstr>
      <vt:lpstr>Segoe UI</vt:lpstr>
      <vt:lpstr>Segoe UI Light</vt:lpstr>
      <vt:lpstr>Segoe UI Semibold</vt:lpstr>
      <vt:lpstr>Terminal</vt:lpstr>
      <vt:lpstr>Wingdings</vt:lpstr>
      <vt:lpstr>Office Theme</vt:lpstr>
      <vt:lpstr>Відкриті технології у хмарі Windows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Azure - инфраструктура </vt:lpstr>
      <vt:lpstr>PowerPoint Presentation</vt:lpstr>
      <vt:lpstr>Доступность инфраструктуры </vt:lpstr>
      <vt:lpstr>Немного о том как работает PaaS</vt:lpstr>
      <vt:lpstr>ServiceDefinition.csdef </vt:lpstr>
      <vt:lpstr>И теперь мы можем делать интересные вещи!</vt:lpstr>
      <vt:lpstr>Let’s go to Java world!</vt:lpstr>
      <vt:lpstr>If Java, why Oracle* ?</vt:lpstr>
      <vt:lpstr>PowerPoint Presentation</vt:lpstr>
      <vt:lpstr>Enjoy Zulu java!</vt:lpstr>
      <vt:lpstr>Your own linux in Azure ?</vt:lpstr>
      <vt:lpstr>Development in cloud…</vt:lpstr>
      <vt:lpstr>Разработка приложений – репозитории исходных текстов</vt:lpstr>
      <vt:lpstr>Вики в облаке</vt:lpstr>
      <vt:lpstr>Широкий выбор тулов в IaaS сценариях </vt:lpstr>
      <vt:lpstr>Continuous integration в облаке</vt:lpstr>
      <vt:lpstr>Полезности</vt:lpstr>
      <vt:lpstr>Полезные советы</vt:lpstr>
      <vt:lpstr>Теперь у нас есть автомасштабирование!</vt:lpstr>
      <vt:lpstr>Опции для  стартапов</vt:lpstr>
      <vt:lpstr>Статус по сертификации</vt:lpstr>
      <vt:lpstr>Тюнинг и настройка дисковых устройств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Katerinyuk (Ancor Personnel)</dc:creator>
  <cp:lastModifiedBy>Alexey Bokov</cp:lastModifiedBy>
  <cp:revision>46</cp:revision>
  <dcterms:created xsi:type="dcterms:W3CDTF">2013-04-04T08:15:00Z</dcterms:created>
  <dcterms:modified xsi:type="dcterms:W3CDTF">2014-03-28T14:00:17Z</dcterms:modified>
</cp:coreProperties>
</file>